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4002" r:id="rId1"/>
  </p:sldMasterIdLst>
  <p:notesMasterIdLst>
    <p:notesMasterId r:id="rId23"/>
  </p:notesMasterIdLst>
  <p:handoutMasterIdLst>
    <p:handoutMasterId r:id="rId24"/>
  </p:handoutMasterIdLst>
  <p:sldIdLst>
    <p:sldId id="256" r:id="rId2"/>
    <p:sldId id="286" r:id="rId3"/>
    <p:sldId id="271" r:id="rId4"/>
    <p:sldId id="318" r:id="rId5"/>
    <p:sldId id="270" r:id="rId6"/>
    <p:sldId id="319" r:id="rId7"/>
    <p:sldId id="320" r:id="rId8"/>
    <p:sldId id="321"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17" r:id="rId22"/>
  </p:sldIdLst>
  <p:sldSz cx="9144000" cy="6858000" type="screen4x3"/>
  <p:notesSz cx="9296400" cy="7010400"/>
  <p:defaultTextStyle>
    <a:defPPr>
      <a:defRPr lang="en-US"/>
    </a:defPPr>
    <a:lvl1pPr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36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36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36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36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36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2">
          <p15:clr>
            <a:srgbClr val="A4A3A4"/>
          </p15:clr>
        </p15:guide>
        <p15:guide id="2" orient="horz" pos="804">
          <p15:clr>
            <a:srgbClr val="A4A3A4"/>
          </p15:clr>
        </p15:guide>
        <p15:guide id="3" orient="horz" pos="193">
          <p15:clr>
            <a:srgbClr val="A4A3A4"/>
          </p15:clr>
        </p15:guide>
        <p15:guide id="4" orient="horz" pos="4128">
          <p15:clr>
            <a:srgbClr val="A4A3A4"/>
          </p15:clr>
        </p15:guide>
        <p15:guide id="5" orient="horz" pos="1483">
          <p15:clr>
            <a:srgbClr val="A4A3A4"/>
          </p15:clr>
        </p15:guide>
        <p15:guide id="6" orient="horz" pos="3514">
          <p15:clr>
            <a:srgbClr val="A4A3A4"/>
          </p15:clr>
        </p15:guide>
        <p15:guide id="7" orient="horz" pos="2833">
          <p15:clr>
            <a:srgbClr val="A4A3A4"/>
          </p15:clr>
        </p15:guide>
        <p15:guide id="8" pos="2880">
          <p15:clr>
            <a:srgbClr val="A4A3A4"/>
          </p15:clr>
        </p15:guide>
        <p15:guide id="9" pos="4734">
          <p15:clr>
            <a:srgbClr val="A4A3A4"/>
          </p15:clr>
        </p15:guide>
        <p15:guide id="10" pos="1959">
          <p15:clr>
            <a:srgbClr val="A4A3A4"/>
          </p15:clr>
        </p15:guide>
        <p15:guide id="11" pos="3808">
          <p15:clr>
            <a:srgbClr val="A4A3A4"/>
          </p15:clr>
        </p15:guide>
        <p15:guide id="12" pos="5566">
          <p15:clr>
            <a:srgbClr val="A4A3A4"/>
          </p15:clr>
        </p15:guide>
        <p15:guide id="13" pos="1026">
          <p15:clr>
            <a:srgbClr val="A4A3A4"/>
          </p15:clr>
        </p15:guide>
        <p15:guide id="14" pos="196">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93D7"/>
    <a:srgbClr val="0D94D2"/>
    <a:srgbClr val="FFFFFF"/>
    <a:srgbClr val="2C6DBA"/>
    <a:srgbClr val="4294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5382" autoAdjust="0"/>
  </p:normalViewPr>
  <p:slideViewPr>
    <p:cSldViewPr snapToGrid="0">
      <p:cViewPr varScale="1">
        <p:scale>
          <a:sx n="89" d="100"/>
          <a:sy n="89" d="100"/>
        </p:scale>
        <p:origin x="1464" y="90"/>
      </p:cViewPr>
      <p:guideLst>
        <p:guide orient="horz" pos="2162"/>
        <p:guide orient="horz" pos="804"/>
        <p:guide orient="horz" pos="193"/>
        <p:guide orient="horz" pos="4128"/>
        <p:guide orient="horz" pos="1483"/>
        <p:guide orient="horz" pos="3514"/>
        <p:guide orient="horz" pos="2833"/>
        <p:guide pos="2880"/>
        <p:guide pos="4734"/>
        <p:guide pos="1959"/>
        <p:guide pos="3808"/>
        <p:guide pos="5566"/>
        <p:guide pos="1026"/>
        <p:guide pos="19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0ECAA56D-6859-4EF7-83F5-F26517F8F86A}" type="datetimeFigureOut">
              <a:rPr lang="en-US" smtClean="0"/>
              <a:t>2/3/2017</a:t>
            </a:fld>
            <a:endParaRPr lang="en-US" dirty="0"/>
          </a:p>
        </p:txBody>
      </p:sp>
      <p:sp>
        <p:nvSpPr>
          <p:cNvPr id="4" name="Footer Placeholder 3"/>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fld id="{5BB706CE-DD56-44EB-9C7F-FE3574A5CFE8}" type="slidenum">
              <a:rPr lang="en-US" smtClean="0"/>
              <a:t>‹#›</a:t>
            </a:fld>
            <a:endParaRPr lang="en-US" dirty="0"/>
          </a:p>
        </p:txBody>
      </p:sp>
    </p:spTree>
    <p:extLst>
      <p:ext uri="{BB962C8B-B14F-4D97-AF65-F5344CB8AC3E}">
        <p14:creationId xmlns:p14="http://schemas.microsoft.com/office/powerpoint/2010/main" val="26551793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99A7A732-E016-4A82-A589-F6E10816C5CA}" type="datetimeFigureOut">
              <a:rPr lang="en-US" smtClean="0"/>
              <a:t>2/3/2017</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CFFD62D3-BB65-47B7-B482-3500296D899C}" type="slidenum">
              <a:rPr lang="en-US" smtClean="0"/>
              <a:t>‹#›</a:t>
            </a:fld>
            <a:endParaRPr lang="en-US" dirty="0"/>
          </a:p>
        </p:txBody>
      </p:sp>
    </p:spTree>
    <p:extLst>
      <p:ext uri="{BB962C8B-B14F-4D97-AF65-F5344CB8AC3E}">
        <p14:creationId xmlns:p14="http://schemas.microsoft.com/office/powerpoint/2010/main" val="358641924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 no images">
    <p:spTree>
      <p:nvGrpSpPr>
        <p:cNvPr id="1" name=""/>
        <p:cNvGrpSpPr/>
        <p:nvPr/>
      </p:nvGrpSpPr>
      <p:grpSpPr>
        <a:xfrm>
          <a:off x="0" y="0"/>
          <a:ext cx="0" cy="0"/>
          <a:chOff x="0" y="0"/>
          <a:chExt cx="0" cy="0"/>
        </a:xfrm>
      </p:grpSpPr>
      <p:pic>
        <p:nvPicPr>
          <p:cNvPr id="2"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3"/>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3"/>
          <p:cNvSpPr>
            <a:spLocks noGrp="1"/>
          </p:cNvSpPr>
          <p:nvPr>
            <p:ph type="body" sz="quarter" idx="10" hasCustomPrompt="1"/>
          </p:nvPr>
        </p:nvSpPr>
        <p:spPr>
          <a:xfrm>
            <a:off x="311150" y="5300253"/>
            <a:ext cx="5548313" cy="417164"/>
          </a:xfrm>
          <a:prstGeom prst="rect">
            <a:avLst/>
          </a:prstGeom>
        </p:spPr>
        <p:txBody>
          <a:bodyPr/>
          <a:lstStyle>
            <a:lvl1pPr marL="0" indent="0">
              <a:buNone/>
              <a:defRPr sz="2200" baseline="0">
                <a:solidFill>
                  <a:schemeClr val="bg1"/>
                </a:solidFill>
                <a:latin typeface="Arial" pitchFamily="34" charset="0"/>
                <a:cs typeface="Arial" pitchFamily="34" charset="0"/>
              </a:defRPr>
            </a:lvl1pPr>
          </a:lstStyle>
          <a:p>
            <a:pPr lvl="0"/>
            <a:r>
              <a:rPr lang="en-US" dirty="0"/>
              <a:t>Presenter Name</a:t>
            </a:r>
          </a:p>
        </p:txBody>
      </p:sp>
      <p:sp>
        <p:nvSpPr>
          <p:cNvPr id="11" name="Text Placeholder 13"/>
          <p:cNvSpPr>
            <a:spLocks noGrp="1"/>
          </p:cNvSpPr>
          <p:nvPr>
            <p:ph type="body" sz="quarter" idx="12" hasCustomPrompt="1"/>
          </p:nvPr>
        </p:nvSpPr>
        <p:spPr>
          <a:xfrm>
            <a:off x="311150" y="5728918"/>
            <a:ext cx="5548313" cy="287257"/>
          </a:xfrm>
          <a:prstGeom prst="rect">
            <a:avLst/>
          </a:prstGeom>
        </p:spPr>
        <p:txBody>
          <a:bodyPr>
            <a:noAutofit/>
          </a:bodyPr>
          <a:lstStyle>
            <a:lvl1pPr marL="0" indent="0">
              <a:buNone/>
              <a:defRPr sz="1600" i="1" baseline="0">
                <a:solidFill>
                  <a:schemeClr val="bg1"/>
                </a:solidFill>
                <a:latin typeface="Arial" pitchFamily="34" charset="0"/>
                <a:cs typeface="Arial" pitchFamily="34" charset="0"/>
              </a:defRPr>
            </a:lvl1pPr>
          </a:lstStyle>
          <a:p>
            <a:pPr lvl="0"/>
            <a:r>
              <a:rPr lang="en-US" dirty="0"/>
              <a:t>Presenter Title</a:t>
            </a:r>
          </a:p>
        </p:txBody>
      </p:sp>
      <p:sp>
        <p:nvSpPr>
          <p:cNvPr id="9" name="Text Placeholder 13"/>
          <p:cNvSpPr>
            <a:spLocks noGrp="1"/>
          </p:cNvSpPr>
          <p:nvPr>
            <p:ph type="body" sz="quarter" idx="13" hasCustomPrompt="1"/>
          </p:nvPr>
        </p:nvSpPr>
        <p:spPr>
          <a:xfrm>
            <a:off x="311150" y="6359333"/>
            <a:ext cx="5548313" cy="287257"/>
          </a:xfrm>
          <a:prstGeom prst="rect">
            <a:avLst/>
          </a:prstGeom>
        </p:spPr>
        <p:txBody>
          <a:bodyPr>
            <a:normAutofit/>
          </a:bodyPr>
          <a:lstStyle>
            <a:lvl1pPr marL="0" indent="0">
              <a:buNone/>
              <a:defRPr sz="1400" i="0" baseline="0">
                <a:solidFill>
                  <a:schemeClr val="bg1"/>
                </a:solidFill>
                <a:latin typeface="Arial" pitchFamily="34" charset="0"/>
                <a:cs typeface="Arial" pitchFamily="34" charset="0"/>
              </a:defRPr>
            </a:lvl1pPr>
          </a:lstStyle>
          <a:p>
            <a:pPr lvl="0"/>
            <a:r>
              <a:rPr lang="en-US" dirty="0"/>
              <a:t>Date</a:t>
            </a:r>
          </a:p>
        </p:txBody>
      </p:sp>
      <p:grpSp>
        <p:nvGrpSpPr>
          <p:cNvPr id="5" name="Group 4"/>
          <p:cNvGrpSpPr/>
          <p:nvPr userDrawn="1"/>
        </p:nvGrpSpPr>
        <p:grpSpPr>
          <a:xfrm>
            <a:off x="-4016" y="2250764"/>
            <a:ext cx="9148017" cy="2367666"/>
            <a:chOff x="-4016" y="2250764"/>
            <a:chExt cx="9148017" cy="2367666"/>
          </a:xfrm>
        </p:grpSpPr>
        <p:sp>
          <p:nvSpPr>
            <p:cNvPr id="3" name="Rectangle 7"/>
            <p:cNvSpPr>
              <a:spLocks/>
            </p:cNvSpPr>
            <p:nvPr/>
          </p:nvSpPr>
          <p:spPr bwMode="auto">
            <a:xfrm>
              <a:off x="1" y="2252755"/>
              <a:ext cx="9144000" cy="23656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3608" tIns="21804" rIns="43608" bIns="21804" anchor="ctr"/>
            <a:lstStyle/>
            <a:p>
              <a:pPr algn="ctr" defTabSz="215900"/>
              <a:endParaRPr lang="en-US" sz="1800" dirty="0">
                <a:solidFill>
                  <a:srgbClr val="FFFFFF"/>
                </a:solidFill>
                <a:latin typeface="Franklin Gothic Book" pitchFamily="34" charset="0"/>
              </a:endParaRP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5791" y="3143707"/>
              <a:ext cx="2420233" cy="594530"/>
            </a:xfrm>
            <a:prstGeom prst="rect">
              <a:avLst/>
            </a:prstGeom>
          </p:spPr>
        </p:pic>
        <p:sp>
          <p:nvSpPr>
            <p:cNvPr id="12" name="Parallelogram 11"/>
            <p:cNvSpPr/>
            <p:nvPr userDrawn="1"/>
          </p:nvSpPr>
          <p:spPr bwMode="auto">
            <a:xfrm>
              <a:off x="-4016" y="2250764"/>
              <a:ext cx="6291434" cy="2367666"/>
            </a:xfrm>
            <a:custGeom>
              <a:avLst/>
              <a:gdLst>
                <a:gd name="connsiteX0" fmla="*/ 0 w 7110584"/>
                <a:gd name="connsiteY0" fmla="*/ 2367666 h 2367666"/>
                <a:gd name="connsiteX1" fmla="*/ 775198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7110584"/>
                <a:gd name="connsiteY0" fmla="*/ 2367666 h 2367666"/>
                <a:gd name="connsiteX1" fmla="*/ 820442 w 7110584"/>
                <a:gd name="connsiteY1" fmla="*/ 0 h 2367666"/>
                <a:gd name="connsiteX2" fmla="*/ 7110584 w 7110584"/>
                <a:gd name="connsiteY2" fmla="*/ 0 h 2367666"/>
                <a:gd name="connsiteX3" fmla="*/ 6335386 w 7110584"/>
                <a:gd name="connsiteY3" fmla="*/ 2367666 h 2367666"/>
                <a:gd name="connsiteX4" fmla="*/ 0 w 7110584"/>
                <a:gd name="connsiteY4" fmla="*/ 2367666 h 2367666"/>
                <a:gd name="connsiteX0" fmla="*/ 0 w 6291434"/>
                <a:gd name="connsiteY0" fmla="*/ 2367666 h 2367666"/>
                <a:gd name="connsiteX1" fmla="*/ 1292 w 6291434"/>
                <a:gd name="connsiteY1" fmla="*/ 0 h 2367666"/>
                <a:gd name="connsiteX2" fmla="*/ 6291434 w 6291434"/>
                <a:gd name="connsiteY2" fmla="*/ 0 h 2367666"/>
                <a:gd name="connsiteX3" fmla="*/ 5516236 w 6291434"/>
                <a:gd name="connsiteY3" fmla="*/ 2367666 h 2367666"/>
                <a:gd name="connsiteX4" fmla="*/ 0 w 6291434"/>
                <a:gd name="connsiteY4" fmla="*/ 2367666 h 2367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91434" h="2367666">
                  <a:moveTo>
                    <a:pt x="0" y="2367666"/>
                  </a:moveTo>
                  <a:cubicBezTo>
                    <a:pt x="431" y="1578444"/>
                    <a:pt x="861" y="789222"/>
                    <a:pt x="1292" y="0"/>
                  </a:cubicBezTo>
                  <a:lnTo>
                    <a:pt x="6291434" y="0"/>
                  </a:lnTo>
                  <a:lnTo>
                    <a:pt x="5516236" y="2367666"/>
                  </a:lnTo>
                  <a:lnTo>
                    <a:pt x="0" y="236766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dirty="0">
                <a:ln>
                  <a:noFill/>
                </a:ln>
                <a:solidFill>
                  <a:schemeClr val="tx1"/>
                </a:solidFill>
                <a:effectLst/>
                <a:latin typeface="Arial" charset="0"/>
              </a:endParaRPr>
            </a:p>
          </p:txBody>
        </p:sp>
      </p:grpSp>
      <p:sp>
        <p:nvSpPr>
          <p:cNvPr id="4" name="Title 3"/>
          <p:cNvSpPr>
            <a:spLocks noGrp="1"/>
          </p:cNvSpPr>
          <p:nvPr>
            <p:ph type="title"/>
          </p:nvPr>
        </p:nvSpPr>
        <p:spPr>
          <a:xfrm>
            <a:off x="311150" y="2259016"/>
            <a:ext cx="4835779" cy="2370667"/>
          </a:xfrm>
          <a:prstGeom prst="rect">
            <a:avLst/>
          </a:prstGeom>
        </p:spPr>
        <p:txBody>
          <a:bodyPr/>
          <a:lstStyle>
            <a:lvl1pPr>
              <a:lnSpc>
                <a:spcPct val="90000"/>
              </a:lnSpc>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8448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a:t>
            </a:fld>
            <a:endParaRPr lang="en-US" dirty="0"/>
          </a:p>
        </p:txBody>
      </p:sp>
      <p:sp>
        <p:nvSpPr>
          <p:cNvPr id="6" name="Picture Placeholder 5"/>
          <p:cNvSpPr>
            <a:spLocks noGrp="1"/>
          </p:cNvSpPr>
          <p:nvPr>
            <p:ph type="pic" sz="quarter" idx="12"/>
          </p:nvPr>
        </p:nvSpPr>
        <p:spPr>
          <a:xfrm>
            <a:off x="311150" y="1280160"/>
            <a:ext cx="3941762" cy="2332616"/>
          </a:xfrm>
        </p:spPr>
        <p:txBody>
          <a:bodyPr/>
          <a:lstStyle>
            <a:lvl1pPr marL="0" indent="0">
              <a:buNone/>
              <a:defRPr/>
            </a:lvl1pPr>
          </a:lstStyle>
          <a:p>
            <a:r>
              <a:rPr lang="en-US" dirty="0"/>
              <a:t>Click icon to add picture</a:t>
            </a:r>
          </a:p>
        </p:txBody>
      </p:sp>
      <p:sp>
        <p:nvSpPr>
          <p:cNvPr id="9" name="Content Placeholder 8"/>
          <p:cNvSpPr>
            <a:spLocks noGrp="1"/>
          </p:cNvSpPr>
          <p:nvPr>
            <p:ph sz="quarter" idx="14"/>
          </p:nvPr>
        </p:nvSpPr>
        <p:spPr>
          <a:xfrm>
            <a:off x="4474278" y="1279525"/>
            <a:ext cx="3734993" cy="4772025"/>
          </a:xfrm>
        </p:spPr>
        <p:txBody>
          <a:bodyPr/>
          <a:lstStyle>
            <a:lvl1pPr marL="320040" indent="-320040">
              <a:defRPr sz="2400"/>
            </a:lvl1pPr>
            <a:lvl2pPr>
              <a:defRPr sz="2200"/>
            </a:lvl2pPr>
            <a:lvl3pPr>
              <a:defRPr sz="2000"/>
            </a:lvl3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5"/>
          <p:cNvSpPr>
            <a:spLocks noGrp="1"/>
          </p:cNvSpPr>
          <p:nvPr>
            <p:ph type="pic" sz="quarter" idx="15"/>
          </p:nvPr>
        </p:nvSpPr>
        <p:spPr>
          <a:xfrm>
            <a:off x="311150" y="3718934"/>
            <a:ext cx="3941762" cy="2332616"/>
          </a:xfrm>
        </p:spPr>
        <p:txBody>
          <a:bodyPr/>
          <a:lstStyle>
            <a:lvl1pPr marL="0" indent="0">
              <a:buNone/>
              <a:defRPr/>
            </a:lvl1pPr>
          </a:lstStyle>
          <a:p>
            <a:r>
              <a:rPr lang="en-US" dirty="0"/>
              <a:t>Click icon to add picture</a:t>
            </a:r>
          </a:p>
        </p:txBody>
      </p:sp>
    </p:spTree>
    <p:extLst>
      <p:ext uri="{BB962C8B-B14F-4D97-AF65-F5344CB8AC3E}">
        <p14:creationId xmlns:p14="http://schemas.microsoft.com/office/powerpoint/2010/main" val="3637473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ation 2">
    <p:spTree>
      <p:nvGrpSpPr>
        <p:cNvPr id="1" name=""/>
        <p:cNvGrpSpPr/>
        <p:nvPr/>
      </p:nvGrpSpPr>
      <p:grpSpPr>
        <a:xfrm>
          <a:off x="0" y="0"/>
          <a:ext cx="0" cy="0"/>
          <a:chOff x="0" y="0"/>
          <a:chExt cx="0" cy="0"/>
        </a:xfrm>
      </p:grpSpPr>
      <p:pic>
        <p:nvPicPr>
          <p:cNvPr id="11"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301919" y="2845967"/>
            <a:ext cx="1498372" cy="2041732"/>
          </a:xfrm>
          <a:prstGeom prst="rect">
            <a:avLst/>
          </a:prstGeom>
        </p:spPr>
        <p:txBody>
          <a:bodyPr/>
          <a:lstStyle/>
          <a:p>
            <a:pPr>
              <a:defRPr/>
            </a:pPr>
            <a:r>
              <a:rPr lang="en-US" sz="20000" b="0" cap="none" spc="0" dirty="0">
                <a:ln>
                  <a:noFill/>
                </a:ln>
                <a:solidFill>
                  <a:schemeClr val="accent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1">
                  <a:lumMod val="40000"/>
                  <a:lumOff val="60000"/>
                </a:schemeClr>
              </a:solidFill>
              <a:effectLst/>
              <a:latin typeface="+mn-lt"/>
              <a:ea typeface="ＭＳ Ｐゴシック" charset="0"/>
              <a:cs typeface="Franklin Gothic Book"/>
            </a:endParaRPr>
          </a:p>
        </p:txBody>
      </p:sp>
      <p:sp>
        <p:nvSpPr>
          <p:cNvPr id="6" name="TextBox 5"/>
          <p:cNvSpPr txBox="1"/>
          <p:nvPr/>
        </p:nvSpPr>
        <p:spPr>
          <a:xfrm>
            <a:off x="835075" y="947414"/>
            <a:ext cx="1473200" cy="2142907"/>
          </a:xfrm>
          <a:prstGeom prst="rect">
            <a:avLst/>
          </a:prstGeom>
          <a:ln>
            <a:noFill/>
          </a:ln>
          <a:effectLst/>
        </p:spPr>
        <p:txBody>
          <a:bodyPr/>
          <a:lstStyle/>
          <a:p>
            <a:pPr>
              <a:defRPr/>
            </a:pPr>
            <a:r>
              <a:rPr lang="en-US" sz="20000" b="0" cap="none" spc="0" dirty="0">
                <a:ln>
                  <a:noFill/>
                </a:ln>
                <a:solidFill>
                  <a:schemeClr val="accent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1">
                  <a:lumMod val="40000"/>
                  <a:lumOff val="60000"/>
                </a:schemeClr>
              </a:solidFill>
              <a:effectLst/>
              <a:latin typeface="+mn-lt"/>
              <a:ea typeface="ＭＳ Ｐゴシック" charset="0"/>
              <a:cs typeface="Franklin Gothic Book"/>
            </a:endParaRPr>
          </a:p>
        </p:txBody>
      </p:sp>
      <p:sp>
        <p:nvSpPr>
          <p:cNvPr id="7"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a:t>Put your quote in here</a:t>
            </a:r>
          </a:p>
        </p:txBody>
      </p:sp>
      <p:sp>
        <p:nvSpPr>
          <p:cNvPr id="8"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a:t>Name here</a:t>
            </a:r>
          </a:p>
        </p:txBody>
      </p:sp>
      <p:sp>
        <p:nvSpPr>
          <p:cNvPr id="9"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Organization here</a:t>
            </a:r>
          </a:p>
        </p:txBody>
      </p:sp>
      <p:sp>
        <p:nvSpPr>
          <p:cNvPr id="10"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Title here</a:t>
            </a:r>
          </a:p>
        </p:txBody>
      </p:sp>
      <p:sp>
        <p:nvSpPr>
          <p:cNvPr id="5" name="Slide Number Placeholder 4"/>
          <p:cNvSpPr>
            <a:spLocks noGrp="1"/>
          </p:cNvSpPr>
          <p:nvPr>
            <p:ph type="sldNum" sz="quarter" idx="15"/>
          </p:nvPr>
        </p:nvSpPr>
        <p:spPr/>
        <p:txBody>
          <a:bodyPr/>
          <a:lstStyle>
            <a:lvl1pPr>
              <a:defRPr>
                <a:solidFill>
                  <a:schemeClr val="accent1">
                    <a:lumMod val="40000"/>
                    <a:lumOff val="60000"/>
                  </a:schemeClr>
                </a:solidFill>
              </a:defRPr>
            </a:lvl1pPr>
          </a:lstStyle>
          <a:p>
            <a:fld id="{71F8F497-5311-4FE6-8037-E08A3EC20500}" type="slidenum">
              <a:rPr lang="en-US" smtClean="0"/>
              <a:pPr/>
              <a:t>‹#›</a:t>
            </a:fld>
            <a:endParaRPr lang="en-US" dirty="0"/>
          </a:p>
        </p:txBody>
      </p:sp>
    </p:spTree>
    <p:extLst>
      <p:ext uri="{BB962C8B-B14F-4D97-AF65-F5344CB8AC3E}">
        <p14:creationId xmlns:p14="http://schemas.microsoft.com/office/powerpoint/2010/main" val="3957270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Quotation 3">
    <p:spTree>
      <p:nvGrpSpPr>
        <p:cNvPr id="1" name=""/>
        <p:cNvGrpSpPr/>
        <p:nvPr/>
      </p:nvGrpSpPr>
      <p:grpSpPr>
        <a:xfrm>
          <a:off x="0" y="0"/>
          <a:ext cx="0" cy="0"/>
          <a:chOff x="0" y="0"/>
          <a:chExt cx="0" cy="0"/>
        </a:xfrm>
      </p:grpSpPr>
      <p:pic>
        <p:nvPicPr>
          <p:cNvPr id="11"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5"/>
          </p:nvPr>
        </p:nvSpPr>
        <p:spPr/>
        <p:txBody>
          <a:bodyPr/>
          <a:lstStyle>
            <a:lvl1pPr>
              <a:defRPr>
                <a:solidFill>
                  <a:schemeClr val="accent2">
                    <a:lumMod val="40000"/>
                    <a:lumOff val="60000"/>
                  </a:schemeClr>
                </a:solidFill>
              </a:defRPr>
            </a:lvl1pPr>
          </a:lstStyle>
          <a:p>
            <a:fld id="{71F8F497-5311-4FE6-8037-E08A3EC20500}" type="slidenum">
              <a:rPr lang="en-US" smtClean="0"/>
              <a:pPr/>
              <a:t>‹#›</a:t>
            </a:fld>
            <a:endParaRPr lang="en-US" dirty="0"/>
          </a:p>
        </p:txBody>
      </p:sp>
      <p:sp>
        <p:nvSpPr>
          <p:cNvPr id="19" name="TextBox 18"/>
          <p:cNvSpPr txBox="1"/>
          <p:nvPr userDrawn="1"/>
        </p:nvSpPr>
        <p:spPr>
          <a:xfrm>
            <a:off x="7301919" y="2845967"/>
            <a:ext cx="1498372" cy="2041732"/>
          </a:xfrm>
          <a:prstGeom prst="rect">
            <a:avLst/>
          </a:prstGeom>
        </p:spPr>
        <p:txBody>
          <a:bodyPr/>
          <a:lstStyle/>
          <a:p>
            <a:pPr>
              <a:defRPr/>
            </a:pPr>
            <a:r>
              <a:rPr lang="en-US" sz="20000" b="0" cap="none" spc="0" dirty="0">
                <a:ln>
                  <a:noFill/>
                </a:ln>
                <a:solidFill>
                  <a:schemeClr val="accent2">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2">
                  <a:lumMod val="40000"/>
                  <a:lumOff val="60000"/>
                </a:schemeClr>
              </a:solidFill>
              <a:effectLst/>
              <a:latin typeface="+mn-lt"/>
              <a:ea typeface="ＭＳ Ｐゴシック" charset="0"/>
              <a:cs typeface="Franklin Gothic Book"/>
            </a:endParaRPr>
          </a:p>
        </p:txBody>
      </p:sp>
      <p:sp>
        <p:nvSpPr>
          <p:cNvPr id="20" name="TextBox 19"/>
          <p:cNvSpPr txBox="1"/>
          <p:nvPr userDrawn="1"/>
        </p:nvSpPr>
        <p:spPr>
          <a:xfrm>
            <a:off x="835075" y="947414"/>
            <a:ext cx="1473200" cy="2142907"/>
          </a:xfrm>
          <a:prstGeom prst="rect">
            <a:avLst/>
          </a:prstGeom>
          <a:ln>
            <a:noFill/>
          </a:ln>
          <a:effectLst/>
        </p:spPr>
        <p:txBody>
          <a:bodyPr/>
          <a:lstStyle/>
          <a:p>
            <a:pPr>
              <a:defRPr/>
            </a:pPr>
            <a:r>
              <a:rPr lang="en-US" sz="20000" b="0" cap="none" spc="0" dirty="0">
                <a:ln>
                  <a:noFill/>
                </a:ln>
                <a:solidFill>
                  <a:schemeClr val="accent2">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accent2">
                  <a:lumMod val="40000"/>
                  <a:lumOff val="60000"/>
                </a:schemeClr>
              </a:solidFill>
              <a:effectLst/>
              <a:latin typeface="+mn-lt"/>
              <a:ea typeface="ＭＳ Ｐゴシック" charset="0"/>
              <a:cs typeface="Franklin Gothic Book"/>
            </a:endParaRPr>
          </a:p>
        </p:txBody>
      </p:sp>
      <p:sp>
        <p:nvSpPr>
          <p:cNvPr id="21"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bg1"/>
                </a:solidFill>
              </a:defRPr>
            </a:lvl1pPr>
          </a:lstStyle>
          <a:p>
            <a:pPr lvl="0"/>
            <a:r>
              <a:rPr lang="en-US" dirty="0"/>
              <a:t>Put your quote in here</a:t>
            </a:r>
          </a:p>
        </p:txBody>
      </p:sp>
      <p:sp>
        <p:nvSpPr>
          <p:cNvPr id="22"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bg1"/>
                </a:solidFill>
                <a:latin typeface="Arial" pitchFamily="34" charset="0"/>
                <a:cs typeface="Arial" pitchFamily="34" charset="0"/>
              </a:defRPr>
            </a:lvl1pPr>
          </a:lstStyle>
          <a:p>
            <a:pPr lvl="0"/>
            <a:r>
              <a:rPr lang="en-US" dirty="0"/>
              <a:t>Name here</a:t>
            </a:r>
          </a:p>
        </p:txBody>
      </p:sp>
      <p:sp>
        <p:nvSpPr>
          <p:cNvPr id="23"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Organization here</a:t>
            </a:r>
          </a:p>
        </p:txBody>
      </p:sp>
      <p:sp>
        <p:nvSpPr>
          <p:cNvPr id="24"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bg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Title here</a:t>
            </a:r>
          </a:p>
        </p:txBody>
      </p:sp>
    </p:spTree>
    <p:extLst>
      <p:ext uri="{BB962C8B-B14F-4D97-AF65-F5344CB8AC3E}">
        <p14:creationId xmlns:p14="http://schemas.microsoft.com/office/powerpoint/2010/main" val="3376911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Quotation ">
    <p:spTree>
      <p:nvGrpSpPr>
        <p:cNvPr id="1" name=""/>
        <p:cNvGrpSpPr/>
        <p:nvPr/>
      </p:nvGrpSpPr>
      <p:grpSpPr>
        <a:xfrm>
          <a:off x="0" y="0"/>
          <a:ext cx="0" cy="0"/>
          <a:chOff x="0" y="0"/>
          <a:chExt cx="0" cy="0"/>
        </a:xfrm>
      </p:grpSpPr>
      <p:grpSp>
        <p:nvGrpSpPr>
          <p:cNvPr id="3" name="Group 14"/>
          <p:cNvGrpSpPr>
            <a:grpSpLocks/>
          </p:cNvGrpSpPr>
          <p:nvPr/>
        </p:nvGrpSpPr>
        <p:grpSpPr bwMode="auto">
          <a:xfrm>
            <a:off x="0" y="4343400"/>
            <a:ext cx="5259388" cy="2087563"/>
            <a:chOff x="-422728" y="4800600"/>
            <a:chExt cx="5805606" cy="1695965"/>
          </a:xfrm>
        </p:grpSpPr>
        <p:pic>
          <p:nvPicPr>
            <p:cNvPr id="4" name="Picture 15"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22728" y="480060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6" descr="angle_bar.png" hidden="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14032" y="4801990"/>
              <a:ext cx="5796910" cy="169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Slide Number Placeholder 7"/>
          <p:cNvSpPr>
            <a:spLocks noGrp="1"/>
          </p:cNvSpPr>
          <p:nvPr>
            <p:ph type="sldNum" sz="quarter" idx="15"/>
          </p:nvPr>
        </p:nvSpPr>
        <p:spPr/>
        <p:txBody>
          <a:bodyPr/>
          <a:lstStyle/>
          <a:p>
            <a:fld id="{71F8F497-5311-4FE6-8037-E08A3EC20500}" type="slidenum">
              <a:rPr lang="en-US" smtClean="0"/>
              <a:t>‹#›</a:t>
            </a:fld>
            <a:endParaRPr lang="en-US" dirty="0"/>
          </a:p>
        </p:txBody>
      </p:sp>
      <p:sp>
        <p:nvSpPr>
          <p:cNvPr id="14" name="TextBox 13"/>
          <p:cNvSpPr txBox="1"/>
          <p:nvPr userDrawn="1"/>
        </p:nvSpPr>
        <p:spPr>
          <a:xfrm>
            <a:off x="7301919" y="2845967"/>
            <a:ext cx="1498372" cy="2041732"/>
          </a:xfrm>
          <a:prstGeom prst="rect">
            <a:avLst/>
          </a:prstGeom>
        </p:spPr>
        <p:txBody>
          <a:bodyPr/>
          <a:lstStyle/>
          <a:p>
            <a:pPr>
              <a:defRPr/>
            </a:pPr>
            <a:r>
              <a:rPr lang="en-US" sz="20000" b="0" cap="none" spc="0" dirty="0">
                <a:ln>
                  <a:noFill/>
                </a:ln>
                <a:solidFill>
                  <a:schemeClr val="tx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tx1">
                  <a:lumMod val="40000"/>
                  <a:lumOff val="60000"/>
                </a:schemeClr>
              </a:solidFill>
              <a:effectLst/>
              <a:latin typeface="+mn-lt"/>
              <a:ea typeface="ＭＳ Ｐゴシック" charset="0"/>
              <a:cs typeface="Franklin Gothic Book"/>
            </a:endParaRPr>
          </a:p>
        </p:txBody>
      </p:sp>
      <p:sp>
        <p:nvSpPr>
          <p:cNvPr id="15" name="TextBox 14"/>
          <p:cNvSpPr txBox="1"/>
          <p:nvPr userDrawn="1"/>
        </p:nvSpPr>
        <p:spPr>
          <a:xfrm>
            <a:off x="835075" y="947414"/>
            <a:ext cx="1473200" cy="2142907"/>
          </a:xfrm>
          <a:prstGeom prst="rect">
            <a:avLst/>
          </a:prstGeom>
          <a:ln>
            <a:noFill/>
          </a:ln>
          <a:effectLst/>
        </p:spPr>
        <p:txBody>
          <a:bodyPr/>
          <a:lstStyle/>
          <a:p>
            <a:pPr>
              <a:defRPr/>
            </a:pPr>
            <a:r>
              <a:rPr lang="en-US" sz="20000" b="0" cap="none" spc="0" dirty="0">
                <a:ln>
                  <a:noFill/>
                </a:ln>
                <a:solidFill>
                  <a:schemeClr val="tx1">
                    <a:lumMod val="40000"/>
                    <a:lumOff val="60000"/>
                  </a:schemeClr>
                </a:solidFill>
                <a:effectLst/>
                <a:latin typeface="+mn-lt"/>
                <a:ea typeface="ＭＳ Ｐゴシック" charset="0"/>
                <a:cs typeface="ＭＳ Ｐゴシック" charset="0"/>
              </a:rPr>
              <a:t>“</a:t>
            </a:r>
            <a:endParaRPr lang="en-US" sz="20000" b="0" cap="none" spc="0" dirty="0">
              <a:ln>
                <a:noFill/>
              </a:ln>
              <a:solidFill>
                <a:schemeClr val="tx1">
                  <a:lumMod val="40000"/>
                  <a:lumOff val="60000"/>
                </a:schemeClr>
              </a:solidFill>
              <a:effectLst/>
              <a:latin typeface="+mn-lt"/>
              <a:ea typeface="ＭＳ Ｐゴシック" charset="0"/>
              <a:cs typeface="Franklin Gothic Book"/>
            </a:endParaRPr>
          </a:p>
        </p:txBody>
      </p:sp>
      <p:sp>
        <p:nvSpPr>
          <p:cNvPr id="16" name="Text Placeholder 8" title="A quotation can be used in this area"/>
          <p:cNvSpPr>
            <a:spLocks noGrp="1"/>
          </p:cNvSpPr>
          <p:nvPr>
            <p:ph type="body" sz="quarter" idx="10" hasCustomPrompt="1"/>
          </p:nvPr>
        </p:nvSpPr>
        <p:spPr>
          <a:xfrm>
            <a:off x="1754186" y="1969705"/>
            <a:ext cx="5635625" cy="1871662"/>
          </a:xfrm>
          <a:prstGeom prst="rect">
            <a:avLst/>
          </a:prstGeom>
        </p:spPr>
        <p:txBody>
          <a:bodyPr anchor="ctr">
            <a:normAutofit/>
          </a:bodyPr>
          <a:lstStyle>
            <a:lvl1pPr marL="0" indent="0" algn="ctr">
              <a:buNone/>
              <a:defRPr sz="2800" baseline="0">
                <a:solidFill>
                  <a:schemeClr val="tx1"/>
                </a:solidFill>
              </a:defRPr>
            </a:lvl1pPr>
          </a:lstStyle>
          <a:p>
            <a:pPr lvl="0"/>
            <a:r>
              <a:rPr lang="en-US" dirty="0"/>
              <a:t>Put your quote in here</a:t>
            </a:r>
          </a:p>
        </p:txBody>
      </p:sp>
      <p:sp>
        <p:nvSpPr>
          <p:cNvPr id="17" name="Text Placeholder 10"/>
          <p:cNvSpPr>
            <a:spLocks noGrp="1"/>
          </p:cNvSpPr>
          <p:nvPr>
            <p:ph type="body" sz="quarter" idx="11" hasCustomPrompt="1"/>
          </p:nvPr>
        </p:nvSpPr>
        <p:spPr>
          <a:xfrm>
            <a:off x="3870618" y="4419881"/>
            <a:ext cx="3519193" cy="297748"/>
          </a:xfrm>
          <a:prstGeom prst="rect">
            <a:avLst/>
          </a:prstGeom>
        </p:spPr>
        <p:txBody>
          <a:bodyPr>
            <a:noAutofit/>
          </a:bodyPr>
          <a:lstStyle>
            <a:lvl1pPr marL="0" indent="0" algn="r">
              <a:buNone/>
              <a:defRPr sz="2000" i="1">
                <a:solidFill>
                  <a:schemeClr val="tx1"/>
                </a:solidFill>
                <a:latin typeface="Arial" pitchFamily="34" charset="0"/>
                <a:cs typeface="Arial" pitchFamily="34" charset="0"/>
              </a:defRPr>
            </a:lvl1pPr>
          </a:lstStyle>
          <a:p>
            <a:pPr lvl="0"/>
            <a:r>
              <a:rPr lang="en-US" dirty="0"/>
              <a:t>Name here</a:t>
            </a:r>
          </a:p>
        </p:txBody>
      </p:sp>
      <p:sp>
        <p:nvSpPr>
          <p:cNvPr id="18" name="Text Placeholder 10"/>
          <p:cNvSpPr>
            <a:spLocks noGrp="1"/>
          </p:cNvSpPr>
          <p:nvPr>
            <p:ph type="body" sz="quarter" idx="12" hasCustomPrompt="1"/>
          </p:nvPr>
        </p:nvSpPr>
        <p:spPr>
          <a:xfrm>
            <a:off x="3877638" y="5080517"/>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Organization here</a:t>
            </a:r>
          </a:p>
        </p:txBody>
      </p:sp>
      <p:sp>
        <p:nvSpPr>
          <p:cNvPr id="19" name="Text Placeholder 10"/>
          <p:cNvSpPr>
            <a:spLocks noGrp="1"/>
          </p:cNvSpPr>
          <p:nvPr>
            <p:ph type="body" sz="quarter" idx="13" hasCustomPrompt="1"/>
          </p:nvPr>
        </p:nvSpPr>
        <p:spPr>
          <a:xfrm>
            <a:off x="3873321" y="4774552"/>
            <a:ext cx="3519193" cy="297748"/>
          </a:xfrm>
          <a:prstGeom prst="rect">
            <a:avLst/>
          </a:prstGeom>
        </p:spPr>
        <p:txBody>
          <a:bodyPr anchor="ctr">
            <a:noAutofit/>
          </a:bodyPr>
          <a:lstStyle>
            <a:lvl1pPr marL="0" indent="0" algn="r">
              <a:buNone/>
              <a:defRPr lang="en-US" sz="1400" i="1" baseline="0" dirty="0">
                <a:solidFill>
                  <a:schemeClr val="tx1"/>
                </a:solidFill>
                <a:latin typeface="Arial" pitchFamily="34" charset="0"/>
                <a:ea typeface="ＭＳ Ｐゴシック" pitchFamily="-112" charset="-128"/>
                <a:cs typeface="Arial" pitchFamily="34" charset="0"/>
              </a:defRPr>
            </a:lvl1pPr>
          </a:lstStyle>
          <a:p>
            <a:pPr marL="0" marR="0" lvl="0" indent="0" algn="r" defTabSz="914400" rtl="0" eaLnBrk="1" fontAlgn="base" latinLnBrk="0" hangingPunct="1">
              <a:lnSpc>
                <a:spcPct val="80000"/>
              </a:lnSpc>
              <a:spcBef>
                <a:spcPts val="1400"/>
              </a:spcBef>
              <a:spcAft>
                <a:spcPct val="0"/>
              </a:spcAft>
              <a:buClr>
                <a:srgbClr val="3294D3"/>
              </a:buClr>
              <a:buSzPct val="130000"/>
              <a:buFont typeface="Wingdings" pitchFamily="2" charset="2"/>
              <a:buNone/>
              <a:tabLst/>
            </a:pPr>
            <a:r>
              <a:rPr lang="en-US" dirty="0"/>
              <a:t>Title here</a:t>
            </a:r>
          </a:p>
        </p:txBody>
      </p:sp>
    </p:spTree>
    <p:extLst>
      <p:ext uri="{BB962C8B-B14F-4D97-AF65-F5344CB8AC3E}">
        <p14:creationId xmlns:p14="http://schemas.microsoft.com/office/powerpoint/2010/main" val="4154787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lvl1pPr algn="l">
              <a:defRPr lang="en-US" dirty="0" smtClean="0"/>
            </a:lvl1pPr>
          </a:lstStyle>
          <a:p>
            <a:r>
              <a:rPr lang="en-US" dirty="0"/>
              <a:t>BRNDEXP 3.0  ©  Cerner Corporation.  All rights reserved.  </a:t>
            </a:r>
          </a:p>
          <a:p>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a:t>
            </a:fld>
            <a:endParaRPr lang="en-US" dirty="0"/>
          </a:p>
        </p:txBody>
      </p:sp>
    </p:spTree>
    <p:extLst>
      <p:ext uri="{BB962C8B-B14F-4D97-AF65-F5344CB8AC3E}">
        <p14:creationId xmlns:p14="http://schemas.microsoft.com/office/powerpoint/2010/main" val="448678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 one image">
    <p:spTree>
      <p:nvGrpSpPr>
        <p:cNvPr id="1" name=""/>
        <p:cNvGrpSpPr/>
        <p:nvPr/>
      </p:nvGrpSpPr>
      <p:grpSpPr>
        <a:xfrm>
          <a:off x="0" y="0"/>
          <a:ext cx="0" cy="0"/>
          <a:chOff x="0" y="0"/>
          <a:chExt cx="0" cy="0"/>
        </a:xfrm>
      </p:grpSpPr>
      <p:grpSp>
        <p:nvGrpSpPr>
          <p:cNvPr id="4" name="Group 3"/>
          <p:cNvGrpSpPr/>
          <p:nvPr userDrawn="1"/>
        </p:nvGrpSpPr>
        <p:grpSpPr>
          <a:xfrm>
            <a:off x="-9524" y="1426872"/>
            <a:ext cx="9153524" cy="3070517"/>
            <a:chOff x="-9524" y="1426872"/>
            <a:chExt cx="9153524" cy="3070517"/>
          </a:xfrm>
        </p:grpSpPr>
        <p:pic>
          <p:nvPicPr>
            <p:cNvPr id="2" name="Picture 1" descr="FAN9016905.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41711" y="1466071"/>
              <a:ext cx="4102289" cy="2734859"/>
            </a:xfrm>
            <a:prstGeom prst="rect">
              <a:avLst/>
            </a:prstGeom>
          </p:spPr>
        </p:pic>
        <p:grpSp>
          <p:nvGrpSpPr>
            <p:cNvPr id="10" name="Group 9"/>
            <p:cNvGrpSpPr/>
            <p:nvPr userDrawn="1"/>
          </p:nvGrpSpPr>
          <p:grpSpPr>
            <a:xfrm>
              <a:off x="-8597" y="1426872"/>
              <a:ext cx="6234000" cy="2853743"/>
              <a:chOff x="-8597" y="1426872"/>
              <a:chExt cx="6234000" cy="2853743"/>
            </a:xfrm>
          </p:grpSpPr>
          <p:sp>
            <p:nvSpPr>
              <p:cNvPr id="23" name="Parallelogram 22"/>
              <p:cNvSpPr/>
              <p:nvPr userDrawn="1"/>
            </p:nvSpPr>
            <p:spPr bwMode="auto">
              <a:xfrm>
                <a:off x="-8597" y="1426872"/>
                <a:ext cx="6234000" cy="2853743"/>
              </a:xfrm>
              <a:custGeom>
                <a:avLst/>
                <a:gdLst>
                  <a:gd name="connsiteX0" fmla="*/ 0 w 7305563"/>
                  <a:gd name="connsiteY0" fmla="*/ 2853743 h 2853743"/>
                  <a:gd name="connsiteX1" fmla="*/ 934344 w 7305563"/>
                  <a:gd name="connsiteY1" fmla="*/ 0 h 2853743"/>
                  <a:gd name="connsiteX2" fmla="*/ 7305563 w 7305563"/>
                  <a:gd name="connsiteY2" fmla="*/ 0 h 2853743"/>
                  <a:gd name="connsiteX3" fmla="*/ 6371219 w 7305563"/>
                  <a:gd name="connsiteY3" fmla="*/ 2853743 h 2853743"/>
                  <a:gd name="connsiteX4" fmla="*/ 0 w 7305563"/>
                  <a:gd name="connsiteY4" fmla="*/ 2853743 h 2853743"/>
                  <a:gd name="connsiteX0" fmla="*/ 137219 w 6371219"/>
                  <a:gd name="connsiteY0" fmla="*/ 2853743 h 2853743"/>
                  <a:gd name="connsiteX1" fmla="*/ 0 w 6371219"/>
                  <a:gd name="connsiteY1" fmla="*/ 0 h 2853743"/>
                  <a:gd name="connsiteX2" fmla="*/ 6371219 w 6371219"/>
                  <a:gd name="connsiteY2" fmla="*/ 0 h 2853743"/>
                  <a:gd name="connsiteX3" fmla="*/ 5436875 w 6371219"/>
                  <a:gd name="connsiteY3" fmla="*/ 2853743 h 2853743"/>
                  <a:gd name="connsiteX4" fmla="*/ 137219 w 6371219"/>
                  <a:gd name="connsiteY4" fmla="*/ 2853743 h 2853743"/>
                  <a:gd name="connsiteX0" fmla="*/ 0 w 6234000"/>
                  <a:gd name="connsiteY0" fmla="*/ 2853743 h 2853743"/>
                  <a:gd name="connsiteX1" fmla="*/ 3275 w 6234000"/>
                  <a:gd name="connsiteY1" fmla="*/ 0 h 2853743"/>
                  <a:gd name="connsiteX2" fmla="*/ 6234000 w 6234000"/>
                  <a:gd name="connsiteY2" fmla="*/ 0 h 2853743"/>
                  <a:gd name="connsiteX3" fmla="*/ 5299656 w 6234000"/>
                  <a:gd name="connsiteY3" fmla="*/ 2853743 h 2853743"/>
                  <a:gd name="connsiteX4" fmla="*/ 0 w 6234000"/>
                  <a:gd name="connsiteY4" fmla="*/ 2853743 h 285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4000" h="2853743">
                    <a:moveTo>
                      <a:pt x="0" y="2853743"/>
                    </a:moveTo>
                    <a:cubicBezTo>
                      <a:pt x="1092" y="1902495"/>
                      <a:pt x="2183" y="951248"/>
                      <a:pt x="3275" y="0"/>
                    </a:cubicBezTo>
                    <a:lnTo>
                      <a:pt x="6234000" y="0"/>
                    </a:lnTo>
                    <a:lnTo>
                      <a:pt x="5299656" y="2853743"/>
                    </a:lnTo>
                    <a:lnTo>
                      <a:pt x="0" y="2853743"/>
                    </a:lnTo>
                    <a:close/>
                  </a:path>
                </a:pathLst>
              </a:cu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lang="en-US" dirty="0"/>
              </a:p>
            </p:txBody>
          </p:sp>
          <p:sp>
            <p:nvSpPr>
              <p:cNvPr id="22" name="Parallelogram 21"/>
              <p:cNvSpPr/>
              <p:nvPr userDrawn="1"/>
            </p:nvSpPr>
            <p:spPr bwMode="auto">
              <a:xfrm>
                <a:off x="-7316" y="1469926"/>
                <a:ext cx="6052516" cy="2724249"/>
              </a:xfrm>
              <a:custGeom>
                <a:avLst/>
                <a:gdLst>
                  <a:gd name="connsiteX0" fmla="*/ 0 w 6974060"/>
                  <a:gd name="connsiteY0" fmla="*/ 2724249 h 2724249"/>
                  <a:gd name="connsiteX1" fmla="*/ 891946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974060"/>
                  <a:gd name="connsiteY0" fmla="*/ 2724249 h 2724249"/>
                  <a:gd name="connsiteX1" fmla="*/ 922902 w 6974060"/>
                  <a:gd name="connsiteY1" fmla="*/ 0 h 2724249"/>
                  <a:gd name="connsiteX2" fmla="*/ 6974060 w 6974060"/>
                  <a:gd name="connsiteY2" fmla="*/ 0 h 2724249"/>
                  <a:gd name="connsiteX3" fmla="*/ 6082114 w 6974060"/>
                  <a:gd name="connsiteY3" fmla="*/ 2724249 h 2724249"/>
                  <a:gd name="connsiteX4" fmla="*/ 0 w 6974060"/>
                  <a:gd name="connsiteY4" fmla="*/ 2724249 h 2724249"/>
                  <a:gd name="connsiteX0" fmla="*/ 0 w 6052516"/>
                  <a:gd name="connsiteY0" fmla="*/ 2724249 h 2724249"/>
                  <a:gd name="connsiteX1" fmla="*/ 1358 w 6052516"/>
                  <a:gd name="connsiteY1" fmla="*/ 0 h 2724249"/>
                  <a:gd name="connsiteX2" fmla="*/ 6052516 w 6052516"/>
                  <a:gd name="connsiteY2" fmla="*/ 0 h 2724249"/>
                  <a:gd name="connsiteX3" fmla="*/ 5160570 w 6052516"/>
                  <a:gd name="connsiteY3" fmla="*/ 2724249 h 2724249"/>
                  <a:gd name="connsiteX4" fmla="*/ 0 w 6052516"/>
                  <a:gd name="connsiteY4" fmla="*/ 2724249 h 2724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16" h="2724249">
                    <a:moveTo>
                      <a:pt x="0" y="2724249"/>
                    </a:moveTo>
                    <a:cubicBezTo>
                      <a:pt x="453" y="1816166"/>
                      <a:pt x="905" y="908083"/>
                      <a:pt x="1358" y="0"/>
                    </a:cubicBezTo>
                    <a:lnTo>
                      <a:pt x="6052516" y="0"/>
                    </a:lnTo>
                    <a:lnTo>
                      <a:pt x="5160570" y="2724249"/>
                    </a:lnTo>
                    <a:lnTo>
                      <a:pt x="0" y="2724249"/>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dirty="0">
                  <a:ln>
                    <a:noFill/>
                  </a:ln>
                  <a:solidFill>
                    <a:schemeClr val="tx1"/>
                  </a:solidFill>
                  <a:effectLst/>
                  <a:latin typeface="Arial" charset="0"/>
                </a:endParaRPr>
              </a:p>
            </p:txBody>
          </p:sp>
        </p:grpSp>
        <p:sp>
          <p:nvSpPr>
            <p:cNvPr id="25" name="Parallelogram 24"/>
            <p:cNvSpPr/>
            <p:nvPr userDrawn="1"/>
          </p:nvSpPr>
          <p:spPr bwMode="auto">
            <a:xfrm>
              <a:off x="-9524" y="3808793"/>
              <a:ext cx="4579143" cy="688596"/>
            </a:xfrm>
            <a:custGeom>
              <a:avLst/>
              <a:gdLst>
                <a:gd name="connsiteX0" fmla="*/ 0 w 4800600"/>
                <a:gd name="connsiteY0" fmla="*/ 688596 h 688596"/>
                <a:gd name="connsiteX1" fmla="*/ 225453 w 4800600"/>
                <a:gd name="connsiteY1" fmla="*/ 0 h 688596"/>
                <a:gd name="connsiteX2" fmla="*/ 4800600 w 4800600"/>
                <a:gd name="connsiteY2" fmla="*/ 0 h 688596"/>
                <a:gd name="connsiteX3" fmla="*/ 4575147 w 4800600"/>
                <a:gd name="connsiteY3" fmla="*/ 688596 h 688596"/>
                <a:gd name="connsiteX4" fmla="*/ 0 w 4800600"/>
                <a:gd name="connsiteY4" fmla="*/ 688596 h 688596"/>
                <a:gd name="connsiteX0" fmla="*/ 0 w 4583906"/>
                <a:gd name="connsiteY0" fmla="*/ 688596 h 688596"/>
                <a:gd name="connsiteX1" fmla="*/ 8759 w 4583906"/>
                <a:gd name="connsiteY1" fmla="*/ 0 h 688596"/>
                <a:gd name="connsiteX2" fmla="*/ 4583906 w 4583906"/>
                <a:gd name="connsiteY2" fmla="*/ 0 h 688596"/>
                <a:gd name="connsiteX3" fmla="*/ 4358453 w 4583906"/>
                <a:gd name="connsiteY3" fmla="*/ 688596 h 688596"/>
                <a:gd name="connsiteX4" fmla="*/ 0 w 4583906"/>
                <a:gd name="connsiteY4" fmla="*/ 688596 h 688596"/>
                <a:gd name="connsiteX0" fmla="*/ 0 w 4579143"/>
                <a:gd name="connsiteY0" fmla="*/ 688596 h 688596"/>
                <a:gd name="connsiteX1" fmla="*/ 3996 w 4579143"/>
                <a:gd name="connsiteY1" fmla="*/ 0 h 688596"/>
                <a:gd name="connsiteX2" fmla="*/ 4579143 w 4579143"/>
                <a:gd name="connsiteY2" fmla="*/ 0 h 688596"/>
                <a:gd name="connsiteX3" fmla="*/ 4353690 w 4579143"/>
                <a:gd name="connsiteY3" fmla="*/ 688596 h 688596"/>
                <a:gd name="connsiteX4" fmla="*/ 0 w 4579143"/>
                <a:gd name="connsiteY4" fmla="*/ 688596 h 688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9143" h="688596">
                  <a:moveTo>
                    <a:pt x="0" y="688596"/>
                  </a:moveTo>
                  <a:lnTo>
                    <a:pt x="3996" y="0"/>
                  </a:lnTo>
                  <a:lnTo>
                    <a:pt x="4579143" y="0"/>
                  </a:lnTo>
                  <a:lnTo>
                    <a:pt x="4353690" y="688596"/>
                  </a:lnTo>
                  <a:lnTo>
                    <a:pt x="0" y="688596"/>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dirty="0">
                <a:ln>
                  <a:noFill/>
                </a:ln>
                <a:solidFill>
                  <a:schemeClr val="tx1"/>
                </a:solidFill>
                <a:effectLst/>
                <a:latin typeface="Arial" charset="0"/>
              </a:endParaRPr>
            </a:p>
          </p:txBody>
        </p:sp>
      </p:grpSp>
      <p:sp>
        <p:nvSpPr>
          <p:cNvPr id="6" name="Text Placeholder 13"/>
          <p:cNvSpPr>
            <a:spLocks noGrp="1"/>
          </p:cNvSpPr>
          <p:nvPr userDrawn="1">
            <p:ph type="body" sz="quarter" idx="10" hasCustomPrompt="1"/>
          </p:nvPr>
        </p:nvSpPr>
        <p:spPr>
          <a:xfrm>
            <a:off x="311150"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a:t>Presenter Name</a:t>
            </a:r>
          </a:p>
        </p:txBody>
      </p:sp>
      <p:sp>
        <p:nvSpPr>
          <p:cNvPr id="7" name="Text Placeholder 13"/>
          <p:cNvSpPr>
            <a:spLocks noGrp="1"/>
          </p:cNvSpPr>
          <p:nvPr userDrawn="1">
            <p:ph type="body" sz="quarter" idx="12" hasCustomPrompt="1"/>
          </p:nvPr>
        </p:nvSpPr>
        <p:spPr>
          <a:xfrm>
            <a:off x="311150"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a:t>Presenter Title</a:t>
            </a:r>
          </a:p>
        </p:txBody>
      </p:sp>
      <p:sp>
        <p:nvSpPr>
          <p:cNvPr id="8" name="Text Placeholder 13"/>
          <p:cNvSpPr>
            <a:spLocks noGrp="1"/>
          </p:cNvSpPr>
          <p:nvPr userDrawn="1">
            <p:ph type="body" sz="quarter" idx="13" hasCustomPrompt="1"/>
          </p:nvPr>
        </p:nvSpPr>
        <p:spPr>
          <a:xfrm>
            <a:off x="311150" y="6361809"/>
            <a:ext cx="2166187" cy="285471"/>
          </a:xfrm>
          <a:prstGeom prst="rect">
            <a:avLst/>
          </a:prstGeom>
        </p:spPr>
        <p:txBody>
          <a:bodyPr/>
          <a:lstStyle>
            <a:lvl1pPr marL="0" indent="0">
              <a:buNone/>
              <a:defRPr sz="1400" i="0" baseline="0">
                <a:solidFill>
                  <a:srgbClr val="4C5257"/>
                </a:solidFill>
                <a:latin typeface="+mj-lt"/>
              </a:defRPr>
            </a:lvl1pPr>
          </a:lstStyle>
          <a:p>
            <a:pPr lvl="0"/>
            <a:r>
              <a:rPr lang="en-US" dirty="0"/>
              <a:t>Date</a:t>
            </a:r>
          </a:p>
        </p:txBody>
      </p:sp>
      <p:sp>
        <p:nvSpPr>
          <p:cNvPr id="5" name="Title 4"/>
          <p:cNvSpPr>
            <a:spLocks noGrp="1"/>
          </p:cNvSpPr>
          <p:nvPr userDrawn="1">
            <p:ph type="title"/>
          </p:nvPr>
        </p:nvSpPr>
        <p:spPr>
          <a:xfrm>
            <a:off x="311149" y="1481751"/>
            <a:ext cx="4840203" cy="2320627"/>
          </a:xfrm>
          <a:prstGeom prst="rect">
            <a:avLst/>
          </a:prstGeom>
        </p:spPr>
        <p:txBody>
          <a:bodyPr/>
          <a:lstStyle>
            <a:lvl1pPr>
              <a:lnSpc>
                <a:spcPct val="90000"/>
              </a:lnSpc>
              <a:spcAft>
                <a:spcPts val="0"/>
              </a:spcAft>
              <a:defRPr>
                <a:solidFill>
                  <a:schemeClr val="bg1"/>
                </a:solidFill>
              </a:defRPr>
            </a:lvl1pPr>
          </a:lstStyle>
          <a:p>
            <a:r>
              <a:rPr lang="en-US"/>
              <a:t>Click to edit Master title style</a:t>
            </a:r>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
        <p:nvSpPr>
          <p:cNvPr id="16" name="Text Placeholder 13"/>
          <p:cNvSpPr>
            <a:spLocks noGrp="1"/>
          </p:cNvSpPr>
          <p:nvPr userDrawn="1">
            <p:ph type="body" sz="quarter" idx="14" hasCustomPrompt="1"/>
          </p:nvPr>
        </p:nvSpPr>
        <p:spPr>
          <a:xfrm>
            <a:off x="311150" y="3810219"/>
            <a:ext cx="4002584" cy="687169"/>
          </a:xfrm>
          <a:prstGeom prst="rect">
            <a:avLst/>
          </a:prstGeom>
        </p:spPr>
        <p:txBody>
          <a:bodyPr anchor="ctr"/>
          <a:lstStyle>
            <a:lvl1pPr marL="0" indent="0">
              <a:buNone/>
              <a:defRPr sz="2200" baseline="0">
                <a:solidFill>
                  <a:schemeClr val="bg1"/>
                </a:solidFill>
                <a:latin typeface="+mj-lt"/>
              </a:defRPr>
            </a:lvl1pPr>
          </a:lstStyle>
          <a:p>
            <a:pPr lvl="0"/>
            <a:r>
              <a:rPr lang="en-US" dirty="0"/>
              <a:t>Subtitle</a:t>
            </a:r>
          </a:p>
        </p:txBody>
      </p:sp>
    </p:spTree>
    <p:extLst>
      <p:ext uri="{BB962C8B-B14F-4D97-AF65-F5344CB8AC3E}">
        <p14:creationId xmlns:p14="http://schemas.microsoft.com/office/powerpoint/2010/main" val="262944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spTree>
      <p:nvGrpSpPr>
        <p:cNvPr id="1" name=""/>
        <p:cNvGrpSpPr/>
        <p:nvPr/>
      </p:nvGrpSpPr>
      <p:grpSpPr>
        <a:xfrm>
          <a:off x="0" y="0"/>
          <a:ext cx="0" cy="0"/>
          <a:chOff x="0" y="0"/>
          <a:chExt cx="0" cy="0"/>
        </a:xfrm>
      </p:grpSpPr>
      <p:grpSp>
        <p:nvGrpSpPr>
          <p:cNvPr id="2" name="Group 1"/>
          <p:cNvGrpSpPr/>
          <p:nvPr userDrawn="1"/>
        </p:nvGrpSpPr>
        <p:grpSpPr>
          <a:xfrm>
            <a:off x="-10196" y="2354263"/>
            <a:ext cx="7525421" cy="1881002"/>
            <a:chOff x="-10196" y="2354263"/>
            <a:chExt cx="7525421" cy="1881002"/>
          </a:xfrm>
        </p:grpSpPr>
        <p:sp>
          <p:nvSpPr>
            <p:cNvPr id="16" name="Parallelogram 15"/>
            <p:cNvSpPr/>
            <p:nvPr userDrawn="1"/>
          </p:nvSpPr>
          <p:spPr bwMode="auto">
            <a:xfrm>
              <a:off x="-10196" y="2354263"/>
              <a:ext cx="7525421" cy="1671727"/>
            </a:xfrm>
            <a:custGeom>
              <a:avLst/>
              <a:gdLst>
                <a:gd name="connsiteX0" fmla="*/ 0 w 8100837"/>
                <a:gd name="connsiteY0" fmla="*/ 1671727 h 1671727"/>
                <a:gd name="connsiteX1" fmla="*/ 547340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8100837"/>
                <a:gd name="connsiteY0" fmla="*/ 1671727 h 1671727"/>
                <a:gd name="connsiteX1" fmla="*/ 584372 w 8100837"/>
                <a:gd name="connsiteY1" fmla="*/ 0 h 1671727"/>
                <a:gd name="connsiteX2" fmla="*/ 8100837 w 8100837"/>
                <a:gd name="connsiteY2" fmla="*/ 0 h 1671727"/>
                <a:gd name="connsiteX3" fmla="*/ 7553497 w 8100837"/>
                <a:gd name="connsiteY3" fmla="*/ 1671727 h 1671727"/>
                <a:gd name="connsiteX4" fmla="*/ 0 w 8100837"/>
                <a:gd name="connsiteY4" fmla="*/ 1671727 h 1671727"/>
                <a:gd name="connsiteX0" fmla="*/ 0 w 7536815"/>
                <a:gd name="connsiteY0" fmla="*/ 1671727 h 1671727"/>
                <a:gd name="connsiteX1" fmla="*/ 20350 w 7536815"/>
                <a:gd name="connsiteY1" fmla="*/ 0 h 1671727"/>
                <a:gd name="connsiteX2" fmla="*/ 7536815 w 7536815"/>
                <a:gd name="connsiteY2" fmla="*/ 0 h 1671727"/>
                <a:gd name="connsiteX3" fmla="*/ 6989475 w 7536815"/>
                <a:gd name="connsiteY3" fmla="*/ 1671727 h 1671727"/>
                <a:gd name="connsiteX4" fmla="*/ 0 w 7536815"/>
                <a:gd name="connsiteY4" fmla="*/ 1671727 h 1671727"/>
                <a:gd name="connsiteX0" fmla="*/ 0 w 7525421"/>
                <a:gd name="connsiteY0" fmla="*/ 1671727 h 1671727"/>
                <a:gd name="connsiteX1" fmla="*/ 8956 w 7525421"/>
                <a:gd name="connsiteY1" fmla="*/ 0 h 1671727"/>
                <a:gd name="connsiteX2" fmla="*/ 7525421 w 7525421"/>
                <a:gd name="connsiteY2" fmla="*/ 0 h 1671727"/>
                <a:gd name="connsiteX3" fmla="*/ 6978081 w 7525421"/>
                <a:gd name="connsiteY3" fmla="*/ 1671727 h 1671727"/>
                <a:gd name="connsiteX4" fmla="*/ 0 w 7525421"/>
                <a:gd name="connsiteY4" fmla="*/ 1671727 h 16717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25421" h="1671727">
                  <a:moveTo>
                    <a:pt x="0" y="1671727"/>
                  </a:moveTo>
                  <a:cubicBezTo>
                    <a:pt x="2985" y="1114485"/>
                    <a:pt x="5971" y="557242"/>
                    <a:pt x="8956" y="0"/>
                  </a:cubicBezTo>
                  <a:lnTo>
                    <a:pt x="7525421" y="0"/>
                  </a:lnTo>
                  <a:lnTo>
                    <a:pt x="6978081" y="1671727"/>
                  </a:lnTo>
                  <a:lnTo>
                    <a:pt x="0" y="1671727"/>
                  </a:lnTo>
                  <a:close/>
                </a:path>
              </a:pathLst>
            </a:custGeom>
            <a:solidFill>
              <a:srgbClr val="0D94D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dirty="0">
                <a:ln>
                  <a:noFill/>
                </a:ln>
                <a:solidFill>
                  <a:schemeClr val="tx1"/>
                </a:solidFill>
                <a:effectLst/>
                <a:latin typeface="Arial" charset="0"/>
              </a:endParaRPr>
            </a:p>
          </p:txBody>
        </p:sp>
        <p:sp>
          <p:nvSpPr>
            <p:cNvPr id="18" name="Parallelogram 17"/>
            <p:cNvSpPr/>
            <p:nvPr userDrawn="1"/>
          </p:nvSpPr>
          <p:spPr bwMode="auto">
            <a:xfrm>
              <a:off x="-9162" y="3821821"/>
              <a:ext cx="6064971" cy="413444"/>
            </a:xfrm>
            <a:custGeom>
              <a:avLst/>
              <a:gdLst>
                <a:gd name="connsiteX0" fmla="*/ 0 w 6254461"/>
                <a:gd name="connsiteY0" fmla="*/ 413444 h 413444"/>
                <a:gd name="connsiteX1" fmla="*/ 135366 w 6254461"/>
                <a:gd name="connsiteY1" fmla="*/ 0 h 413444"/>
                <a:gd name="connsiteX2" fmla="*/ 6254461 w 6254461"/>
                <a:gd name="connsiteY2" fmla="*/ 0 h 413444"/>
                <a:gd name="connsiteX3" fmla="*/ 6119095 w 6254461"/>
                <a:gd name="connsiteY3" fmla="*/ 413444 h 413444"/>
                <a:gd name="connsiteX4" fmla="*/ 0 w 6254461"/>
                <a:gd name="connsiteY4" fmla="*/ 413444 h 413444"/>
                <a:gd name="connsiteX0" fmla="*/ 61187 w 6119095"/>
                <a:gd name="connsiteY0" fmla="*/ 413444 h 413444"/>
                <a:gd name="connsiteX1" fmla="*/ 0 w 6119095"/>
                <a:gd name="connsiteY1" fmla="*/ 0 h 413444"/>
                <a:gd name="connsiteX2" fmla="*/ 6119095 w 6119095"/>
                <a:gd name="connsiteY2" fmla="*/ 0 h 413444"/>
                <a:gd name="connsiteX3" fmla="*/ 5983729 w 6119095"/>
                <a:gd name="connsiteY3" fmla="*/ 413444 h 413444"/>
                <a:gd name="connsiteX4" fmla="*/ 61187 w 6119095"/>
                <a:gd name="connsiteY4" fmla="*/ 413444 h 413444"/>
                <a:gd name="connsiteX0" fmla="*/ 7063 w 6064971"/>
                <a:gd name="connsiteY0" fmla="*/ 413444 h 413444"/>
                <a:gd name="connsiteX1" fmla="*/ 0 w 6064971"/>
                <a:gd name="connsiteY1" fmla="*/ 0 h 413444"/>
                <a:gd name="connsiteX2" fmla="*/ 6064971 w 6064971"/>
                <a:gd name="connsiteY2" fmla="*/ 0 h 413444"/>
                <a:gd name="connsiteX3" fmla="*/ 5929605 w 6064971"/>
                <a:gd name="connsiteY3" fmla="*/ 413444 h 413444"/>
                <a:gd name="connsiteX4" fmla="*/ 7063 w 6064971"/>
                <a:gd name="connsiteY4" fmla="*/ 413444 h 413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4971" h="413444">
                  <a:moveTo>
                    <a:pt x="7063" y="413444"/>
                  </a:moveTo>
                  <a:lnTo>
                    <a:pt x="0" y="0"/>
                  </a:lnTo>
                  <a:lnTo>
                    <a:pt x="6064971" y="0"/>
                  </a:lnTo>
                  <a:lnTo>
                    <a:pt x="5929605" y="413444"/>
                  </a:lnTo>
                  <a:lnTo>
                    <a:pt x="7063" y="413444"/>
                  </a:lnTo>
                  <a:close/>
                </a:path>
              </a:pathLst>
            </a:cu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dirty="0">
                <a:ln>
                  <a:noFill/>
                </a:ln>
                <a:solidFill>
                  <a:schemeClr val="tx1"/>
                </a:solidFill>
                <a:effectLst/>
                <a:latin typeface="Arial" charset="0"/>
              </a:endParaRPr>
            </a:p>
          </p:txBody>
        </p:sp>
      </p:grpSp>
      <p:sp>
        <p:nvSpPr>
          <p:cNvPr id="5" name="Title 4"/>
          <p:cNvSpPr>
            <a:spLocks noGrp="1"/>
          </p:cNvSpPr>
          <p:nvPr>
            <p:ph type="title"/>
          </p:nvPr>
        </p:nvSpPr>
        <p:spPr>
          <a:xfrm>
            <a:off x="312913" y="2367665"/>
            <a:ext cx="6591979" cy="146161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10" name="Text Placeholder 13"/>
          <p:cNvSpPr>
            <a:spLocks noGrp="1"/>
          </p:cNvSpPr>
          <p:nvPr>
            <p:ph type="body" sz="quarter" idx="10" hasCustomPrompt="1"/>
          </p:nvPr>
        </p:nvSpPr>
        <p:spPr>
          <a:xfrm>
            <a:off x="311151" y="4943092"/>
            <a:ext cx="4260849" cy="417164"/>
          </a:xfrm>
          <a:prstGeom prst="rect">
            <a:avLst/>
          </a:prstGeom>
        </p:spPr>
        <p:txBody>
          <a:bodyPr/>
          <a:lstStyle>
            <a:lvl1pPr marL="0" indent="0">
              <a:buNone/>
              <a:defRPr sz="2200" baseline="0">
                <a:solidFill>
                  <a:srgbClr val="4C5257"/>
                </a:solidFill>
                <a:latin typeface="+mj-lt"/>
              </a:defRPr>
            </a:lvl1pPr>
          </a:lstStyle>
          <a:p>
            <a:pPr lvl="0"/>
            <a:r>
              <a:rPr lang="en-US" dirty="0"/>
              <a:t>Presenter Name</a:t>
            </a:r>
          </a:p>
        </p:txBody>
      </p:sp>
      <p:sp>
        <p:nvSpPr>
          <p:cNvPr id="12" name="Text Placeholder 13"/>
          <p:cNvSpPr>
            <a:spLocks noGrp="1"/>
          </p:cNvSpPr>
          <p:nvPr>
            <p:ph type="body" sz="quarter" idx="12" hasCustomPrompt="1"/>
          </p:nvPr>
        </p:nvSpPr>
        <p:spPr>
          <a:xfrm>
            <a:off x="311151" y="5369613"/>
            <a:ext cx="3765549" cy="253865"/>
          </a:xfrm>
          <a:prstGeom prst="rect">
            <a:avLst/>
          </a:prstGeom>
        </p:spPr>
        <p:txBody>
          <a:bodyPr/>
          <a:lstStyle>
            <a:lvl1pPr marL="0" indent="0">
              <a:buNone/>
              <a:defRPr sz="1600" i="1" baseline="0">
                <a:solidFill>
                  <a:srgbClr val="4C5257"/>
                </a:solidFill>
                <a:latin typeface="+mj-lt"/>
              </a:defRPr>
            </a:lvl1pPr>
          </a:lstStyle>
          <a:p>
            <a:pPr lvl="0"/>
            <a:r>
              <a:rPr lang="en-US" dirty="0"/>
              <a:t>Presenter Title</a:t>
            </a:r>
          </a:p>
        </p:txBody>
      </p:sp>
      <p:sp>
        <p:nvSpPr>
          <p:cNvPr id="14" name="Text Placeholder 13"/>
          <p:cNvSpPr>
            <a:spLocks noGrp="1"/>
          </p:cNvSpPr>
          <p:nvPr>
            <p:ph type="body" sz="quarter" idx="13" hasCustomPrompt="1"/>
          </p:nvPr>
        </p:nvSpPr>
        <p:spPr>
          <a:xfrm>
            <a:off x="311150" y="6361809"/>
            <a:ext cx="2166187" cy="285471"/>
          </a:xfrm>
          <a:prstGeom prst="rect">
            <a:avLst/>
          </a:prstGeom>
        </p:spPr>
        <p:txBody>
          <a:bodyPr/>
          <a:lstStyle>
            <a:lvl1pPr marL="0" indent="0">
              <a:buNone/>
              <a:defRPr sz="1400" i="0" baseline="0">
                <a:solidFill>
                  <a:schemeClr val="tx1"/>
                </a:solidFill>
                <a:latin typeface="Arial" panose="020B0604020202020204" pitchFamily="34" charset="0"/>
              </a:defRPr>
            </a:lvl1pPr>
          </a:lstStyle>
          <a:p>
            <a:pPr lvl="0"/>
            <a:r>
              <a:rPr lang="en-US" dirty="0"/>
              <a:t>Date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7151" y="6133731"/>
            <a:ext cx="2076915" cy="510194"/>
          </a:xfrm>
          <a:prstGeom prst="rect">
            <a:avLst/>
          </a:prstGeom>
        </p:spPr>
      </p:pic>
    </p:spTree>
    <p:extLst>
      <p:ext uri="{BB962C8B-B14F-4D97-AF65-F5344CB8AC3E}">
        <p14:creationId xmlns:p14="http://schemas.microsoft.com/office/powerpoint/2010/main" val="111393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lue divider">
    <p:spTree>
      <p:nvGrpSpPr>
        <p:cNvPr id="1" name=""/>
        <p:cNvGrpSpPr/>
        <p:nvPr/>
      </p:nvGrpSpPr>
      <p:grpSpPr>
        <a:xfrm>
          <a:off x="0" y="0"/>
          <a:ext cx="0" cy="0"/>
          <a:chOff x="0" y="0"/>
          <a:chExt cx="0" cy="0"/>
        </a:xfrm>
      </p:grpSpPr>
      <p:pic>
        <p:nvPicPr>
          <p:cNvPr id="3" name="Picture 6"/>
          <p:cNvPicPr preferRelativeResize="0">
            <a:picLocks/>
          </p:cNvPicPr>
          <p:nvPr/>
        </p:nvPicPr>
        <p:blipFill rotWithShape="1">
          <a:blip r:embed="rId2">
            <a:extLst>
              <a:ext uri="{28A0092B-C50C-407E-A947-70E740481C1C}">
                <a14:useLocalDpi xmlns:a14="http://schemas.microsoft.com/office/drawing/2010/main" val="0"/>
              </a:ext>
            </a:extLst>
          </a:blip>
          <a:srcRect r="996" b="970"/>
          <a:stretch/>
        </p:blipFill>
        <p:spPr bwMode="auto">
          <a:xfrm>
            <a:off x="1" y="-4952"/>
            <a:ext cx="9147599"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a:spLocks noGrp="1"/>
          </p:cNvSpPr>
          <p:nvPr>
            <p:ph type="title" hasCustomPrompt="1"/>
          </p:nvPr>
        </p:nvSpPr>
        <p:spPr>
          <a:xfrm>
            <a:off x="791975" y="2614623"/>
            <a:ext cx="7542328" cy="1642764"/>
          </a:xfrm>
          <a:prstGeom prst="rect">
            <a:avLst/>
          </a:prstGeom>
        </p:spPr>
        <p:txBody>
          <a:bodyPr/>
          <a:lstStyle>
            <a:lvl1pPr algn="ctr">
              <a:defRPr>
                <a:solidFill>
                  <a:schemeClr val="bg1"/>
                </a:solidFill>
              </a:defRPr>
            </a:lvl1pPr>
          </a:lstStyle>
          <a:p>
            <a:r>
              <a:rPr lang="en-US" dirty="0"/>
              <a:t>Click to edit text</a:t>
            </a:r>
          </a:p>
        </p:txBody>
      </p:sp>
    </p:spTree>
    <p:extLst>
      <p:ext uri="{BB962C8B-B14F-4D97-AF65-F5344CB8AC3E}">
        <p14:creationId xmlns:p14="http://schemas.microsoft.com/office/powerpoint/2010/main" val="265688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2" name="Picture 6"/>
          <p:cNvPicPr preferRelativeResize="0">
            <a:picLocks/>
          </p:cNvPicPr>
          <p:nvPr userDrawn="1"/>
        </p:nvPicPr>
        <p:blipFill rotWithShape="1">
          <a:blip r:embed="rId2">
            <a:extLst>
              <a:ext uri="{28A0092B-C50C-407E-A947-70E740481C1C}">
                <a14:useLocalDpi xmlns:a14="http://schemas.microsoft.com/office/drawing/2010/main" val="0"/>
              </a:ext>
            </a:extLst>
          </a:blip>
          <a:srcRect r="996" b="970"/>
          <a:stretch/>
        </p:blipFill>
        <p:spPr bwMode="auto">
          <a:xfrm>
            <a:off x="1" y="-4952"/>
            <a:ext cx="9144000" cy="690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3"/>
          <p:cNvSpPr>
            <a:spLocks noGrp="1"/>
          </p:cNvSpPr>
          <p:nvPr>
            <p:ph type="title" hasCustomPrompt="1"/>
          </p:nvPr>
        </p:nvSpPr>
        <p:spPr>
          <a:xfrm>
            <a:off x="791974" y="2621603"/>
            <a:ext cx="7549307" cy="1642764"/>
          </a:xfrm>
          <a:prstGeom prst="rect">
            <a:avLst/>
          </a:prstGeom>
        </p:spPr>
        <p:txBody>
          <a:bodyPr/>
          <a:lstStyle>
            <a:lvl1pPr algn="ctr">
              <a:defRPr>
                <a:solidFill>
                  <a:schemeClr val="bg1"/>
                </a:solidFill>
              </a:defRPr>
            </a:lvl1pPr>
          </a:lstStyle>
          <a:p>
            <a:r>
              <a:rPr lang="en-US" dirty="0"/>
              <a:t>Click to edit text</a:t>
            </a:r>
          </a:p>
        </p:txBody>
      </p:sp>
    </p:spTree>
    <p:extLst>
      <p:ext uri="{BB962C8B-B14F-4D97-AF65-F5344CB8AC3E}">
        <p14:creationId xmlns:p14="http://schemas.microsoft.com/office/powerpoint/2010/main" val="353291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imar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2"/>
          <p:cNvSpPr>
            <a:spLocks noGrp="1"/>
          </p:cNvSpPr>
          <p:nvPr>
            <p:ph type="ftr" sz="quarter" idx="10"/>
          </p:nvPr>
        </p:nvSpPr>
        <p:spPr/>
        <p:txBody>
          <a:bodyPr/>
          <a:lstStyle>
            <a:lvl1pPr algn="ctr">
              <a:defRPr/>
            </a:lvl1p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a:t>
            </a:fld>
            <a:endParaRPr lang="en-US" dirty="0"/>
          </a:p>
        </p:txBody>
      </p:sp>
      <p:sp>
        <p:nvSpPr>
          <p:cNvPr id="5" name="Text Placeholder 2"/>
          <p:cNvSpPr>
            <a:spLocks noGrp="1"/>
          </p:cNvSpPr>
          <p:nvPr>
            <p:ph idx="1"/>
          </p:nvPr>
        </p:nvSpPr>
        <p:spPr>
          <a:xfrm>
            <a:off x="311150" y="1280160"/>
            <a:ext cx="7886700" cy="4528969"/>
          </a:xfrm>
          <a:prstGeom prst="rect">
            <a:avLst/>
          </a:prstGeom>
        </p:spPr>
        <p:txBody>
          <a:bodyPr vert="horz" lIns="91440" tIns="45720" rIns="91440" bIns="45720" rtlCol="0">
            <a:normAutofit/>
          </a:bodyPr>
          <a:lstStyle>
            <a:lvl1pPr marL="320040" indent="-320040">
              <a:defRPr/>
            </a:lvl1pPr>
            <a:lvl2pPr>
              <a:defRPr/>
            </a:lvl2pPr>
            <a:lvl3pPr>
              <a:defRPr/>
            </a:lvl3pPr>
            <a:lvl4pP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1324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Cente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a:t>
            </a:fld>
            <a:endParaRPr lang="en-US" dirty="0"/>
          </a:p>
        </p:txBody>
      </p:sp>
      <p:sp>
        <p:nvSpPr>
          <p:cNvPr id="10" name="Text Placeholder 9"/>
          <p:cNvSpPr>
            <a:spLocks noGrp="1" noChangeAspect="1"/>
          </p:cNvSpPr>
          <p:nvPr>
            <p:ph type="body" sz="quarter" idx="12"/>
          </p:nvPr>
        </p:nvSpPr>
        <p:spPr>
          <a:xfrm>
            <a:off x="322580" y="1280160"/>
            <a:ext cx="8224520" cy="4331746"/>
          </a:xfrm>
        </p:spPr>
        <p:txBody>
          <a:bodyPr anchor="ctr" anchorCtr="1"/>
          <a:lstStyle>
            <a:lvl1pPr marL="320040" indent="-320040">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37657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a:t>
            </a:fld>
            <a:endParaRPr lang="en-US" dirty="0"/>
          </a:p>
        </p:txBody>
      </p:sp>
      <p:sp>
        <p:nvSpPr>
          <p:cNvPr id="5" name="Text Placeholder 2"/>
          <p:cNvSpPr>
            <a:spLocks noGrp="1"/>
          </p:cNvSpPr>
          <p:nvPr>
            <p:ph type="body" idx="1"/>
          </p:nvPr>
        </p:nvSpPr>
        <p:spPr>
          <a:xfrm>
            <a:off x="321787" y="1280160"/>
            <a:ext cx="3868737"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Text Placeholder 4"/>
          <p:cNvSpPr>
            <a:spLocks noGrp="1"/>
          </p:cNvSpPr>
          <p:nvPr>
            <p:ph type="body" sz="quarter" idx="3"/>
          </p:nvPr>
        </p:nvSpPr>
        <p:spPr>
          <a:xfrm>
            <a:off x="4572000" y="1280160"/>
            <a:ext cx="3887788" cy="823912"/>
          </a:xfrm>
        </p:spPr>
        <p:txBody>
          <a:bodyPr anchor="t" anchorCtr="0">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11"/>
          <p:cNvSpPr>
            <a:spLocks noGrp="1"/>
          </p:cNvSpPr>
          <p:nvPr>
            <p:ph sz="quarter" idx="12"/>
          </p:nvPr>
        </p:nvSpPr>
        <p:spPr>
          <a:xfrm>
            <a:off x="311150"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1"/>
          <p:cNvSpPr>
            <a:spLocks noGrp="1"/>
          </p:cNvSpPr>
          <p:nvPr>
            <p:ph sz="quarter" idx="13"/>
          </p:nvPr>
        </p:nvSpPr>
        <p:spPr>
          <a:xfrm>
            <a:off x="4587875" y="2194560"/>
            <a:ext cx="3870325" cy="3883511"/>
          </a:xfrm>
        </p:spPr>
        <p:txBody>
          <a:bodyPr/>
          <a:lstStyle>
            <a:lvl1pPr marL="320040" indent="-320040">
              <a:defRPr sz="2400"/>
            </a:lvl1pPr>
            <a:lvl2pPr>
              <a:defRPr sz="2200"/>
            </a:lvl2pPr>
            <a:lvl3pPr>
              <a:defRPr sz="2000"/>
            </a:lvl3pPr>
            <a:lvl4pPr>
              <a:defRPr sz="18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229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e imag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a:t>
            </a:fld>
            <a:endParaRPr lang="en-US" dirty="0"/>
          </a:p>
        </p:txBody>
      </p:sp>
      <p:sp>
        <p:nvSpPr>
          <p:cNvPr id="6" name="Picture Placeholder 5"/>
          <p:cNvSpPr>
            <a:spLocks noGrp="1"/>
          </p:cNvSpPr>
          <p:nvPr>
            <p:ph type="pic" sz="quarter" idx="12"/>
          </p:nvPr>
        </p:nvSpPr>
        <p:spPr>
          <a:xfrm>
            <a:off x="311150" y="1280160"/>
            <a:ext cx="3584575" cy="4788946"/>
          </a:xfrm>
        </p:spPr>
        <p:txBody>
          <a:bodyPr/>
          <a:lstStyle>
            <a:lvl1pPr marL="0" indent="0">
              <a:buNone/>
              <a:defRPr/>
            </a:lvl1pPr>
          </a:lstStyle>
          <a:p>
            <a:r>
              <a:rPr lang="en-US" dirty="0"/>
              <a:t>Click icon to add picture</a:t>
            </a:r>
          </a:p>
        </p:txBody>
      </p:sp>
      <p:sp>
        <p:nvSpPr>
          <p:cNvPr id="8" name="Content Placeholder 7"/>
          <p:cNvSpPr>
            <a:spLocks noGrp="1"/>
          </p:cNvSpPr>
          <p:nvPr>
            <p:ph sz="quarter" idx="13"/>
          </p:nvPr>
        </p:nvSpPr>
        <p:spPr>
          <a:xfrm>
            <a:off x="4474278" y="1280160"/>
            <a:ext cx="4038541" cy="4788946"/>
          </a:xfrm>
        </p:spPr>
        <p:txBody>
          <a:bodyPr/>
          <a:lstStyle>
            <a:lvl1pPr marL="320040" indent="-320040">
              <a:defRPr sz="2400"/>
            </a:lvl1pPr>
            <a:lvl2pPr>
              <a:defRPr sz="2200"/>
            </a:lvl2pPr>
            <a:lvl3pPr>
              <a:defRPr sz="2000"/>
            </a:lvl3pPr>
            <a:lvl4pPr>
              <a:defRPr sz="18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74786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arallelogram 9"/>
          <p:cNvSpPr/>
          <p:nvPr/>
        </p:nvSpPr>
        <p:spPr bwMode="auto">
          <a:xfrm>
            <a:off x="-7144" y="813351"/>
            <a:ext cx="8562705" cy="234399"/>
          </a:xfrm>
          <a:custGeom>
            <a:avLst/>
            <a:gdLst>
              <a:gd name="connsiteX0" fmla="*/ 0 w 8650811"/>
              <a:gd name="connsiteY0" fmla="*/ 234399 h 234399"/>
              <a:gd name="connsiteX1" fmla="*/ 76745 w 8650811"/>
              <a:gd name="connsiteY1" fmla="*/ 0 h 234399"/>
              <a:gd name="connsiteX2" fmla="*/ 8650811 w 8650811"/>
              <a:gd name="connsiteY2" fmla="*/ 0 h 234399"/>
              <a:gd name="connsiteX3" fmla="*/ 8574066 w 8650811"/>
              <a:gd name="connsiteY3" fmla="*/ 234399 h 234399"/>
              <a:gd name="connsiteX4" fmla="*/ 0 w 8650811"/>
              <a:gd name="connsiteY4" fmla="*/ 234399 h 234399"/>
              <a:gd name="connsiteX0" fmla="*/ 0 w 8650811"/>
              <a:gd name="connsiteY0" fmla="*/ 234399 h 234399"/>
              <a:gd name="connsiteX1" fmla="*/ 91032 w 8650811"/>
              <a:gd name="connsiteY1" fmla="*/ 2381 h 234399"/>
              <a:gd name="connsiteX2" fmla="*/ 8650811 w 8650811"/>
              <a:gd name="connsiteY2" fmla="*/ 0 h 234399"/>
              <a:gd name="connsiteX3" fmla="*/ 8574066 w 8650811"/>
              <a:gd name="connsiteY3" fmla="*/ 234399 h 234399"/>
              <a:gd name="connsiteX4" fmla="*/ 0 w 8650811"/>
              <a:gd name="connsiteY4" fmla="*/ 234399 h 234399"/>
              <a:gd name="connsiteX0" fmla="*/ 0 w 8562705"/>
              <a:gd name="connsiteY0" fmla="*/ 234399 h 234399"/>
              <a:gd name="connsiteX1" fmla="*/ 2926 w 8562705"/>
              <a:gd name="connsiteY1" fmla="*/ 2381 h 234399"/>
              <a:gd name="connsiteX2" fmla="*/ 8562705 w 8562705"/>
              <a:gd name="connsiteY2" fmla="*/ 0 h 234399"/>
              <a:gd name="connsiteX3" fmla="*/ 8485960 w 8562705"/>
              <a:gd name="connsiteY3" fmla="*/ 234399 h 234399"/>
              <a:gd name="connsiteX4" fmla="*/ 0 w 8562705"/>
              <a:gd name="connsiteY4" fmla="*/ 234399 h 23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2705" h="234399">
                <a:moveTo>
                  <a:pt x="0" y="234399"/>
                </a:moveTo>
                <a:cubicBezTo>
                  <a:pt x="975" y="157060"/>
                  <a:pt x="1951" y="79720"/>
                  <a:pt x="2926" y="2381"/>
                </a:cubicBezTo>
                <a:lnTo>
                  <a:pt x="8562705" y="0"/>
                </a:lnTo>
                <a:lnTo>
                  <a:pt x="8485960" y="234399"/>
                </a:lnTo>
                <a:lnTo>
                  <a:pt x="0" y="234399"/>
                </a:lnTo>
                <a:close/>
              </a:path>
            </a:pathLst>
          </a:custGeom>
          <a:solidFill>
            <a:schemeClr val="accent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66713" marR="0" indent="-366713" algn="ctr" defTabSz="976313" rtl="0" eaLnBrk="1" fontAlgn="base" latinLnBrk="0" hangingPunct="1">
              <a:lnSpc>
                <a:spcPct val="100000"/>
              </a:lnSpc>
              <a:spcBef>
                <a:spcPct val="20000"/>
              </a:spcBef>
              <a:spcAft>
                <a:spcPct val="0"/>
              </a:spcAft>
              <a:buClrTx/>
              <a:buSzPct val="140000"/>
              <a:buFontTx/>
              <a:buNone/>
              <a:tabLst/>
            </a:pPr>
            <a:endParaRPr kumimoji="0" lang="en-US" sz="3600" b="1" i="0" u="none" strike="noStrike" cap="none" normalizeH="0" baseline="0" dirty="0">
              <a:ln>
                <a:noFill/>
              </a:ln>
              <a:solidFill>
                <a:schemeClr val="tx1"/>
              </a:solidFill>
              <a:effectLst/>
              <a:latin typeface="Arial" charset="0"/>
            </a:endParaRPr>
          </a:p>
        </p:txBody>
      </p:sp>
      <p:sp>
        <p:nvSpPr>
          <p:cNvPr id="2" name="Title Placeholder 1"/>
          <p:cNvSpPr>
            <a:spLocks noGrp="1" noChangeAspect="1"/>
          </p:cNvSpPr>
          <p:nvPr>
            <p:ph type="title"/>
          </p:nvPr>
        </p:nvSpPr>
        <p:spPr>
          <a:xfrm>
            <a:off x="311150" y="1"/>
            <a:ext cx="8241866" cy="8606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1150" y="1280160"/>
            <a:ext cx="7886700" cy="4609652"/>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5"/>
          <p:cNvSpPr>
            <a:spLocks noGrp="1"/>
          </p:cNvSpPr>
          <p:nvPr>
            <p:ph type="ftr" sz="quarter" idx="3"/>
          </p:nvPr>
        </p:nvSpPr>
        <p:spPr>
          <a:xfrm>
            <a:off x="0" y="6579509"/>
            <a:ext cx="9144000" cy="278491"/>
          </a:xfrm>
          <a:prstGeom prst="rect">
            <a:avLst/>
          </a:prstGeom>
        </p:spPr>
        <p:txBody>
          <a:bodyPr vert="horz" lIns="91440" tIns="45720" rIns="91440" bIns="45720" rtlCol="0" anchor="t" anchorCtr="0">
            <a:noAutofit/>
          </a:bodyPr>
          <a:lstStyle>
            <a:lvl1pPr algn="ctr">
              <a:defRPr lang="en-US" sz="600" b="0" i="0" kern="500" spc="0" baseline="0" smtClean="0">
                <a:solidFill>
                  <a:schemeClr val="tx2">
                    <a:lumMod val="20000"/>
                    <a:lumOff val="80000"/>
                  </a:schemeClr>
                </a:solidFill>
                <a:effectLst/>
                <a:latin typeface="+mn-lt"/>
                <a:cs typeface="Times New Roman" pitchFamily="18" charset="0"/>
              </a:defRPr>
            </a:lvl1p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9" name="Slide Number Placeholder 6"/>
          <p:cNvSpPr>
            <a:spLocks noGrp="1"/>
          </p:cNvSpPr>
          <p:nvPr>
            <p:ph type="sldNum" sz="quarter" idx="4"/>
          </p:nvPr>
        </p:nvSpPr>
        <p:spPr>
          <a:xfrm>
            <a:off x="8686798" y="6438621"/>
            <a:ext cx="37539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F497-5311-4FE6-8037-E08A3EC20500}" type="slidenum">
              <a:rPr lang="en-US" smtClean="0"/>
              <a:t>‹#›</a:t>
            </a:fld>
            <a:endParaRPr lang="en-US" dirty="0"/>
          </a:p>
        </p:txBody>
      </p:sp>
    </p:spTree>
    <p:extLst>
      <p:ext uri="{BB962C8B-B14F-4D97-AF65-F5344CB8AC3E}">
        <p14:creationId xmlns:p14="http://schemas.microsoft.com/office/powerpoint/2010/main" val="857022175"/>
      </p:ext>
    </p:extLst>
  </p:cSld>
  <p:clrMap bg1="lt1" tx1="dk1" bg2="lt2" tx2="dk2" accent1="accent1" accent2="accent2" accent3="accent3" accent4="accent4" accent5="accent5" accent6="accent6" hlink="hlink" folHlink="folHlink"/>
  <p:sldLayoutIdLst>
    <p:sldLayoutId id="2147484006" r:id="rId1"/>
    <p:sldLayoutId id="2147484004" r:id="rId2"/>
    <p:sldLayoutId id="2147484007" r:id="rId3"/>
    <p:sldLayoutId id="2147484008" r:id="rId4"/>
    <p:sldLayoutId id="2147484018" r:id="rId5"/>
    <p:sldLayoutId id="2147484009" r:id="rId6"/>
    <p:sldLayoutId id="2147484010" r:id="rId7"/>
    <p:sldLayoutId id="2147484011" r:id="rId8"/>
    <p:sldLayoutId id="2147484012" r:id="rId9"/>
    <p:sldLayoutId id="2147484013" r:id="rId10"/>
    <p:sldLayoutId id="2147484014" r:id="rId11"/>
    <p:sldLayoutId id="2147484015" r:id="rId12"/>
    <p:sldLayoutId id="2147484016" r:id="rId13"/>
    <p:sldLayoutId id="2147484017" r:id="rId14"/>
  </p:sldLayoutIdLst>
  <p:hf hdr="0" dt="0"/>
  <p:txStyles>
    <p:titleStyle>
      <a:lvl1pPr algn="l" defTabSz="914400" rtl="0" eaLnBrk="1" latinLnBrk="0" hangingPunct="1">
        <a:lnSpc>
          <a:spcPct val="90000"/>
        </a:lnSpc>
        <a:spcBef>
          <a:spcPct val="0"/>
        </a:spcBef>
        <a:buNone/>
        <a:defRPr sz="3600" kern="1200" baseline="0">
          <a:solidFill>
            <a:schemeClr val="tx1"/>
          </a:solidFill>
          <a:latin typeface="+mj-lt"/>
          <a:ea typeface="+mj-ea"/>
          <a:cs typeface="+mj-cs"/>
        </a:defRPr>
      </a:lvl1pPr>
    </p:titleStyle>
    <p:bodyStyle>
      <a:lvl1pPr marL="182880" indent="-27432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llapsley@cerner.com" TargetMode="External"/><Relationship Id="rId2" Type="http://schemas.openxmlformats.org/officeDocument/2006/relationships/hyperlink" Target="mailto:Courtney.Muehe@cerner.com"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Revenue Cycle Compliance</a:t>
            </a:r>
          </a:p>
        </p:txBody>
      </p:sp>
      <p:sp>
        <p:nvSpPr>
          <p:cNvPr id="3" name="Text Placeholder 2"/>
          <p:cNvSpPr>
            <a:spLocks noGrp="1"/>
          </p:cNvSpPr>
          <p:nvPr>
            <p:ph type="body" sz="quarter" idx="12"/>
          </p:nvPr>
        </p:nvSpPr>
        <p:spPr>
          <a:xfrm>
            <a:off x="311150" y="6570743"/>
            <a:ext cx="8832850" cy="287257"/>
          </a:xfrm>
        </p:spPr>
        <p:txBody>
          <a:bodyPr/>
          <a:lstStyle/>
          <a:p>
            <a:r>
              <a:rPr lang="en-US" sz="800" dirty="0">
                <a:solidFill>
                  <a:srgbClr val="1A93D7"/>
                </a:solidFill>
              </a:rPr>
              <a:t>1303521959_Cerner Medical Billing HIPAA and PHI Training_Rev 004</a:t>
            </a:r>
          </a:p>
          <a:p>
            <a:endParaRPr lang="en-US" dirty="0"/>
          </a:p>
        </p:txBody>
      </p:sp>
      <p:sp>
        <p:nvSpPr>
          <p:cNvPr id="4" name="Text Placeholder 3"/>
          <p:cNvSpPr>
            <a:spLocks noGrp="1"/>
          </p:cNvSpPr>
          <p:nvPr>
            <p:ph type="body" sz="quarter" idx="13"/>
          </p:nvPr>
        </p:nvSpPr>
        <p:spPr>
          <a:xfrm>
            <a:off x="311150" y="5638364"/>
            <a:ext cx="5548313" cy="287257"/>
          </a:xfrm>
        </p:spPr>
        <p:txBody>
          <a:bodyPr/>
          <a:lstStyle/>
          <a:p>
            <a:r>
              <a:rPr lang="en-US" dirty="0"/>
              <a:t>2017</a:t>
            </a:r>
          </a:p>
        </p:txBody>
      </p:sp>
      <p:sp>
        <p:nvSpPr>
          <p:cNvPr id="5" name="Title 4"/>
          <p:cNvSpPr>
            <a:spLocks noGrp="1"/>
          </p:cNvSpPr>
          <p:nvPr>
            <p:ph type="title"/>
          </p:nvPr>
        </p:nvSpPr>
        <p:spPr/>
        <p:txBody>
          <a:bodyPr>
            <a:normAutofit/>
          </a:bodyPr>
          <a:lstStyle/>
          <a:p>
            <a:r>
              <a:rPr lang="en-US" dirty="0"/>
              <a:t>Cerner Medical Billing HIPAA and PHI Training</a:t>
            </a:r>
          </a:p>
        </p:txBody>
      </p:sp>
    </p:spTree>
    <p:extLst>
      <p:ext uri="{BB962C8B-B14F-4D97-AF65-F5344CB8AC3E}">
        <p14:creationId xmlns:p14="http://schemas.microsoft.com/office/powerpoint/2010/main" val="365533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Safeguards YOU Can Employ</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9</a:t>
            </a:fld>
            <a:endParaRPr lang="en-US" dirty="0"/>
          </a:p>
        </p:txBody>
      </p:sp>
      <p:sp>
        <p:nvSpPr>
          <p:cNvPr id="5" name="Content Placeholder 4"/>
          <p:cNvSpPr>
            <a:spLocks noGrp="1"/>
          </p:cNvSpPr>
          <p:nvPr>
            <p:ph idx="1"/>
          </p:nvPr>
        </p:nvSpPr>
        <p:spPr>
          <a:xfrm>
            <a:off x="311150" y="1091901"/>
            <a:ext cx="7886700" cy="4528969"/>
          </a:xfrm>
        </p:spPr>
        <p:txBody>
          <a:bodyPr>
            <a:normAutofit lnSpcReduction="10000"/>
          </a:bodyPr>
          <a:lstStyle/>
          <a:p>
            <a:pPr>
              <a:lnSpc>
                <a:spcPct val="95000"/>
              </a:lnSpc>
              <a:spcAft>
                <a:spcPct val="10000"/>
              </a:spcAft>
            </a:pPr>
            <a:r>
              <a:rPr lang="en-US" dirty="0"/>
              <a:t>People consider health information their most confidential information, and we must protect it accordingly</a:t>
            </a:r>
          </a:p>
          <a:p>
            <a:pPr lvl="1">
              <a:lnSpc>
                <a:spcPct val="95000"/>
              </a:lnSpc>
              <a:spcAft>
                <a:spcPct val="10000"/>
              </a:spcAft>
            </a:pPr>
            <a:r>
              <a:rPr lang="en-US" dirty="0"/>
              <a:t>Do not share access credentials;</a:t>
            </a:r>
          </a:p>
          <a:p>
            <a:pPr lvl="1">
              <a:lnSpc>
                <a:spcPct val="95000"/>
              </a:lnSpc>
              <a:spcAft>
                <a:spcPct val="10000"/>
              </a:spcAft>
            </a:pPr>
            <a:r>
              <a:rPr lang="en-US" dirty="0"/>
              <a:t>Do not access PHI that you do not need;</a:t>
            </a:r>
          </a:p>
          <a:p>
            <a:pPr lvl="1">
              <a:lnSpc>
                <a:spcPct val="95000"/>
              </a:lnSpc>
              <a:spcAft>
                <a:spcPct val="10000"/>
              </a:spcAft>
            </a:pPr>
            <a:r>
              <a:rPr lang="en-US" dirty="0"/>
              <a:t>Do not discuss PHI with individuals who do not need to know it;</a:t>
            </a:r>
          </a:p>
          <a:p>
            <a:pPr lvl="1">
              <a:lnSpc>
                <a:spcPct val="95000"/>
              </a:lnSpc>
              <a:spcAft>
                <a:spcPct val="10000"/>
              </a:spcAft>
            </a:pPr>
            <a:r>
              <a:rPr lang="en-US" dirty="0"/>
              <a:t>Do not provide PHI to anyone not authorized to receive it; and </a:t>
            </a:r>
          </a:p>
          <a:p>
            <a:pPr lvl="1">
              <a:lnSpc>
                <a:spcPct val="95000"/>
              </a:lnSpc>
              <a:spcAft>
                <a:spcPct val="10000"/>
              </a:spcAft>
            </a:pPr>
            <a:r>
              <a:rPr lang="en-US" dirty="0"/>
              <a:t>NEVER post any work-related information on Social Media (including uCern) unless you have specific permission to do so.</a:t>
            </a:r>
          </a:p>
          <a:p>
            <a:endParaRPr lang="en-US" dirty="0"/>
          </a:p>
        </p:txBody>
      </p:sp>
    </p:spTree>
    <p:extLst>
      <p:ext uri="{BB962C8B-B14F-4D97-AF65-F5344CB8AC3E}">
        <p14:creationId xmlns:p14="http://schemas.microsoft.com/office/powerpoint/2010/main" val="341240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Workplace Safeguards – LOCK IT UP!</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10</a:t>
            </a:fld>
            <a:endParaRPr lang="en-US" dirty="0"/>
          </a:p>
        </p:txBody>
      </p:sp>
      <p:sp>
        <p:nvSpPr>
          <p:cNvPr id="5" name="Content Placeholder 4"/>
          <p:cNvSpPr>
            <a:spLocks noGrp="1"/>
          </p:cNvSpPr>
          <p:nvPr>
            <p:ph idx="1"/>
          </p:nvPr>
        </p:nvSpPr>
        <p:spPr>
          <a:xfrm>
            <a:off x="311150" y="1091901"/>
            <a:ext cx="7886700" cy="4528969"/>
          </a:xfrm>
        </p:spPr>
        <p:txBody>
          <a:bodyPr>
            <a:normAutofit fontScale="92500" lnSpcReduction="10000"/>
          </a:bodyPr>
          <a:lstStyle/>
          <a:p>
            <a:r>
              <a:rPr lang="en-US" dirty="0"/>
              <a:t>During after-work hours, weekends, holidays:</a:t>
            </a:r>
          </a:p>
          <a:p>
            <a:pPr lvl="1"/>
            <a:r>
              <a:rPr lang="en-US" dirty="0"/>
              <a:t>All Protected Information must be locked up;</a:t>
            </a:r>
          </a:p>
          <a:p>
            <a:pPr lvl="1"/>
            <a:r>
              <a:rPr lang="en-US" dirty="0"/>
              <a:t>Includes Work-In-Process at desks, mail, file cabinets; and</a:t>
            </a:r>
          </a:p>
          <a:p>
            <a:pPr lvl="1"/>
            <a:r>
              <a:rPr lang="en-US" dirty="0"/>
              <a:t>All faxes and print-outs must be removed from printers.</a:t>
            </a:r>
          </a:p>
          <a:p>
            <a:r>
              <a:rPr lang="en-US" dirty="0"/>
              <a:t>Breaks and Lunch:</a:t>
            </a:r>
          </a:p>
          <a:p>
            <a:pPr lvl="1"/>
            <a:r>
              <a:rPr lang="en-US" dirty="0"/>
              <a:t>At minimum, turn over PHI on desks; but</a:t>
            </a:r>
          </a:p>
          <a:p>
            <a:pPr lvl="1"/>
            <a:r>
              <a:rPr lang="en-US" dirty="0"/>
              <a:t>Best practice – lock it up!</a:t>
            </a:r>
          </a:p>
          <a:p>
            <a:r>
              <a:rPr lang="en-US" dirty="0"/>
              <a:t>Do not leave devices unlocked</a:t>
            </a:r>
          </a:p>
          <a:p>
            <a:pPr lvl="1"/>
            <a:r>
              <a:rPr lang="en-US" dirty="0" err="1"/>
              <a:t>Ctrl+Alt+Delete</a:t>
            </a:r>
            <a:r>
              <a:rPr lang="en-US" dirty="0"/>
              <a:t>, Lock or </a:t>
            </a:r>
            <a:r>
              <a:rPr lang="en-US" dirty="0" err="1"/>
              <a:t>Windows+L</a:t>
            </a:r>
            <a:r>
              <a:rPr lang="en-US" dirty="0"/>
              <a:t>.</a:t>
            </a:r>
          </a:p>
          <a:p>
            <a:r>
              <a:rPr lang="en-US" dirty="0"/>
              <a:t>Close out sessions when finished or gone for long periods of time.</a:t>
            </a:r>
          </a:p>
          <a:p>
            <a:endParaRPr lang="en-US" dirty="0"/>
          </a:p>
        </p:txBody>
      </p:sp>
    </p:spTree>
    <p:extLst>
      <p:ext uri="{BB962C8B-B14F-4D97-AF65-F5344CB8AC3E}">
        <p14:creationId xmlns:p14="http://schemas.microsoft.com/office/powerpoint/2010/main" val="3609559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Workplace Safeguards – LOCK IT UP!</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11</a:t>
            </a:fld>
            <a:endParaRPr lang="en-US" dirty="0"/>
          </a:p>
        </p:txBody>
      </p:sp>
      <p:sp>
        <p:nvSpPr>
          <p:cNvPr id="5" name="Content Placeholder 4"/>
          <p:cNvSpPr>
            <a:spLocks noGrp="1"/>
          </p:cNvSpPr>
          <p:nvPr>
            <p:ph idx="1"/>
          </p:nvPr>
        </p:nvSpPr>
        <p:spPr>
          <a:xfrm>
            <a:off x="311150" y="1091901"/>
            <a:ext cx="7886700" cy="4528969"/>
          </a:xfrm>
        </p:spPr>
        <p:txBody>
          <a:bodyPr>
            <a:normAutofit/>
          </a:bodyPr>
          <a:lstStyle/>
          <a:p>
            <a:r>
              <a:rPr lang="en-US" dirty="0"/>
              <a:t>Electronic information:</a:t>
            </a:r>
          </a:p>
          <a:p>
            <a:pPr lvl="1"/>
            <a:r>
              <a:rPr lang="en-US" dirty="0"/>
              <a:t>If it is necessary to store confidential information in a file, that file must be encrypted and/or password protected;</a:t>
            </a:r>
          </a:p>
          <a:p>
            <a:pPr lvl="1"/>
            <a:r>
              <a:rPr lang="en-US" dirty="0"/>
              <a:t>Store on a secure network site, not on devices or portable media (e.g., flash drive);</a:t>
            </a:r>
          </a:p>
          <a:p>
            <a:pPr lvl="1"/>
            <a:r>
              <a:rPr lang="en-US" dirty="0"/>
              <a:t>Do not store on the hard drive of your personal computing device;</a:t>
            </a:r>
          </a:p>
          <a:p>
            <a:pPr lvl="1"/>
            <a:r>
              <a:rPr lang="en-US" dirty="0"/>
              <a:t>Delete file when not longer needed for purpose for which it was obtained; and</a:t>
            </a:r>
          </a:p>
          <a:p>
            <a:pPr lvl="1"/>
            <a:r>
              <a:rPr lang="en-US" dirty="0"/>
              <a:t>Double delete – delete the file from the Recycle Bin as well.</a:t>
            </a:r>
          </a:p>
          <a:p>
            <a:endParaRPr lang="en-US" dirty="0"/>
          </a:p>
        </p:txBody>
      </p:sp>
    </p:spTree>
    <p:extLst>
      <p:ext uri="{BB962C8B-B14F-4D97-AF65-F5344CB8AC3E}">
        <p14:creationId xmlns:p14="http://schemas.microsoft.com/office/powerpoint/2010/main" val="12280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Workplace Safeguards – Transmission</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12</a:t>
            </a:fld>
            <a:endParaRPr lang="en-US" dirty="0"/>
          </a:p>
        </p:txBody>
      </p:sp>
      <p:sp>
        <p:nvSpPr>
          <p:cNvPr id="5" name="Content Placeholder 4"/>
          <p:cNvSpPr>
            <a:spLocks noGrp="1"/>
          </p:cNvSpPr>
          <p:nvPr>
            <p:ph idx="1"/>
          </p:nvPr>
        </p:nvSpPr>
        <p:spPr>
          <a:xfrm>
            <a:off x="311150" y="1091901"/>
            <a:ext cx="7886700" cy="5346720"/>
          </a:xfrm>
        </p:spPr>
        <p:txBody>
          <a:bodyPr>
            <a:normAutofit fontScale="92500" lnSpcReduction="20000"/>
          </a:bodyPr>
          <a:lstStyle/>
          <a:p>
            <a:r>
              <a:rPr lang="en-US" dirty="0"/>
              <a:t>Always use secure means when transmitting confidential information. Examples of secure means are:</a:t>
            </a:r>
          </a:p>
          <a:p>
            <a:pPr lvl="1"/>
            <a:r>
              <a:rPr lang="en-US" sz="2800" dirty="0"/>
              <a:t>A secure file transfer protocol (SFTP) encrypted transmission (ensure that a named account is used for traceability rather than using a generic account); </a:t>
            </a:r>
          </a:p>
          <a:p>
            <a:pPr lvl="1"/>
            <a:r>
              <a:rPr lang="en-US" sz="2800" dirty="0"/>
              <a:t>An encrypted, compressed file using 7-Zip or WinZip can be emailed if the password is emailed separately or communicated by phone; </a:t>
            </a:r>
          </a:p>
          <a:p>
            <a:pPr lvl="1"/>
            <a:r>
              <a:rPr lang="en-US" sz="2800" dirty="0"/>
              <a:t>By mail;</a:t>
            </a:r>
          </a:p>
          <a:p>
            <a:pPr lvl="1"/>
            <a:r>
              <a:rPr lang="en-US" sz="2800" dirty="0"/>
              <a:t>By Fax* with a Cerner standard fax cover sheet; and </a:t>
            </a:r>
          </a:p>
          <a:p>
            <a:pPr lvl="1"/>
            <a:r>
              <a:rPr lang="en-US" sz="2800" dirty="0"/>
              <a:t>By phone. </a:t>
            </a:r>
          </a:p>
          <a:p>
            <a:pPr lvl="2"/>
            <a:endParaRPr lang="en-US" dirty="0"/>
          </a:p>
          <a:p>
            <a:pPr marL="0" indent="0">
              <a:buNone/>
            </a:pPr>
            <a:r>
              <a:rPr lang="en-US" sz="1300" dirty="0"/>
              <a:t>*Outlook fax should not be used, only actual machines</a:t>
            </a:r>
          </a:p>
          <a:p>
            <a:endParaRPr lang="en-US" dirty="0"/>
          </a:p>
        </p:txBody>
      </p:sp>
    </p:spTree>
    <p:extLst>
      <p:ext uri="{BB962C8B-B14F-4D97-AF65-F5344CB8AC3E}">
        <p14:creationId xmlns:p14="http://schemas.microsoft.com/office/powerpoint/2010/main" val="220094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Workplace Safeguards – Email</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13</a:t>
            </a:fld>
            <a:endParaRPr lang="en-US" dirty="0"/>
          </a:p>
        </p:txBody>
      </p:sp>
      <p:sp>
        <p:nvSpPr>
          <p:cNvPr id="5" name="Content Placeholder 4"/>
          <p:cNvSpPr>
            <a:spLocks noGrp="1"/>
          </p:cNvSpPr>
          <p:nvPr>
            <p:ph idx="1"/>
          </p:nvPr>
        </p:nvSpPr>
        <p:spPr>
          <a:xfrm>
            <a:off x="311150" y="1091901"/>
            <a:ext cx="7886700" cy="5346720"/>
          </a:xfrm>
        </p:spPr>
        <p:txBody>
          <a:bodyPr>
            <a:normAutofit/>
          </a:bodyPr>
          <a:lstStyle/>
          <a:p>
            <a:r>
              <a:rPr lang="en-US" dirty="0"/>
              <a:t>All electronic transmission safeguards apply when transmitting PHI/PII either outside of </a:t>
            </a:r>
            <a:r>
              <a:rPr lang="en-US" b="1" dirty="0"/>
              <a:t>or within </a:t>
            </a:r>
            <a:r>
              <a:rPr lang="en-US" dirty="0"/>
              <a:t>Cerner’s network;</a:t>
            </a:r>
          </a:p>
          <a:p>
            <a:pPr marL="320040" lvl="1" indent="-320040">
              <a:spcBef>
                <a:spcPts val="1000"/>
              </a:spcBef>
            </a:pPr>
            <a:r>
              <a:rPr lang="en-US" sz="2800" dirty="0"/>
              <a:t>Send encrypted email using </a:t>
            </a:r>
            <a:r>
              <a:rPr lang="en-US" sz="2800" dirty="0" err="1"/>
              <a:t>MoveIT</a:t>
            </a:r>
            <a:r>
              <a:rPr lang="en-US" sz="2800" dirty="0"/>
              <a:t> or Office 365 Message Encryption (if available for use).</a:t>
            </a:r>
          </a:p>
          <a:p>
            <a:pPr marL="320040" lvl="1" indent="-320040">
              <a:spcBef>
                <a:spcPts val="1000"/>
              </a:spcBef>
            </a:pPr>
            <a:r>
              <a:rPr lang="en-US" sz="2800" dirty="0"/>
              <a:t>As long as email does  not include any direct identifiers, email may be sent unencrypted.</a:t>
            </a:r>
          </a:p>
          <a:p>
            <a:pPr marL="777240" lvl="2" indent="-320040">
              <a:spcBef>
                <a:spcPts val="1000"/>
              </a:spcBef>
            </a:pPr>
            <a:r>
              <a:rPr lang="en-US" sz="2400" dirty="0"/>
              <a:t>Indirect identifiers are:</a:t>
            </a:r>
          </a:p>
          <a:p>
            <a:pPr marL="1234440" lvl="3" indent="-320040">
              <a:spcBef>
                <a:spcPts val="1000"/>
              </a:spcBef>
            </a:pPr>
            <a:r>
              <a:rPr lang="en-US" dirty="0"/>
              <a:t>Medical record numbers, encounter numbers or accession, without any other direct identifiers.</a:t>
            </a:r>
          </a:p>
          <a:p>
            <a:pPr marL="1234440" lvl="3" indent="-320040">
              <a:spcBef>
                <a:spcPts val="1000"/>
              </a:spcBef>
            </a:pPr>
            <a:r>
              <a:rPr lang="en-US" dirty="0"/>
              <a:t>Other internal identifiers not likely to have meaning to external parties.</a:t>
            </a:r>
          </a:p>
          <a:p>
            <a:endParaRPr lang="en-US" dirty="0"/>
          </a:p>
        </p:txBody>
      </p:sp>
    </p:spTree>
    <p:extLst>
      <p:ext uri="{BB962C8B-B14F-4D97-AF65-F5344CB8AC3E}">
        <p14:creationId xmlns:p14="http://schemas.microsoft.com/office/powerpoint/2010/main" val="880419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Workplace Safeguards – Mailing</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14</a:t>
            </a:fld>
            <a:endParaRPr lang="en-US" dirty="0"/>
          </a:p>
        </p:txBody>
      </p:sp>
      <p:sp>
        <p:nvSpPr>
          <p:cNvPr id="5" name="Content Placeholder 4"/>
          <p:cNvSpPr>
            <a:spLocks noGrp="1"/>
          </p:cNvSpPr>
          <p:nvPr>
            <p:ph idx="1"/>
          </p:nvPr>
        </p:nvSpPr>
        <p:spPr>
          <a:xfrm>
            <a:off x="311150" y="1091901"/>
            <a:ext cx="7886700" cy="5346720"/>
          </a:xfrm>
        </p:spPr>
        <p:txBody>
          <a:bodyPr>
            <a:normAutofit/>
          </a:bodyPr>
          <a:lstStyle/>
          <a:p>
            <a:r>
              <a:rPr lang="en-US" dirty="0"/>
              <a:t>Includes mail, courier, or other commercial delivery system.</a:t>
            </a:r>
          </a:p>
          <a:p>
            <a:pPr lvl="1"/>
            <a:r>
              <a:rPr lang="en-US" dirty="0"/>
              <a:t>Include full first and last name of recipient and their department within the institution or company on the mailing label;</a:t>
            </a:r>
          </a:p>
          <a:p>
            <a:pPr lvl="1"/>
            <a:r>
              <a:rPr lang="en-US" dirty="0"/>
              <a:t>Write “Confidential Information – To be opened by Addressee only” on outside of envelope; </a:t>
            </a:r>
          </a:p>
          <a:p>
            <a:pPr lvl="1"/>
            <a:r>
              <a:rPr lang="en-US" dirty="0"/>
              <a:t>Ensure that PHI cannot be viewed through window of envelope; and </a:t>
            </a:r>
          </a:p>
          <a:p>
            <a:pPr lvl="1"/>
            <a:r>
              <a:rPr lang="en-US" dirty="0"/>
              <a:t>Include the “Protected Health Information Confidential Notice for U.S. Mail and Transport” form in the mailed envelope to inform the recipient that what they have received contains PHI or other confidential information.</a:t>
            </a:r>
          </a:p>
        </p:txBody>
      </p:sp>
    </p:spTree>
    <p:extLst>
      <p:ext uri="{BB962C8B-B14F-4D97-AF65-F5344CB8AC3E}">
        <p14:creationId xmlns:p14="http://schemas.microsoft.com/office/powerpoint/2010/main" val="821610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Safeguards – Safe Disposal</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15</a:t>
            </a:fld>
            <a:endParaRPr lang="en-US" dirty="0"/>
          </a:p>
        </p:txBody>
      </p:sp>
      <p:sp>
        <p:nvSpPr>
          <p:cNvPr id="5" name="Content Placeholder 4"/>
          <p:cNvSpPr>
            <a:spLocks noGrp="1"/>
          </p:cNvSpPr>
          <p:nvPr>
            <p:ph idx="1"/>
          </p:nvPr>
        </p:nvSpPr>
        <p:spPr>
          <a:xfrm>
            <a:off x="311150" y="1091901"/>
            <a:ext cx="7886700" cy="5246146"/>
          </a:xfrm>
        </p:spPr>
        <p:txBody>
          <a:bodyPr>
            <a:normAutofit fontScale="92500" lnSpcReduction="10000"/>
          </a:bodyPr>
          <a:lstStyle/>
          <a:p>
            <a:r>
              <a:rPr lang="en-US" dirty="0"/>
              <a:t>Printed PHI should only be disposed of in locked shred bins.</a:t>
            </a:r>
          </a:p>
          <a:p>
            <a:r>
              <a:rPr lang="en-US" dirty="0"/>
              <a:t>If bin is full (one can stick hand in slot and pull out papers), use another bin.</a:t>
            </a:r>
          </a:p>
          <a:p>
            <a:r>
              <a:rPr lang="en-US" dirty="0"/>
              <a:t>Never put PHI in desk trash can, break room trash can or any other disposal area outside of work area.</a:t>
            </a:r>
          </a:p>
          <a:p>
            <a:r>
              <a:rPr lang="en-US" dirty="0"/>
              <a:t>Ensure that “trashed” emails are permanently deleted.</a:t>
            </a:r>
          </a:p>
          <a:p>
            <a:r>
              <a:rPr lang="en-US" dirty="0"/>
              <a:t>Ensure that device Recycle Bin is emptied daily.</a:t>
            </a:r>
          </a:p>
          <a:p>
            <a:r>
              <a:rPr lang="en-US" dirty="0"/>
              <a:t>Contact CTS Enterprise Security for assistance in destruction and disposal of data on CD, thumb drive or other portable media.</a:t>
            </a:r>
          </a:p>
          <a:p>
            <a:endParaRPr lang="en-US" dirty="0"/>
          </a:p>
        </p:txBody>
      </p:sp>
    </p:spTree>
    <p:extLst>
      <p:ext uri="{BB962C8B-B14F-4D97-AF65-F5344CB8AC3E}">
        <p14:creationId xmlns:p14="http://schemas.microsoft.com/office/powerpoint/2010/main" val="671380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Sends PHI via Email</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16</a:t>
            </a:fld>
            <a:endParaRPr lang="en-US" dirty="0"/>
          </a:p>
        </p:txBody>
      </p:sp>
      <p:sp>
        <p:nvSpPr>
          <p:cNvPr id="5" name="Content Placeholder 4"/>
          <p:cNvSpPr>
            <a:spLocks noGrp="1"/>
          </p:cNvSpPr>
          <p:nvPr>
            <p:ph idx="1"/>
          </p:nvPr>
        </p:nvSpPr>
        <p:spPr>
          <a:xfrm>
            <a:off x="311150" y="1172583"/>
            <a:ext cx="7886700" cy="4528969"/>
          </a:xfrm>
        </p:spPr>
        <p:txBody>
          <a:bodyPr/>
          <a:lstStyle/>
          <a:p>
            <a:r>
              <a:rPr lang="en-US" dirty="0"/>
              <a:t>Obtain information needed for completion of duties, then permanently delete the email.</a:t>
            </a:r>
          </a:p>
          <a:p>
            <a:r>
              <a:rPr lang="en-US" dirty="0"/>
              <a:t>If a reply or forward is  necessary, delete the PHI from the reply/forward message.</a:t>
            </a:r>
          </a:p>
          <a:p>
            <a:r>
              <a:rPr lang="en-US" dirty="0"/>
              <a:t>Do not store email in Outlook. If the message must be retained, scan into proper repository.</a:t>
            </a:r>
          </a:p>
          <a:p>
            <a:r>
              <a:rPr lang="en-US" dirty="0"/>
              <a:t>Do not refuse to accept the information, but remind clients of the need to keep their patient information secure.</a:t>
            </a:r>
          </a:p>
          <a:p>
            <a:endParaRPr lang="en-US" dirty="0"/>
          </a:p>
        </p:txBody>
      </p:sp>
    </p:spTree>
    <p:extLst>
      <p:ext uri="{BB962C8B-B14F-4D97-AF65-F5344CB8AC3E}">
        <p14:creationId xmlns:p14="http://schemas.microsoft.com/office/powerpoint/2010/main" val="1161413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062195" cy="860612"/>
          </a:xfrm>
        </p:spPr>
        <p:txBody>
          <a:bodyPr>
            <a:normAutofit fontScale="90000"/>
          </a:bodyPr>
          <a:lstStyle/>
          <a:p>
            <a:r>
              <a:rPr lang="en-US" dirty="0"/>
              <a:t>OOPS! I Sent That Email/Fax/Claim to the Wrong Person </a:t>
            </a:r>
            <a:r>
              <a:rPr lang="en-US" dirty="0">
                <a:sym typeface="Wingdings" panose="05000000000000000000" pitchFamily="2" charset="2"/>
              </a:rPr>
              <a:t></a:t>
            </a:r>
            <a:endParaRPr lang="en-US" dirty="0"/>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17</a:t>
            </a:fld>
            <a:endParaRPr lang="en-US" dirty="0"/>
          </a:p>
        </p:txBody>
      </p:sp>
      <p:sp>
        <p:nvSpPr>
          <p:cNvPr id="5" name="Content Placeholder 4"/>
          <p:cNvSpPr>
            <a:spLocks noGrp="1"/>
          </p:cNvSpPr>
          <p:nvPr>
            <p:ph idx="1"/>
          </p:nvPr>
        </p:nvSpPr>
        <p:spPr>
          <a:xfrm>
            <a:off x="311150" y="1163619"/>
            <a:ext cx="7886700" cy="5192357"/>
          </a:xfrm>
        </p:spPr>
        <p:txBody>
          <a:bodyPr>
            <a:normAutofit/>
          </a:bodyPr>
          <a:lstStyle/>
          <a:p>
            <a:r>
              <a:rPr lang="en-US" dirty="0"/>
              <a:t>What to do in the event of any inadvertent disclosure (not just email) or suspected breach.</a:t>
            </a:r>
          </a:p>
          <a:p>
            <a:pPr lvl="1"/>
            <a:r>
              <a:rPr lang="en-US" dirty="0"/>
              <a:t>Escalate </a:t>
            </a:r>
            <a:r>
              <a:rPr lang="en-US" u="sng" dirty="0"/>
              <a:t>upon discovery </a:t>
            </a:r>
            <a:r>
              <a:rPr lang="en-US" dirty="0"/>
              <a:t>to:</a:t>
            </a:r>
          </a:p>
          <a:p>
            <a:pPr lvl="2"/>
            <a:r>
              <a:rPr lang="en-US" dirty="0"/>
              <a:t>Direct Manager; and </a:t>
            </a:r>
          </a:p>
          <a:p>
            <a:pPr lvl="2"/>
            <a:r>
              <a:rPr lang="en-US" dirty="0"/>
              <a:t>Revenue Cycle Compliance.</a:t>
            </a:r>
          </a:p>
          <a:p>
            <a:pPr lvl="1"/>
            <a:r>
              <a:rPr lang="en-US" dirty="0"/>
              <a:t>Compliance will provide guidance on notification toc clients and other Cerner teams, which may include:</a:t>
            </a:r>
          </a:p>
          <a:p>
            <a:pPr lvl="2"/>
            <a:r>
              <a:rPr lang="en-US" dirty="0"/>
              <a:t>CommunityWorks (when the disclosure or breach involves a CommunityWorks client); </a:t>
            </a:r>
          </a:p>
          <a:p>
            <a:pPr lvl="2"/>
            <a:r>
              <a:rPr lang="en-US" dirty="0"/>
              <a:t>Regulatory Affairs;</a:t>
            </a:r>
          </a:p>
          <a:p>
            <a:pPr lvl="2"/>
            <a:r>
              <a:rPr lang="en-US" dirty="0"/>
              <a:t>Cerner Legal;</a:t>
            </a:r>
          </a:p>
          <a:p>
            <a:pPr lvl="2"/>
            <a:r>
              <a:rPr lang="en-US" dirty="0"/>
              <a:t>Director of GRID Security/CernerWorks Security; or</a:t>
            </a:r>
          </a:p>
          <a:p>
            <a:pPr lvl="2"/>
            <a:r>
              <a:rPr lang="en-US" dirty="0"/>
              <a:t>Public Relations.</a:t>
            </a:r>
          </a:p>
          <a:p>
            <a:endParaRPr lang="en-US" dirty="0"/>
          </a:p>
        </p:txBody>
      </p:sp>
    </p:spTree>
    <p:extLst>
      <p:ext uri="{BB962C8B-B14F-4D97-AF65-F5344CB8AC3E}">
        <p14:creationId xmlns:p14="http://schemas.microsoft.com/office/powerpoint/2010/main" val="328006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a Disclosure or Suspected Breach</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18</a:t>
            </a:fld>
            <a:endParaRPr lang="en-US" dirty="0"/>
          </a:p>
        </p:txBody>
      </p:sp>
      <p:sp>
        <p:nvSpPr>
          <p:cNvPr id="5" name="Content Placeholder 4"/>
          <p:cNvSpPr>
            <a:spLocks noGrp="1"/>
          </p:cNvSpPr>
          <p:nvPr>
            <p:ph idx="1"/>
          </p:nvPr>
        </p:nvSpPr>
        <p:spPr>
          <a:xfrm>
            <a:off x="311150" y="1118795"/>
            <a:ext cx="7886700" cy="5075816"/>
          </a:xfrm>
        </p:spPr>
        <p:txBody>
          <a:bodyPr>
            <a:normAutofit fontScale="92500" lnSpcReduction="10000"/>
          </a:bodyPr>
          <a:lstStyle/>
          <a:p>
            <a:r>
              <a:rPr lang="en-US" sz="2600" dirty="0"/>
              <a:t>Provide as much information on the issue as you can</a:t>
            </a:r>
          </a:p>
          <a:p>
            <a:pPr lvl="1"/>
            <a:r>
              <a:rPr lang="en-US" dirty="0"/>
              <a:t>Date of disclosure or breach; </a:t>
            </a:r>
          </a:p>
          <a:p>
            <a:pPr lvl="1"/>
            <a:r>
              <a:rPr lang="en-US" dirty="0"/>
              <a:t>Time of disclosure or breach;</a:t>
            </a:r>
          </a:p>
          <a:p>
            <a:pPr lvl="1"/>
            <a:r>
              <a:rPr lang="en-US" dirty="0"/>
              <a:t>Description of incident; </a:t>
            </a:r>
          </a:p>
          <a:p>
            <a:pPr lvl="1"/>
            <a:r>
              <a:rPr lang="en-US" dirty="0"/>
              <a:t>Associate(s) involved; </a:t>
            </a:r>
          </a:p>
          <a:p>
            <a:pPr lvl="1"/>
            <a:r>
              <a:rPr lang="en-US" dirty="0"/>
              <a:t>Type of PHI involved; </a:t>
            </a:r>
          </a:p>
          <a:p>
            <a:pPr lvl="1"/>
            <a:r>
              <a:rPr lang="en-US" dirty="0"/>
              <a:t>Specific records/data breached; and </a:t>
            </a:r>
          </a:p>
          <a:p>
            <a:pPr lvl="1"/>
            <a:r>
              <a:rPr lang="en-US" dirty="0"/>
              <a:t>If the situation that created the issue is still occurring. </a:t>
            </a:r>
          </a:p>
          <a:p>
            <a:r>
              <a:rPr lang="en-US" sz="2600" dirty="0"/>
              <a:t>If an inadvertent disclosure or breach results from an Associate failing to securely transmit PHI or from inappropriate handling or disposal of PHI, that disclosure will be reported. Corrective action may be warranted. This should never deter you from reporting. Compliance with the law is always the ethical and most appropriate action to take.</a:t>
            </a:r>
          </a:p>
          <a:p>
            <a:endParaRPr lang="en-US" dirty="0"/>
          </a:p>
        </p:txBody>
      </p:sp>
      <p:pic>
        <p:nvPicPr>
          <p:cNvPr id="6" name="Picture 5"/>
          <p:cNvPicPr>
            <a:picLocks noChangeAspect="1"/>
          </p:cNvPicPr>
          <p:nvPr/>
        </p:nvPicPr>
        <p:blipFill>
          <a:blip r:embed="rId2"/>
          <a:stretch>
            <a:fillRect/>
          </a:stretch>
        </p:blipFill>
        <p:spPr>
          <a:xfrm>
            <a:off x="5019673" y="1850386"/>
            <a:ext cx="3962400" cy="1152525"/>
          </a:xfrm>
          <a:prstGeom prst="rect">
            <a:avLst/>
          </a:prstGeom>
        </p:spPr>
      </p:pic>
    </p:spTree>
    <p:extLst>
      <p:ext uri="{BB962C8B-B14F-4D97-AF65-F5344CB8AC3E}">
        <p14:creationId xmlns:p14="http://schemas.microsoft.com/office/powerpoint/2010/main" val="291599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HIPAA and PHI Training Objectives</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a:t>
            </a:fld>
            <a:endParaRPr lang="en-US" dirty="0"/>
          </a:p>
        </p:txBody>
      </p:sp>
      <p:sp>
        <p:nvSpPr>
          <p:cNvPr id="5" name="Content Placeholder 4"/>
          <p:cNvSpPr>
            <a:spLocks noGrp="1"/>
          </p:cNvSpPr>
          <p:nvPr>
            <p:ph idx="1"/>
          </p:nvPr>
        </p:nvSpPr>
        <p:spPr>
          <a:xfrm>
            <a:off x="800098" y="1157067"/>
            <a:ext cx="7886700" cy="4528969"/>
          </a:xfrm>
        </p:spPr>
        <p:txBody>
          <a:bodyPr>
            <a:normAutofit lnSpcReduction="10000"/>
          </a:bodyPr>
          <a:lstStyle/>
          <a:p>
            <a:r>
              <a:rPr lang="en-US" dirty="0"/>
              <a:t>This training is designed to help Medical Billing Associates understand the basics of the HIPAA law and how it affects you.</a:t>
            </a:r>
          </a:p>
          <a:p>
            <a:r>
              <a:rPr lang="en-US" dirty="0"/>
              <a:t>This session will give you a general overview of privacy requirements and the processes that are in place to reduce the risk of unauthorized disclosures of protected information.</a:t>
            </a:r>
          </a:p>
          <a:p>
            <a:r>
              <a:rPr lang="en-US" dirty="0"/>
              <a:t>This session will provide an overview of proper safeguards to use when releasing patient information during the course of performing your day-to-day duties.</a:t>
            </a:r>
          </a:p>
          <a:p>
            <a:endParaRPr lang="en-US" dirty="0"/>
          </a:p>
        </p:txBody>
      </p:sp>
    </p:spTree>
    <p:extLst>
      <p:ext uri="{BB962C8B-B14F-4D97-AF65-F5344CB8AC3E}">
        <p14:creationId xmlns:p14="http://schemas.microsoft.com/office/powerpoint/2010/main" val="3500889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on Social Media</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19</a:t>
            </a:fld>
            <a:endParaRPr lang="en-US" dirty="0"/>
          </a:p>
        </p:txBody>
      </p:sp>
      <p:sp>
        <p:nvSpPr>
          <p:cNvPr id="5" name="Content Placeholder 4"/>
          <p:cNvSpPr>
            <a:spLocks noGrp="1"/>
          </p:cNvSpPr>
          <p:nvPr>
            <p:ph idx="1"/>
          </p:nvPr>
        </p:nvSpPr>
        <p:spPr>
          <a:xfrm>
            <a:off x="311150" y="1109831"/>
            <a:ext cx="7886700" cy="4528969"/>
          </a:xfrm>
        </p:spPr>
        <p:txBody>
          <a:bodyPr/>
          <a:lstStyle/>
          <a:p>
            <a:pPr marL="173038" lvl="0" indent="-173038">
              <a:buSzPct val="100000"/>
            </a:pPr>
            <a:r>
              <a:rPr lang="en-US" sz="2200" dirty="0"/>
              <a:t>Cerner has embraced social media tools in communicating with clients and consumers, but the following should be kept in mind:</a:t>
            </a:r>
          </a:p>
          <a:p>
            <a:pPr lvl="1">
              <a:buClr>
                <a:srgbClr val="0194D3"/>
              </a:buClr>
            </a:pPr>
            <a:r>
              <a:rPr lang="en-US" sz="1900" dirty="0"/>
              <a:t>Do not publish “official” opinions unless authorized to do so;</a:t>
            </a:r>
          </a:p>
          <a:p>
            <a:pPr lvl="1">
              <a:buClr>
                <a:srgbClr val="0194D3"/>
              </a:buClr>
            </a:pPr>
            <a:r>
              <a:rPr lang="en-US" sz="1900" dirty="0"/>
              <a:t>Do not publish confidential or proprietary information;</a:t>
            </a:r>
          </a:p>
          <a:p>
            <a:pPr lvl="1">
              <a:buClr>
                <a:srgbClr val="0194D3"/>
              </a:buClr>
            </a:pPr>
            <a:r>
              <a:rPr lang="en-US" sz="1900" dirty="0"/>
              <a:t>Activity on Cerner social media accounts is monitored;</a:t>
            </a:r>
          </a:p>
          <a:p>
            <a:pPr lvl="1">
              <a:buClr>
                <a:srgbClr val="0194D3"/>
              </a:buClr>
            </a:pPr>
            <a:r>
              <a:rPr lang="en-US" sz="1900" dirty="0"/>
              <a:t>Think before you post about Cerner or Cerner clients and partners;</a:t>
            </a:r>
          </a:p>
          <a:p>
            <a:pPr lvl="1" indent="-282575">
              <a:buSzPct val="100000"/>
              <a:tabLst>
                <a:tab pos="690563" algn="l"/>
              </a:tabLst>
            </a:pPr>
            <a:r>
              <a:rPr lang="en-US" sz="1900" dirty="0"/>
              <a:t>Do not position yourself as an official Cerner representative</a:t>
            </a:r>
          </a:p>
          <a:p>
            <a:pPr lvl="1" indent="-282575">
              <a:buSzPct val="100000"/>
              <a:tabLst>
                <a:tab pos="690563" algn="l"/>
              </a:tabLst>
            </a:pPr>
            <a:r>
              <a:rPr lang="en-US" sz="1900" dirty="0"/>
              <a:t>Use your best judgment – you are held responsible for the content you post – forever;</a:t>
            </a:r>
          </a:p>
          <a:p>
            <a:pPr lvl="1" indent="-282575">
              <a:buSzPct val="100000"/>
              <a:tabLst>
                <a:tab pos="690563" algn="l"/>
              </a:tabLst>
            </a:pPr>
            <a:r>
              <a:rPr lang="en-US" sz="1900" dirty="0"/>
              <a:t>Lurk and listen;</a:t>
            </a:r>
          </a:p>
          <a:p>
            <a:pPr lvl="1" indent="-282575">
              <a:buSzPct val="100000"/>
              <a:tabLst>
                <a:tab pos="690563" algn="l"/>
              </a:tabLst>
            </a:pPr>
            <a:r>
              <a:rPr lang="en-US" sz="1900" dirty="0"/>
              <a:t>Engage responsibly; and</a:t>
            </a:r>
          </a:p>
          <a:p>
            <a:pPr lvl="1" indent="-282575">
              <a:buSzPct val="100000"/>
              <a:tabLst>
                <a:tab pos="690563" algn="l"/>
              </a:tabLst>
            </a:pPr>
            <a:r>
              <a:rPr lang="en-US" sz="1900" dirty="0"/>
              <a:t>Be professional</a:t>
            </a:r>
          </a:p>
          <a:p>
            <a:endParaRPr lang="en-US" dirty="0"/>
          </a:p>
        </p:txBody>
      </p:sp>
      <p:pic>
        <p:nvPicPr>
          <p:cNvPr id="8" name="Picture 7"/>
          <p:cNvPicPr>
            <a:picLocks noChangeAspect="1"/>
          </p:cNvPicPr>
          <p:nvPr/>
        </p:nvPicPr>
        <p:blipFill>
          <a:blip r:embed="rId2"/>
          <a:stretch>
            <a:fillRect/>
          </a:stretch>
        </p:blipFill>
        <p:spPr>
          <a:xfrm>
            <a:off x="5757716" y="4243426"/>
            <a:ext cx="3017960" cy="2560320"/>
          </a:xfrm>
          <a:prstGeom prst="rect">
            <a:avLst/>
          </a:prstGeom>
        </p:spPr>
      </p:pic>
    </p:spTree>
    <p:extLst>
      <p:ext uri="{BB962C8B-B14F-4D97-AF65-F5344CB8AC3E}">
        <p14:creationId xmlns:p14="http://schemas.microsoft.com/office/powerpoint/2010/main" val="3532047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149" y="1"/>
            <a:ext cx="8751045" cy="860612"/>
          </a:xfrm>
        </p:spPr>
        <p:txBody>
          <a:bodyPr>
            <a:normAutofit fontScale="90000"/>
          </a:bodyPr>
          <a:lstStyle/>
          <a:p>
            <a:r>
              <a:rPr lang="en-US" dirty="0"/>
              <a:t>Cerner Medical Billing HIPAA and PHI Training</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20</a:t>
            </a:fld>
            <a:endParaRPr lang="en-US" dirty="0"/>
          </a:p>
        </p:txBody>
      </p:sp>
      <p:sp>
        <p:nvSpPr>
          <p:cNvPr id="6" name="Content Placeholder 5"/>
          <p:cNvSpPr>
            <a:spLocks noGrp="1"/>
          </p:cNvSpPr>
          <p:nvPr>
            <p:ph sz="quarter" idx="13"/>
          </p:nvPr>
        </p:nvSpPr>
        <p:spPr>
          <a:xfrm>
            <a:off x="360699" y="1130503"/>
            <a:ext cx="8002865" cy="5015320"/>
          </a:xfrm>
        </p:spPr>
        <p:txBody>
          <a:bodyPr>
            <a:normAutofit/>
          </a:bodyPr>
          <a:lstStyle/>
          <a:p>
            <a:r>
              <a:rPr lang="en-US" sz="3200" dirty="0"/>
              <a:t>Compliance Team Contacts</a:t>
            </a:r>
            <a:endParaRPr lang="en-US" dirty="0"/>
          </a:p>
          <a:p>
            <a:pPr lvl="1"/>
            <a:r>
              <a:rPr lang="en-US" dirty="0"/>
              <a:t>Courtney Muehe </a:t>
            </a:r>
            <a:r>
              <a:rPr lang="en-US" dirty="0">
                <a:hlinkClick r:id="rId2"/>
              </a:rPr>
              <a:t>Courtney.Muehe@cerner.com</a:t>
            </a:r>
            <a:endParaRPr lang="en-US" dirty="0"/>
          </a:p>
          <a:p>
            <a:pPr lvl="1"/>
            <a:r>
              <a:rPr lang="en-US" dirty="0"/>
              <a:t>Leslie Lapsley </a:t>
            </a:r>
            <a:r>
              <a:rPr lang="en-US" dirty="0">
                <a:hlinkClick r:id="rId3"/>
              </a:rPr>
              <a:t>llapsley@cerner.com</a:t>
            </a:r>
            <a:r>
              <a:rPr lang="en-US" dirty="0"/>
              <a:t> </a:t>
            </a:r>
          </a:p>
        </p:txBody>
      </p:sp>
    </p:spTree>
    <p:extLst>
      <p:ext uri="{BB962C8B-B14F-4D97-AF65-F5344CB8AC3E}">
        <p14:creationId xmlns:p14="http://schemas.microsoft.com/office/powerpoint/2010/main" val="136050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924"/>
            <a:ext cx="8604250" cy="860612"/>
          </a:xfrm>
        </p:spPr>
        <p:txBody>
          <a:bodyPr>
            <a:normAutofit fontScale="90000"/>
          </a:bodyPr>
          <a:lstStyle/>
          <a:p>
            <a:r>
              <a:rPr lang="en-US" dirty="0"/>
              <a:t>Cerner Medical Billing HIPAA and PHI Training</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p:txBody>
      </p:sp>
      <p:sp>
        <p:nvSpPr>
          <p:cNvPr id="4" name="Slide Number Placeholder 3"/>
          <p:cNvSpPr>
            <a:spLocks noGrp="1"/>
          </p:cNvSpPr>
          <p:nvPr>
            <p:ph type="sldNum" sz="quarter" idx="11"/>
          </p:nvPr>
        </p:nvSpPr>
        <p:spPr/>
        <p:txBody>
          <a:bodyPr/>
          <a:lstStyle/>
          <a:p>
            <a:fld id="{71F8F497-5311-4FE6-8037-E08A3EC20500}" type="slidenum">
              <a:rPr lang="en-US" smtClean="0"/>
              <a:t>2</a:t>
            </a:fld>
            <a:endParaRPr lang="en-US" dirty="0"/>
          </a:p>
        </p:txBody>
      </p:sp>
      <p:sp>
        <p:nvSpPr>
          <p:cNvPr id="6" name="Content Placeholder 2"/>
          <p:cNvSpPr>
            <a:spLocks noGrp="1"/>
          </p:cNvSpPr>
          <p:nvPr>
            <p:ph type="body" sz="quarter" idx="12"/>
          </p:nvPr>
        </p:nvSpPr>
        <p:spPr>
          <a:xfrm>
            <a:off x="125779" y="1089424"/>
            <a:ext cx="8892442" cy="4580791"/>
          </a:xfrm>
        </p:spPr>
        <p:txBody>
          <a:bodyPr>
            <a:normAutofit/>
          </a:bodyPr>
          <a:lstStyle/>
          <a:p>
            <a:pPr lvl="0">
              <a:buClr>
                <a:srgbClr val="7BC143"/>
              </a:buClr>
            </a:pPr>
            <a:r>
              <a:rPr lang="en-US" sz="2400" b="1" dirty="0">
                <a:solidFill>
                  <a:srgbClr val="393D41"/>
                </a:solidFill>
              </a:rPr>
              <a:t>What Is HIPAA?</a:t>
            </a:r>
          </a:p>
          <a:p>
            <a:pPr lvl="1">
              <a:buClr>
                <a:srgbClr val="7BC143"/>
              </a:buClr>
            </a:pPr>
            <a:r>
              <a:rPr lang="en-US" sz="2000" dirty="0">
                <a:solidFill>
                  <a:srgbClr val="393D41"/>
                </a:solidFill>
              </a:rPr>
              <a:t>The Health Insurance Portability and Accountability Act (HIPAA) is a federal law that governs the use, transfer, and disclosure of identifiable health information:</a:t>
            </a:r>
          </a:p>
          <a:p>
            <a:pPr lvl="2">
              <a:buClr>
                <a:srgbClr val="6A737B"/>
              </a:buClr>
            </a:pPr>
            <a:r>
              <a:rPr lang="en-US" sz="1600" dirty="0">
                <a:solidFill>
                  <a:srgbClr val="393D41"/>
                </a:solidFill>
              </a:rPr>
              <a:t>To establish basic privacy and security protection of health information;</a:t>
            </a:r>
          </a:p>
          <a:p>
            <a:pPr lvl="2">
              <a:buClr>
                <a:srgbClr val="6A737B"/>
              </a:buClr>
            </a:pPr>
            <a:r>
              <a:rPr lang="en-US" sz="1600" dirty="0">
                <a:solidFill>
                  <a:srgbClr val="393D41"/>
                </a:solidFill>
              </a:rPr>
              <a:t>To guarantee individuals the right to access their health information and learn how it is used and disclosed; and</a:t>
            </a:r>
          </a:p>
          <a:p>
            <a:pPr lvl="2">
              <a:buClr>
                <a:srgbClr val="6A737B"/>
              </a:buClr>
            </a:pPr>
            <a:r>
              <a:rPr lang="en-US" sz="1600" dirty="0">
                <a:solidFill>
                  <a:srgbClr val="393D41"/>
                </a:solidFill>
              </a:rPr>
              <a:t>To simplify payment for health care.</a:t>
            </a:r>
          </a:p>
          <a:p>
            <a:pPr lvl="0">
              <a:buClr>
                <a:srgbClr val="7BC143"/>
              </a:buClr>
            </a:pPr>
            <a:r>
              <a:rPr lang="en-US" sz="2400" b="1" dirty="0">
                <a:solidFill>
                  <a:srgbClr val="393D41"/>
                </a:solidFill>
              </a:rPr>
              <a:t>Why is it important?</a:t>
            </a:r>
          </a:p>
          <a:p>
            <a:pPr lvl="1">
              <a:buClr>
                <a:srgbClr val="7BC143"/>
              </a:buClr>
            </a:pPr>
            <a:r>
              <a:rPr lang="en-US" sz="2000" dirty="0">
                <a:solidFill>
                  <a:srgbClr val="393D41"/>
                </a:solidFill>
              </a:rPr>
              <a:t>Healthcare providers and those using the data for healthcare operations have access to highly confidential information.</a:t>
            </a:r>
          </a:p>
          <a:p>
            <a:pPr lvl="2">
              <a:buClr>
                <a:srgbClr val="7BC143"/>
              </a:buClr>
            </a:pPr>
            <a:r>
              <a:rPr lang="en-US" sz="1800" dirty="0">
                <a:solidFill>
                  <a:srgbClr val="393D41"/>
                </a:solidFill>
              </a:rPr>
              <a:t>The law provides rights for patients, regulations for use and penalties for misuse of private information.</a:t>
            </a:r>
          </a:p>
          <a:p>
            <a:pPr lvl="2"/>
            <a:endParaRPr lang="en-US" sz="1600" dirty="0"/>
          </a:p>
        </p:txBody>
      </p:sp>
      <p:pic>
        <p:nvPicPr>
          <p:cNvPr id="5" name="Picture 4"/>
          <p:cNvPicPr>
            <a:picLocks noChangeAspect="1"/>
          </p:cNvPicPr>
          <p:nvPr/>
        </p:nvPicPr>
        <p:blipFill>
          <a:blip r:embed="rId2"/>
          <a:stretch>
            <a:fillRect/>
          </a:stretch>
        </p:blipFill>
        <p:spPr>
          <a:xfrm>
            <a:off x="6492238" y="4988143"/>
            <a:ext cx="2194560" cy="1645920"/>
          </a:xfrm>
          <a:prstGeom prst="rect">
            <a:avLst/>
          </a:prstGeom>
        </p:spPr>
      </p:pic>
    </p:spTree>
    <p:extLst>
      <p:ext uri="{BB962C8B-B14F-4D97-AF65-F5344CB8AC3E}">
        <p14:creationId xmlns:p14="http://schemas.microsoft.com/office/powerpoint/2010/main" val="2278305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149" y="1"/>
            <a:ext cx="8621835" cy="860612"/>
          </a:xfrm>
        </p:spPr>
        <p:txBody>
          <a:bodyPr>
            <a:normAutofit fontScale="90000"/>
          </a:bodyPr>
          <a:lstStyle/>
          <a:p>
            <a:r>
              <a:rPr lang="en-US" dirty="0"/>
              <a:t>Cerner Medical Billing HIPAA and PHI Training</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3</a:t>
            </a:fld>
            <a:endParaRPr lang="en-US" dirty="0"/>
          </a:p>
        </p:txBody>
      </p:sp>
      <p:sp>
        <p:nvSpPr>
          <p:cNvPr id="5" name="Content Placeholder 4"/>
          <p:cNvSpPr>
            <a:spLocks noGrp="1"/>
          </p:cNvSpPr>
          <p:nvPr>
            <p:ph idx="1"/>
          </p:nvPr>
        </p:nvSpPr>
        <p:spPr/>
        <p:txBody>
          <a:bodyPr>
            <a:normAutofit/>
          </a:bodyPr>
          <a:lstStyle/>
          <a:p>
            <a:r>
              <a:rPr lang="en-US" sz="2600" b="1" dirty="0"/>
              <a:t>What communication is impacted?</a:t>
            </a:r>
          </a:p>
          <a:p>
            <a:pPr lvl="1"/>
            <a:r>
              <a:rPr lang="en-US" sz="2200" dirty="0"/>
              <a:t>Any information transmitted electronically, recorded, written on paper, or shared in verbal communications.</a:t>
            </a:r>
          </a:p>
          <a:p>
            <a:r>
              <a:rPr lang="en-US" sz="2600" b="1" dirty="0"/>
              <a:t>Why do I have to keep information confidential?</a:t>
            </a:r>
          </a:p>
          <a:p>
            <a:pPr lvl="1"/>
            <a:r>
              <a:rPr lang="en-US" sz="2000" dirty="0"/>
              <a:t>The HIPAA Privacy Rule requires that we keep valuable and sensitive information safe;</a:t>
            </a:r>
          </a:p>
          <a:p>
            <a:pPr lvl="1"/>
            <a:r>
              <a:rPr lang="en-US" sz="2000" dirty="0"/>
              <a:t>We trust our Associates with a wide spectrum of information, and we all share a responsibility for confidentiality;</a:t>
            </a:r>
          </a:p>
          <a:p>
            <a:pPr lvl="1"/>
            <a:r>
              <a:rPr lang="en-US" sz="2000" dirty="0">
                <a:solidFill>
                  <a:schemeClr val="tx2"/>
                </a:solidFill>
              </a:rPr>
              <a:t>We want to keep our clients’ patient data safe, and we want to comply with the HIPAA rules and regulations; and </a:t>
            </a:r>
            <a:endParaRPr lang="en-US" sz="2000" dirty="0"/>
          </a:p>
          <a:p>
            <a:pPr lvl="1"/>
            <a:r>
              <a:rPr lang="en-US" sz="2000" dirty="0"/>
              <a:t>Misusing PHI can result in discipline, legal penalties and loss of trust.</a:t>
            </a:r>
          </a:p>
          <a:p>
            <a:endParaRPr lang="en-US" dirty="0"/>
          </a:p>
        </p:txBody>
      </p:sp>
    </p:spTree>
    <p:extLst>
      <p:ext uri="{BB962C8B-B14F-4D97-AF65-F5344CB8AC3E}">
        <p14:creationId xmlns:p14="http://schemas.microsoft.com/office/powerpoint/2010/main" val="349036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149" y="1"/>
            <a:ext cx="8621835" cy="860612"/>
          </a:xfrm>
        </p:spPr>
        <p:txBody>
          <a:bodyPr>
            <a:normAutofit fontScale="90000"/>
          </a:bodyPr>
          <a:lstStyle/>
          <a:p>
            <a:r>
              <a:rPr lang="en-US" dirty="0"/>
              <a:t>Cerner Medical Billing HIPAA and PHI Training</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4</a:t>
            </a:fld>
            <a:endParaRPr lang="en-US" dirty="0"/>
          </a:p>
        </p:txBody>
      </p:sp>
      <p:sp>
        <p:nvSpPr>
          <p:cNvPr id="5" name="Content Placeholder 4"/>
          <p:cNvSpPr>
            <a:spLocks noGrp="1"/>
          </p:cNvSpPr>
          <p:nvPr>
            <p:ph idx="1"/>
          </p:nvPr>
        </p:nvSpPr>
        <p:spPr>
          <a:xfrm>
            <a:off x="311149" y="1086729"/>
            <a:ext cx="7886700" cy="5278902"/>
          </a:xfrm>
        </p:spPr>
        <p:txBody>
          <a:bodyPr>
            <a:normAutofit/>
          </a:bodyPr>
          <a:lstStyle/>
          <a:p>
            <a:r>
              <a:rPr lang="en-US" dirty="0"/>
              <a:t>What information is protected?</a:t>
            </a:r>
          </a:p>
          <a:p>
            <a:r>
              <a:rPr lang="en-US" sz="2400" dirty="0"/>
              <a:t>Generally, any information about a patient’s health condition, demographics, treatment, billing and payment is considered Protected Health Information (PHI).</a:t>
            </a:r>
          </a:p>
          <a:p>
            <a:r>
              <a:rPr lang="en-US" sz="2400" dirty="0"/>
              <a:t>Unique identifiers for PHI include:</a:t>
            </a:r>
          </a:p>
          <a:p>
            <a:pPr lvl="1"/>
            <a:r>
              <a:rPr lang="en-US" sz="2000" dirty="0"/>
              <a:t>Name;</a:t>
            </a:r>
          </a:p>
          <a:p>
            <a:pPr lvl="1"/>
            <a:r>
              <a:rPr lang="en-US" sz="2000" dirty="0"/>
              <a:t>Address; </a:t>
            </a:r>
          </a:p>
          <a:p>
            <a:pPr lvl="1"/>
            <a:r>
              <a:rPr lang="en-US" sz="2000" dirty="0"/>
              <a:t>Dates of Birth, Admission or Discharge and Death;</a:t>
            </a:r>
          </a:p>
          <a:p>
            <a:pPr lvl="1"/>
            <a:r>
              <a:rPr lang="en-US" sz="2000" dirty="0"/>
              <a:t>Telephone and Fax Numbers;</a:t>
            </a:r>
          </a:p>
          <a:p>
            <a:pPr lvl="1"/>
            <a:r>
              <a:rPr lang="en-US" sz="2000" dirty="0"/>
              <a:t>Email addresses;</a:t>
            </a:r>
          </a:p>
          <a:p>
            <a:pPr lvl="1"/>
            <a:r>
              <a:rPr lang="en-US" sz="2000" dirty="0"/>
              <a:t>Medical Record Numbers;</a:t>
            </a:r>
          </a:p>
          <a:p>
            <a:pPr lvl="1"/>
            <a:r>
              <a:rPr lang="en-US" sz="2000" dirty="0"/>
              <a:t>Health Insurance ID Numbers;</a:t>
            </a:r>
          </a:p>
          <a:p>
            <a:pPr lvl="1"/>
            <a:r>
              <a:rPr lang="en-US" sz="2000" dirty="0"/>
              <a:t>Social Security Numbers;</a:t>
            </a:r>
          </a:p>
          <a:p>
            <a:pPr lvl="1"/>
            <a:endParaRPr lang="en-US" sz="2000" dirty="0"/>
          </a:p>
          <a:p>
            <a:endParaRPr lang="en-US" dirty="0"/>
          </a:p>
        </p:txBody>
      </p:sp>
    </p:spTree>
    <p:extLst>
      <p:ext uri="{BB962C8B-B14F-4D97-AF65-F5344CB8AC3E}">
        <p14:creationId xmlns:p14="http://schemas.microsoft.com/office/powerpoint/2010/main" val="413797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149" y="1"/>
            <a:ext cx="8621835" cy="860612"/>
          </a:xfrm>
        </p:spPr>
        <p:txBody>
          <a:bodyPr>
            <a:normAutofit fontScale="90000"/>
          </a:bodyPr>
          <a:lstStyle/>
          <a:p>
            <a:r>
              <a:rPr lang="en-US" dirty="0"/>
              <a:t>Cerner Medical Billing HIPAA and PHI Training</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5</a:t>
            </a:fld>
            <a:endParaRPr lang="en-US" dirty="0"/>
          </a:p>
        </p:txBody>
      </p:sp>
      <p:sp>
        <p:nvSpPr>
          <p:cNvPr id="5" name="Content Placeholder 4"/>
          <p:cNvSpPr>
            <a:spLocks noGrp="1"/>
          </p:cNvSpPr>
          <p:nvPr>
            <p:ph idx="1"/>
          </p:nvPr>
        </p:nvSpPr>
        <p:spPr>
          <a:xfrm>
            <a:off x="311149" y="1086729"/>
            <a:ext cx="7886700" cy="5278902"/>
          </a:xfrm>
        </p:spPr>
        <p:txBody>
          <a:bodyPr>
            <a:normAutofit lnSpcReduction="10000"/>
          </a:bodyPr>
          <a:lstStyle/>
          <a:p>
            <a:r>
              <a:rPr lang="en-US" dirty="0"/>
              <a:t>Unique Identifiers for PHI Continued:</a:t>
            </a:r>
          </a:p>
          <a:p>
            <a:pPr lvl="1"/>
            <a:r>
              <a:rPr lang="en-US" sz="2100" dirty="0"/>
              <a:t>Account Numbers;</a:t>
            </a:r>
          </a:p>
          <a:p>
            <a:pPr lvl="1"/>
            <a:r>
              <a:rPr lang="en-US" sz="2100" dirty="0"/>
              <a:t>Certificate/License Numbers;</a:t>
            </a:r>
          </a:p>
          <a:p>
            <a:pPr lvl="1"/>
            <a:r>
              <a:rPr lang="en-US" sz="2100" dirty="0"/>
              <a:t>Vehicle or Other Device Serial Numbers;</a:t>
            </a:r>
          </a:p>
          <a:p>
            <a:pPr lvl="1"/>
            <a:r>
              <a:rPr lang="en-US" sz="2100" dirty="0"/>
              <a:t>Web URL (and email addresses with practice names when coupled with other identifiers);</a:t>
            </a:r>
          </a:p>
          <a:p>
            <a:pPr lvl="1"/>
            <a:r>
              <a:rPr lang="en-US" sz="2100" dirty="0"/>
              <a:t>Internet Protocol (IP) Address;</a:t>
            </a:r>
          </a:p>
          <a:p>
            <a:pPr lvl="1"/>
            <a:r>
              <a:rPr lang="en-US" sz="2100" dirty="0"/>
              <a:t>Finger or Voice Prints;</a:t>
            </a:r>
          </a:p>
          <a:p>
            <a:pPr lvl="1"/>
            <a:r>
              <a:rPr lang="en-US" sz="2100" dirty="0"/>
              <a:t>Photographic Images;</a:t>
            </a:r>
          </a:p>
          <a:p>
            <a:pPr lvl="1"/>
            <a:r>
              <a:rPr lang="en-US" sz="2100" dirty="0"/>
              <a:t>Medical History and Treatment; and</a:t>
            </a:r>
          </a:p>
          <a:p>
            <a:pPr lvl="1"/>
            <a:r>
              <a:rPr lang="en-US" sz="2100" dirty="0"/>
              <a:t>Financial Information (Insurance and Credit Card Numbers).</a:t>
            </a:r>
          </a:p>
          <a:p>
            <a:r>
              <a:rPr lang="en-US" sz="2600" dirty="0"/>
              <a:t>The elements in the list, when taken together and in context with a patient’s record, are considered protected health information that must be properly handled and safeguarded.</a:t>
            </a:r>
          </a:p>
          <a:p>
            <a:pPr lvl="1"/>
            <a:endParaRPr lang="en-US" sz="2000" dirty="0"/>
          </a:p>
          <a:p>
            <a:endParaRPr lang="en-US" dirty="0"/>
          </a:p>
        </p:txBody>
      </p:sp>
    </p:spTree>
    <p:extLst>
      <p:ext uri="{BB962C8B-B14F-4D97-AF65-F5344CB8AC3E}">
        <p14:creationId xmlns:p14="http://schemas.microsoft.com/office/powerpoint/2010/main" val="71177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149" y="1"/>
            <a:ext cx="8621835" cy="860612"/>
          </a:xfrm>
        </p:spPr>
        <p:txBody>
          <a:bodyPr>
            <a:normAutofit fontScale="90000"/>
          </a:bodyPr>
          <a:lstStyle/>
          <a:p>
            <a:r>
              <a:rPr lang="en-US" dirty="0"/>
              <a:t>Cerner Medical Billing HIPAA and PHI Training</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6</a:t>
            </a:fld>
            <a:endParaRPr lang="en-US" dirty="0"/>
          </a:p>
        </p:txBody>
      </p:sp>
      <p:sp>
        <p:nvSpPr>
          <p:cNvPr id="5" name="Content Placeholder 4"/>
          <p:cNvSpPr>
            <a:spLocks noGrp="1"/>
          </p:cNvSpPr>
          <p:nvPr>
            <p:ph idx="1"/>
          </p:nvPr>
        </p:nvSpPr>
        <p:spPr>
          <a:xfrm>
            <a:off x="311149" y="1086729"/>
            <a:ext cx="7886700" cy="5278902"/>
          </a:xfrm>
        </p:spPr>
        <p:txBody>
          <a:bodyPr>
            <a:normAutofit/>
          </a:bodyPr>
          <a:lstStyle/>
          <a:p>
            <a:r>
              <a:rPr lang="en-US" dirty="0"/>
              <a:t>Personally Identifiable Information (PII) is also protected. This includes information about patients, clients, Cerner, and Cerner Associates.</a:t>
            </a:r>
          </a:p>
          <a:p>
            <a:pPr lvl="1"/>
            <a:r>
              <a:rPr lang="en-US" dirty="0"/>
              <a:t>Driver’s License Number;</a:t>
            </a:r>
          </a:p>
          <a:p>
            <a:pPr lvl="1"/>
            <a:r>
              <a:rPr lang="en-US" dirty="0"/>
              <a:t>Social Security Number;</a:t>
            </a:r>
          </a:p>
          <a:p>
            <a:pPr lvl="1"/>
            <a:r>
              <a:rPr lang="en-US" dirty="0"/>
              <a:t>Bank Account Numbers;</a:t>
            </a:r>
          </a:p>
          <a:p>
            <a:pPr lvl="1"/>
            <a:r>
              <a:rPr lang="en-US" dirty="0"/>
              <a:t>User ID and Passwords (Cerner access, Payer Website access, Client System access);</a:t>
            </a:r>
          </a:p>
          <a:p>
            <a:pPr lvl="1"/>
            <a:r>
              <a:rPr lang="en-US" dirty="0"/>
              <a:t>Financial and operational information; and</a:t>
            </a:r>
          </a:p>
          <a:p>
            <a:pPr lvl="1"/>
            <a:r>
              <a:rPr lang="en-US" dirty="0"/>
              <a:t>Trade secrets.</a:t>
            </a:r>
          </a:p>
          <a:p>
            <a:pPr lvl="1"/>
            <a:endParaRPr lang="en-US" sz="2000" dirty="0"/>
          </a:p>
          <a:p>
            <a:endParaRPr lang="en-US" dirty="0"/>
          </a:p>
        </p:txBody>
      </p:sp>
    </p:spTree>
    <p:extLst>
      <p:ext uri="{BB962C8B-B14F-4D97-AF65-F5344CB8AC3E}">
        <p14:creationId xmlns:p14="http://schemas.microsoft.com/office/powerpoint/2010/main" val="198195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150" y="55948"/>
            <a:ext cx="8241866" cy="860612"/>
          </a:xfrm>
        </p:spPr>
        <p:txBody>
          <a:bodyPr>
            <a:normAutofit fontScale="90000"/>
          </a:bodyPr>
          <a:lstStyle/>
          <a:p>
            <a:r>
              <a:rPr lang="en-US" dirty="0"/>
              <a:t>Protected Health Information and Breaches</a:t>
            </a:r>
          </a:p>
        </p:txBody>
      </p:sp>
      <p:sp>
        <p:nvSpPr>
          <p:cNvPr id="3" name="Footer Placeholder 2"/>
          <p:cNvSpPr>
            <a:spLocks noGrp="1"/>
          </p:cNvSpPr>
          <p:nvPr>
            <p:ph type="ftr" sz="quarter" idx="10"/>
          </p:nvPr>
        </p:nvSpPr>
        <p:spPr/>
        <p:txBody>
          <a:bodyPr/>
          <a:lstStyle/>
          <a:p>
            <a:pPr algn="l"/>
            <a:r>
              <a:rPr lang="en-US" dirty="0"/>
              <a:t>BRNDEXP 3.0  ©  Cerner Corporation.  All rights reserved.  </a:t>
            </a:r>
          </a:p>
          <a:p>
            <a:pPr algn="l"/>
            <a:r>
              <a:rPr lang="en-US" dirty="0"/>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7</a:t>
            </a:fld>
            <a:endParaRPr lang="en-US" dirty="0"/>
          </a:p>
        </p:txBody>
      </p:sp>
      <p:pic>
        <p:nvPicPr>
          <p:cNvPr id="8" name="Picture 7"/>
          <p:cNvPicPr>
            <a:picLocks noChangeAspect="1"/>
          </p:cNvPicPr>
          <p:nvPr/>
        </p:nvPicPr>
        <p:blipFill>
          <a:blip r:embed="rId2"/>
          <a:stretch>
            <a:fillRect/>
          </a:stretch>
        </p:blipFill>
        <p:spPr>
          <a:xfrm>
            <a:off x="311150" y="1778219"/>
            <a:ext cx="8255852" cy="4297680"/>
          </a:xfrm>
          <a:prstGeom prst="rect">
            <a:avLst/>
          </a:prstGeom>
        </p:spPr>
      </p:pic>
      <p:sp>
        <p:nvSpPr>
          <p:cNvPr id="9" name="Content Placeholder 8"/>
          <p:cNvSpPr>
            <a:spLocks noGrp="1"/>
          </p:cNvSpPr>
          <p:nvPr>
            <p:ph idx="1"/>
          </p:nvPr>
        </p:nvSpPr>
        <p:spPr>
          <a:xfrm>
            <a:off x="311150" y="1105805"/>
            <a:ext cx="7886700" cy="814264"/>
          </a:xfrm>
        </p:spPr>
        <p:txBody>
          <a:bodyPr>
            <a:normAutofit fontScale="85000" lnSpcReduction="10000"/>
          </a:bodyPr>
          <a:lstStyle/>
          <a:p>
            <a:pPr marL="0" indent="0">
              <a:buNone/>
            </a:pPr>
            <a:r>
              <a:rPr lang="en-US" dirty="0"/>
              <a:t>Primary cause remains some form of human error, with 22% caused by the sending of PHI to the wrong recipient</a:t>
            </a:r>
          </a:p>
        </p:txBody>
      </p:sp>
      <p:sp>
        <p:nvSpPr>
          <p:cNvPr id="10" name="Content Placeholder 8"/>
          <p:cNvSpPr txBox="1">
            <a:spLocks/>
          </p:cNvSpPr>
          <p:nvPr/>
        </p:nvSpPr>
        <p:spPr>
          <a:xfrm>
            <a:off x="6882278" y="6458922"/>
            <a:ext cx="1804520" cy="324522"/>
          </a:xfrm>
          <a:prstGeom prst="rect">
            <a:avLst/>
          </a:prstGeom>
        </p:spPr>
        <p:txBody>
          <a:bodyPr vert="horz" lIns="91440" tIns="45720" rIns="91440" bIns="45720" rtlCol="0">
            <a:normAutofit/>
          </a:bodyPr>
          <a:lstStyle>
            <a:lvl1pPr marL="320040" indent="-320040" algn="l" defTabSz="914400" rtl="0" eaLnBrk="1" latinLnBrk="0" hangingPunct="1">
              <a:lnSpc>
                <a:spcPct val="90000"/>
              </a:lnSpc>
              <a:spcBef>
                <a:spcPts val="1000"/>
              </a:spcBef>
              <a:buClr>
                <a:schemeClr val="accent2"/>
              </a:buClr>
              <a:buSzPct val="115000"/>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SzPct val="11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pPr>
            <a:r>
              <a:rPr lang="en-US" sz="1000" b="0" dirty="0"/>
              <a:t>Source: Breach Level Index</a:t>
            </a:r>
          </a:p>
        </p:txBody>
      </p:sp>
    </p:spTree>
    <p:extLst>
      <p:ext uri="{BB962C8B-B14F-4D97-AF65-F5344CB8AC3E}">
        <p14:creationId xmlns:p14="http://schemas.microsoft.com/office/powerpoint/2010/main" val="35337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Minimum Necessary Usage?</a:t>
            </a:r>
          </a:p>
        </p:txBody>
      </p:sp>
      <p:sp>
        <p:nvSpPr>
          <p:cNvPr id="3" name="Footer Placeholder 2"/>
          <p:cNvSpPr>
            <a:spLocks noGrp="1"/>
          </p:cNvSpPr>
          <p:nvPr>
            <p:ph type="ftr" sz="quarter" idx="10"/>
          </p:nvPr>
        </p:nvSpPr>
        <p:spPr/>
        <p:txBody>
          <a:bodyPr/>
          <a:lstStyle/>
          <a:p>
            <a:pPr algn="l"/>
            <a:r>
              <a:rPr lang="en-US"/>
              <a:t>BRNDEXP 3.0  ©  Cerner Corporation.  All rights reserved.  </a:t>
            </a:r>
          </a:p>
          <a:p>
            <a:pPr algn="l"/>
            <a:r>
              <a:rPr lang="en-US"/>
              <a:t>This document contains Cerner confidential and/or proprietary information belonging to Cerner Corporation and/or its related affiliates which may not be reproduced or transmitted in any form or by any means without the express written consent of Cerner. </a:t>
            </a:r>
          </a:p>
          <a:p>
            <a:pPr algn="l"/>
            <a:endParaRPr lang="en-US" dirty="0"/>
          </a:p>
        </p:txBody>
      </p:sp>
      <p:sp>
        <p:nvSpPr>
          <p:cNvPr id="4" name="Slide Number Placeholder 3"/>
          <p:cNvSpPr>
            <a:spLocks noGrp="1"/>
          </p:cNvSpPr>
          <p:nvPr>
            <p:ph type="sldNum" sz="quarter" idx="11"/>
          </p:nvPr>
        </p:nvSpPr>
        <p:spPr/>
        <p:txBody>
          <a:bodyPr/>
          <a:lstStyle/>
          <a:p>
            <a:fld id="{71F8F497-5311-4FE6-8037-E08A3EC20500}" type="slidenum">
              <a:rPr lang="en-US" smtClean="0"/>
              <a:t>8</a:t>
            </a:fld>
            <a:endParaRPr lang="en-US" dirty="0"/>
          </a:p>
        </p:txBody>
      </p:sp>
      <p:sp>
        <p:nvSpPr>
          <p:cNvPr id="5" name="Content Placeholder 4"/>
          <p:cNvSpPr>
            <a:spLocks noGrp="1"/>
          </p:cNvSpPr>
          <p:nvPr>
            <p:ph idx="1"/>
          </p:nvPr>
        </p:nvSpPr>
        <p:spPr>
          <a:xfrm>
            <a:off x="311150" y="1154654"/>
            <a:ext cx="7886700" cy="5283967"/>
          </a:xfrm>
        </p:spPr>
        <p:txBody>
          <a:bodyPr>
            <a:normAutofit lnSpcReduction="10000"/>
          </a:bodyPr>
          <a:lstStyle/>
          <a:p>
            <a:r>
              <a:rPr lang="en-US" dirty="0"/>
              <a:t>The concept of minimum necessary must be reasonably applied to all situations involving PHI.  </a:t>
            </a:r>
          </a:p>
          <a:p>
            <a:r>
              <a:rPr lang="en-US" dirty="0"/>
              <a:t>Associates must take reasonable measures to protect the privacy of individual patient health information by limiting the amount of information disclosed to the minimum amount necessary to perform a job or complete a function.</a:t>
            </a:r>
          </a:p>
          <a:p>
            <a:r>
              <a:rPr lang="en-US" dirty="0"/>
              <a:t>You must consider:</a:t>
            </a:r>
          </a:p>
          <a:p>
            <a:pPr lvl="1"/>
            <a:r>
              <a:rPr lang="en-US" dirty="0"/>
              <a:t>What is the minimum amount of information necessary to perform this task?</a:t>
            </a:r>
          </a:p>
          <a:p>
            <a:pPr lvl="1"/>
            <a:r>
              <a:rPr lang="en-US" dirty="0"/>
              <a:t>Does anyone (including you) need to access this information in order to complete a job?</a:t>
            </a:r>
          </a:p>
          <a:p>
            <a:endParaRPr lang="en-US" dirty="0"/>
          </a:p>
        </p:txBody>
      </p:sp>
    </p:spTree>
    <p:extLst>
      <p:ext uri="{BB962C8B-B14F-4D97-AF65-F5344CB8AC3E}">
        <p14:creationId xmlns:p14="http://schemas.microsoft.com/office/powerpoint/2010/main" val="2128009479"/>
      </p:ext>
    </p:extLst>
  </p:cSld>
  <p:clrMapOvr>
    <a:masterClrMapping/>
  </p:clrMapOvr>
</p:sld>
</file>

<file path=ppt/theme/theme1.xml><?xml version="1.0" encoding="utf-8"?>
<a:theme xmlns:a="http://schemas.openxmlformats.org/drawingml/2006/main" name="Cerner_Template_2.0">
  <a:themeElements>
    <a:clrScheme name="Cerner Color Palette_2.0">
      <a:dk1>
        <a:srgbClr val="393D41"/>
      </a:dk1>
      <a:lt1>
        <a:srgbClr val="FFFFFF"/>
      </a:lt1>
      <a:dk2>
        <a:srgbClr val="393D41"/>
      </a:dk2>
      <a:lt2>
        <a:srgbClr val="FFFFFF"/>
      </a:lt2>
      <a:accent1>
        <a:srgbClr val="0D94D2"/>
      </a:accent1>
      <a:accent2>
        <a:srgbClr val="7BC143"/>
      </a:accent2>
      <a:accent3>
        <a:srgbClr val="6A737B"/>
      </a:accent3>
      <a:accent4>
        <a:srgbClr val="4DC5FF"/>
      </a:accent4>
      <a:accent5>
        <a:srgbClr val="B4B8BD"/>
      </a:accent5>
      <a:accent6>
        <a:srgbClr val="7C2B83"/>
      </a:accent6>
      <a:hlink>
        <a:srgbClr val="1A93D7"/>
      </a:hlink>
      <a:folHlink>
        <a:srgbClr val="393D4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4269F91-502B-469C-B4F1-73B7B43181D8}" vid="{28F89DDC-E2F6-4311-ACD8-8E2E745EEC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Cerner_Template_2.0 (1)</Template>
  <TotalTime>508</TotalTime>
  <Words>2721</Words>
  <Application>Microsoft Office PowerPoint</Application>
  <PresentationFormat>On-screen Show (4:3)</PresentationFormat>
  <Paragraphs>221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Calibri</vt:lpstr>
      <vt:lpstr>Franklin Gothic Book</vt:lpstr>
      <vt:lpstr>Times New Roman</vt:lpstr>
      <vt:lpstr>Wingdings</vt:lpstr>
      <vt:lpstr>Cerner_Template_2.0</vt:lpstr>
      <vt:lpstr>Cerner Medical Billing HIPAA and PHI Training</vt:lpstr>
      <vt:lpstr>HIPAA and PHI Training Objectives</vt:lpstr>
      <vt:lpstr>Cerner Medical Billing HIPAA and PHI Training</vt:lpstr>
      <vt:lpstr>Cerner Medical Billing HIPAA and PHI Training</vt:lpstr>
      <vt:lpstr>Cerner Medical Billing HIPAA and PHI Training</vt:lpstr>
      <vt:lpstr>Cerner Medical Billing HIPAA and PHI Training</vt:lpstr>
      <vt:lpstr>Cerner Medical Billing HIPAA and PHI Training</vt:lpstr>
      <vt:lpstr>Protected Health Information and Breaches</vt:lpstr>
      <vt:lpstr>What is Minimum Necessary Usage?</vt:lpstr>
      <vt:lpstr>Safeguards YOU Can Employ</vt:lpstr>
      <vt:lpstr>Workplace Safeguards – LOCK IT UP!</vt:lpstr>
      <vt:lpstr>Workplace Safeguards – LOCK IT UP!</vt:lpstr>
      <vt:lpstr>Workplace Safeguards – Transmission</vt:lpstr>
      <vt:lpstr>Workplace Safeguards – Email</vt:lpstr>
      <vt:lpstr>Workplace Safeguards – Mailing</vt:lpstr>
      <vt:lpstr>Workplace Safeguards – Safe Disposal</vt:lpstr>
      <vt:lpstr>Client Sends PHI via Email</vt:lpstr>
      <vt:lpstr>OOPS! I Sent That Email/Fax/Claim to the Wrong Person </vt:lpstr>
      <vt:lpstr>Handling a Disclosure or Suspected Breach</vt:lpstr>
      <vt:lpstr>Thoughts on Social Media</vt:lpstr>
      <vt:lpstr>Cerner Medical Billing HIPAA and PHI Training</vt:lpstr>
    </vt:vector>
  </TitlesOfParts>
  <Company>Cerner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Zeller</dc:creator>
  <cp:lastModifiedBy>Lapsley,Leslie</cp:lastModifiedBy>
  <cp:revision>34</cp:revision>
  <cp:lastPrinted>2014-07-18T00:05:08Z</cp:lastPrinted>
  <dcterms:created xsi:type="dcterms:W3CDTF">2016-08-22T15:30:08Z</dcterms:created>
  <dcterms:modified xsi:type="dcterms:W3CDTF">2017-02-03T20:17:39Z</dcterms:modified>
</cp:coreProperties>
</file>