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37"/>
  </p:notesMasterIdLst>
  <p:handoutMasterIdLst>
    <p:handoutMasterId r:id="rId38"/>
  </p:handoutMasterIdLst>
  <p:sldIdLst>
    <p:sldId id="935" r:id="rId2"/>
    <p:sldId id="895" r:id="rId3"/>
    <p:sldId id="940" r:id="rId4"/>
    <p:sldId id="941" r:id="rId5"/>
    <p:sldId id="942" r:id="rId6"/>
    <p:sldId id="1005" r:id="rId7"/>
    <p:sldId id="1009" r:id="rId8"/>
    <p:sldId id="1010" r:id="rId9"/>
    <p:sldId id="1011" r:id="rId10"/>
    <p:sldId id="1012" r:id="rId11"/>
    <p:sldId id="1014" r:id="rId12"/>
    <p:sldId id="990" r:id="rId13"/>
    <p:sldId id="943" r:id="rId14"/>
    <p:sldId id="1028" r:id="rId15"/>
    <p:sldId id="945" r:id="rId16"/>
    <p:sldId id="1020" r:id="rId17"/>
    <p:sldId id="998" r:id="rId18"/>
    <p:sldId id="999" r:id="rId19"/>
    <p:sldId id="947" r:id="rId20"/>
    <p:sldId id="1029" r:id="rId21"/>
    <p:sldId id="948" r:id="rId22"/>
    <p:sldId id="950" r:id="rId23"/>
    <p:sldId id="951" r:id="rId24"/>
    <p:sldId id="980" r:id="rId25"/>
    <p:sldId id="986" r:id="rId26"/>
    <p:sldId id="1000" r:id="rId27"/>
    <p:sldId id="1008" r:id="rId28"/>
    <p:sldId id="1027" r:id="rId29"/>
    <p:sldId id="1016" r:id="rId30"/>
    <p:sldId id="949" r:id="rId31"/>
    <p:sldId id="1022" r:id="rId32"/>
    <p:sldId id="1024" r:id="rId33"/>
    <p:sldId id="992" r:id="rId34"/>
    <p:sldId id="1017" r:id="rId35"/>
    <p:sldId id="1003" r:id="rId36"/>
  </p:sldIdLst>
  <p:sldSz cx="9144000" cy="6858000" type="screen4x3"/>
  <p:notesSz cx="7010400" cy="9296400"/>
  <p:defaultTextStyle>
    <a:defPPr>
      <a:defRPr lang="en-US"/>
    </a:defPPr>
    <a:lvl1pPr algn="ctr" rtl="0" fontAlgn="base">
      <a:spcBef>
        <a:spcPct val="20000"/>
      </a:spcBef>
      <a:spcAft>
        <a:spcPct val="0"/>
      </a:spcAft>
      <a:buSzPct val="140000"/>
      <a:defRPr sz="3600" b="1" kern="1200">
        <a:solidFill>
          <a:schemeClr val="tx1"/>
        </a:solidFill>
        <a:latin typeface="Arial" charset="0"/>
        <a:ea typeface="+mn-ea"/>
        <a:cs typeface="+mn-cs"/>
      </a:defRPr>
    </a:lvl1pPr>
    <a:lvl2pPr marL="457200" algn="ctr" rtl="0" fontAlgn="base">
      <a:spcBef>
        <a:spcPct val="20000"/>
      </a:spcBef>
      <a:spcAft>
        <a:spcPct val="0"/>
      </a:spcAft>
      <a:buSzPct val="140000"/>
      <a:defRPr sz="3600" b="1" kern="1200">
        <a:solidFill>
          <a:schemeClr val="tx1"/>
        </a:solidFill>
        <a:latin typeface="Arial" charset="0"/>
        <a:ea typeface="+mn-ea"/>
        <a:cs typeface="+mn-cs"/>
      </a:defRPr>
    </a:lvl2pPr>
    <a:lvl3pPr marL="914400" algn="ctr" rtl="0" fontAlgn="base">
      <a:spcBef>
        <a:spcPct val="20000"/>
      </a:spcBef>
      <a:spcAft>
        <a:spcPct val="0"/>
      </a:spcAft>
      <a:buSzPct val="140000"/>
      <a:defRPr sz="3600" b="1" kern="1200">
        <a:solidFill>
          <a:schemeClr val="tx1"/>
        </a:solidFill>
        <a:latin typeface="Arial" charset="0"/>
        <a:ea typeface="+mn-ea"/>
        <a:cs typeface="+mn-cs"/>
      </a:defRPr>
    </a:lvl3pPr>
    <a:lvl4pPr marL="1371600" algn="ctr" rtl="0" fontAlgn="base">
      <a:spcBef>
        <a:spcPct val="20000"/>
      </a:spcBef>
      <a:spcAft>
        <a:spcPct val="0"/>
      </a:spcAft>
      <a:buSzPct val="140000"/>
      <a:defRPr sz="3600" b="1" kern="1200">
        <a:solidFill>
          <a:schemeClr val="tx1"/>
        </a:solidFill>
        <a:latin typeface="Arial" charset="0"/>
        <a:ea typeface="+mn-ea"/>
        <a:cs typeface="+mn-cs"/>
      </a:defRPr>
    </a:lvl4pPr>
    <a:lvl5pPr marL="1828800" algn="ctr" rtl="0" fontAlgn="base">
      <a:spcBef>
        <a:spcPct val="20000"/>
      </a:spcBef>
      <a:spcAft>
        <a:spcPct val="0"/>
      </a:spcAft>
      <a:buSzPct val="140000"/>
      <a:defRPr sz="3600" b="1" kern="1200">
        <a:solidFill>
          <a:schemeClr val="tx1"/>
        </a:solidFill>
        <a:latin typeface="Arial" charset="0"/>
        <a:ea typeface="+mn-ea"/>
        <a:cs typeface="+mn-cs"/>
      </a:defRPr>
    </a:lvl5pPr>
    <a:lvl6pPr marL="2286000" algn="l" defTabSz="914400" rtl="0" eaLnBrk="1" latinLnBrk="0" hangingPunct="1">
      <a:defRPr sz="3600" b="1" kern="1200">
        <a:solidFill>
          <a:schemeClr val="tx1"/>
        </a:solidFill>
        <a:latin typeface="Arial" charset="0"/>
        <a:ea typeface="+mn-ea"/>
        <a:cs typeface="+mn-cs"/>
      </a:defRPr>
    </a:lvl6pPr>
    <a:lvl7pPr marL="2743200" algn="l" defTabSz="914400" rtl="0" eaLnBrk="1" latinLnBrk="0" hangingPunct="1">
      <a:defRPr sz="3600" b="1" kern="1200">
        <a:solidFill>
          <a:schemeClr val="tx1"/>
        </a:solidFill>
        <a:latin typeface="Arial" charset="0"/>
        <a:ea typeface="+mn-ea"/>
        <a:cs typeface="+mn-cs"/>
      </a:defRPr>
    </a:lvl7pPr>
    <a:lvl8pPr marL="3200400" algn="l" defTabSz="914400" rtl="0" eaLnBrk="1" latinLnBrk="0" hangingPunct="1">
      <a:defRPr sz="3600" b="1" kern="1200">
        <a:solidFill>
          <a:schemeClr val="tx1"/>
        </a:solidFill>
        <a:latin typeface="Arial" charset="0"/>
        <a:ea typeface="+mn-ea"/>
        <a:cs typeface="+mn-cs"/>
      </a:defRPr>
    </a:lvl8pPr>
    <a:lvl9pPr marL="3657600" algn="l" defTabSz="914400" rtl="0" eaLnBrk="1" latinLnBrk="0" hangingPunct="1">
      <a:defRPr sz="3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B4D2"/>
    <a:srgbClr val="BED0E4"/>
    <a:srgbClr val="94A9CC"/>
    <a:srgbClr val="CFD4D7"/>
    <a:srgbClr val="0066FF"/>
    <a:srgbClr val="FF6600"/>
    <a:srgbClr val="6600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69" autoAdjust="0"/>
    <p:restoredTop sz="88277" autoAdjust="0"/>
  </p:normalViewPr>
  <p:slideViewPr>
    <p:cSldViewPr>
      <p:cViewPr>
        <p:scale>
          <a:sx n="60" d="100"/>
          <a:sy n="60" d="100"/>
        </p:scale>
        <p:origin x="-1410"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274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57" tIns="46578" rIns="93157" bIns="46578" numCol="1" anchor="t" anchorCtr="0" compatLnSpc="1">
            <a:prstTxWarp prst="textNoShape">
              <a:avLst/>
            </a:prstTxWarp>
          </a:bodyPr>
          <a:lstStyle>
            <a:lvl1pPr algn="l" defTabSz="930179">
              <a:spcBef>
                <a:spcPct val="0"/>
              </a:spcBef>
              <a:buSzTx/>
              <a:defRPr sz="1200" b="0">
                <a:solidFill>
                  <a:srgbClr val="FFFF00"/>
                </a:solidFill>
              </a:defRPr>
            </a:lvl1pPr>
          </a:lstStyle>
          <a:p>
            <a:pPr>
              <a:defRPr/>
            </a:pPr>
            <a:endParaRPr lang="en-US" dirty="0"/>
          </a:p>
        </p:txBody>
      </p:sp>
      <p:sp>
        <p:nvSpPr>
          <p:cNvPr id="60419" name="Rectangle 3"/>
          <p:cNvSpPr>
            <a:spLocks noGrp="1" noChangeArrowheads="1"/>
          </p:cNvSpPr>
          <p:nvPr>
            <p:ph type="dt" sz="quarter" idx="1"/>
          </p:nvPr>
        </p:nvSpPr>
        <p:spPr bwMode="auto">
          <a:xfrm>
            <a:off x="3973515" y="0"/>
            <a:ext cx="3036887" cy="465138"/>
          </a:xfrm>
          <a:prstGeom prst="rect">
            <a:avLst/>
          </a:prstGeom>
          <a:noFill/>
          <a:ln w="9525">
            <a:noFill/>
            <a:miter lim="800000"/>
            <a:headEnd/>
            <a:tailEnd/>
          </a:ln>
          <a:effectLst/>
        </p:spPr>
        <p:txBody>
          <a:bodyPr vert="horz" wrap="square" lIns="93157" tIns="46578" rIns="93157" bIns="46578" numCol="1" anchor="t" anchorCtr="0" compatLnSpc="1">
            <a:prstTxWarp prst="textNoShape">
              <a:avLst/>
            </a:prstTxWarp>
          </a:bodyPr>
          <a:lstStyle>
            <a:lvl1pPr algn="r" defTabSz="930179">
              <a:spcBef>
                <a:spcPct val="0"/>
              </a:spcBef>
              <a:buSzTx/>
              <a:defRPr sz="1200" b="0">
                <a:solidFill>
                  <a:srgbClr val="FFFF00"/>
                </a:solidFill>
              </a:defRPr>
            </a:lvl1pPr>
          </a:lstStyle>
          <a:p>
            <a:pPr>
              <a:defRPr/>
            </a:pPr>
            <a:endParaRPr lang="en-US" dirty="0"/>
          </a:p>
        </p:txBody>
      </p:sp>
      <p:sp>
        <p:nvSpPr>
          <p:cNvPr id="60420" name="Rectangle 4"/>
          <p:cNvSpPr>
            <a:spLocks noGrp="1" noChangeArrowheads="1"/>
          </p:cNvSpPr>
          <p:nvPr>
            <p:ph type="ftr" sz="quarter" idx="2"/>
          </p:nvPr>
        </p:nvSpPr>
        <p:spPr bwMode="auto">
          <a:xfrm>
            <a:off x="0" y="8832851"/>
            <a:ext cx="3036888" cy="463550"/>
          </a:xfrm>
          <a:prstGeom prst="rect">
            <a:avLst/>
          </a:prstGeom>
          <a:noFill/>
          <a:ln w="9525">
            <a:noFill/>
            <a:miter lim="800000"/>
            <a:headEnd/>
            <a:tailEnd/>
          </a:ln>
          <a:effectLst/>
        </p:spPr>
        <p:txBody>
          <a:bodyPr vert="horz" wrap="square" lIns="93157" tIns="46578" rIns="93157" bIns="46578" numCol="1" anchor="b" anchorCtr="0" compatLnSpc="1">
            <a:prstTxWarp prst="textNoShape">
              <a:avLst/>
            </a:prstTxWarp>
          </a:bodyPr>
          <a:lstStyle>
            <a:lvl1pPr algn="l" defTabSz="930179">
              <a:spcBef>
                <a:spcPct val="0"/>
              </a:spcBef>
              <a:buSzTx/>
              <a:defRPr sz="1200" b="0">
                <a:solidFill>
                  <a:srgbClr val="FFFF00"/>
                </a:solidFill>
              </a:defRPr>
            </a:lvl1pPr>
          </a:lstStyle>
          <a:p>
            <a:pPr>
              <a:defRPr/>
            </a:pPr>
            <a:endParaRPr lang="en-US" dirty="0"/>
          </a:p>
        </p:txBody>
      </p:sp>
      <p:sp>
        <p:nvSpPr>
          <p:cNvPr id="60421" name="Rectangle 5"/>
          <p:cNvSpPr>
            <a:spLocks noGrp="1" noChangeArrowheads="1"/>
          </p:cNvSpPr>
          <p:nvPr>
            <p:ph type="sldNum" sz="quarter" idx="3"/>
          </p:nvPr>
        </p:nvSpPr>
        <p:spPr bwMode="auto">
          <a:xfrm>
            <a:off x="3973515" y="8832851"/>
            <a:ext cx="3036887" cy="463550"/>
          </a:xfrm>
          <a:prstGeom prst="rect">
            <a:avLst/>
          </a:prstGeom>
          <a:noFill/>
          <a:ln w="9525">
            <a:noFill/>
            <a:miter lim="800000"/>
            <a:headEnd/>
            <a:tailEnd/>
          </a:ln>
          <a:effectLst/>
        </p:spPr>
        <p:txBody>
          <a:bodyPr vert="horz" wrap="square" lIns="93157" tIns="46578" rIns="93157" bIns="46578" numCol="1" anchor="b" anchorCtr="0" compatLnSpc="1">
            <a:prstTxWarp prst="textNoShape">
              <a:avLst/>
            </a:prstTxWarp>
          </a:bodyPr>
          <a:lstStyle>
            <a:lvl1pPr algn="r" defTabSz="930179">
              <a:spcBef>
                <a:spcPct val="0"/>
              </a:spcBef>
              <a:buSzTx/>
              <a:defRPr sz="1200" b="0">
                <a:solidFill>
                  <a:srgbClr val="FFFF00"/>
                </a:solidFill>
              </a:defRPr>
            </a:lvl1pPr>
          </a:lstStyle>
          <a:p>
            <a:pPr>
              <a:defRPr/>
            </a:pPr>
            <a:fld id="{DC6DD8AA-3A68-4DF0-B93D-AF44A6884AD1}" type="slidenum">
              <a:rPr lang="en-US"/>
              <a:pPr>
                <a:defRPr/>
              </a:pPr>
              <a:t>‹#›</a:t>
            </a:fld>
            <a:endParaRPr lang="en-US" dirty="0"/>
          </a:p>
        </p:txBody>
      </p:sp>
    </p:spTree>
    <p:extLst>
      <p:ext uri="{BB962C8B-B14F-4D97-AF65-F5344CB8AC3E}">
        <p14:creationId xmlns:p14="http://schemas.microsoft.com/office/powerpoint/2010/main" val="1556889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57" tIns="46578" rIns="93157" bIns="46578" numCol="1" anchor="t" anchorCtr="0" compatLnSpc="1">
            <a:prstTxWarp prst="textNoShape">
              <a:avLst/>
            </a:prstTxWarp>
          </a:bodyPr>
          <a:lstStyle>
            <a:lvl1pPr algn="l" defTabSz="930179">
              <a:spcBef>
                <a:spcPct val="0"/>
              </a:spcBef>
              <a:buSzTx/>
              <a:defRPr sz="1200" b="0">
                <a:latin typeface="Times New Roman" pitchFamily="18" charset="0"/>
              </a:defRPr>
            </a:lvl1pPr>
          </a:lstStyle>
          <a:p>
            <a:pPr>
              <a:defRPr/>
            </a:pPr>
            <a:endParaRPr lang="en-US" dirty="0"/>
          </a:p>
        </p:txBody>
      </p:sp>
      <p:sp>
        <p:nvSpPr>
          <p:cNvPr id="6147" name="Rectangle 3"/>
          <p:cNvSpPr>
            <a:spLocks noGrp="1" noChangeArrowheads="1"/>
          </p:cNvSpPr>
          <p:nvPr>
            <p:ph type="dt" idx="1"/>
          </p:nvPr>
        </p:nvSpPr>
        <p:spPr bwMode="auto">
          <a:xfrm>
            <a:off x="3973515" y="0"/>
            <a:ext cx="3036887" cy="465138"/>
          </a:xfrm>
          <a:prstGeom prst="rect">
            <a:avLst/>
          </a:prstGeom>
          <a:noFill/>
          <a:ln w="9525">
            <a:noFill/>
            <a:miter lim="800000"/>
            <a:headEnd/>
            <a:tailEnd/>
          </a:ln>
          <a:effectLst/>
        </p:spPr>
        <p:txBody>
          <a:bodyPr vert="horz" wrap="square" lIns="93157" tIns="46578" rIns="93157" bIns="46578" numCol="1" anchor="t" anchorCtr="0" compatLnSpc="1">
            <a:prstTxWarp prst="textNoShape">
              <a:avLst/>
            </a:prstTxWarp>
          </a:bodyPr>
          <a:lstStyle>
            <a:lvl1pPr algn="r" defTabSz="930179">
              <a:spcBef>
                <a:spcPct val="0"/>
              </a:spcBef>
              <a:buSzTx/>
              <a:defRPr sz="1200" b="0">
                <a:latin typeface="Times New Roman" pitchFamily="18"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9" y="4416426"/>
            <a:ext cx="5140325" cy="4181474"/>
          </a:xfrm>
          <a:prstGeom prst="rect">
            <a:avLst/>
          </a:prstGeom>
          <a:noFill/>
          <a:ln w="9525">
            <a:noFill/>
            <a:miter lim="800000"/>
            <a:headEnd/>
            <a:tailEnd/>
          </a:ln>
          <a:effectLst/>
        </p:spPr>
        <p:txBody>
          <a:bodyPr vert="horz" wrap="square" lIns="93157" tIns="46578" rIns="93157"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2851"/>
            <a:ext cx="3036888" cy="463550"/>
          </a:xfrm>
          <a:prstGeom prst="rect">
            <a:avLst/>
          </a:prstGeom>
          <a:noFill/>
          <a:ln w="9525">
            <a:noFill/>
            <a:miter lim="800000"/>
            <a:headEnd/>
            <a:tailEnd/>
          </a:ln>
          <a:effectLst/>
        </p:spPr>
        <p:txBody>
          <a:bodyPr vert="horz" wrap="square" lIns="93157" tIns="46578" rIns="93157" bIns="46578" numCol="1" anchor="b" anchorCtr="0" compatLnSpc="1">
            <a:prstTxWarp prst="textNoShape">
              <a:avLst/>
            </a:prstTxWarp>
          </a:bodyPr>
          <a:lstStyle>
            <a:lvl1pPr algn="l" defTabSz="930179">
              <a:spcBef>
                <a:spcPct val="0"/>
              </a:spcBef>
              <a:buSzTx/>
              <a:defRPr sz="1200" b="0">
                <a:latin typeface="Times New Roman"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3973515" y="8832851"/>
            <a:ext cx="3036887" cy="463550"/>
          </a:xfrm>
          <a:prstGeom prst="rect">
            <a:avLst/>
          </a:prstGeom>
          <a:noFill/>
          <a:ln w="9525">
            <a:noFill/>
            <a:miter lim="800000"/>
            <a:headEnd/>
            <a:tailEnd/>
          </a:ln>
          <a:effectLst/>
        </p:spPr>
        <p:txBody>
          <a:bodyPr vert="horz" wrap="square" lIns="93157" tIns="46578" rIns="93157" bIns="46578" numCol="1" anchor="b" anchorCtr="0" compatLnSpc="1">
            <a:prstTxWarp prst="textNoShape">
              <a:avLst/>
            </a:prstTxWarp>
          </a:bodyPr>
          <a:lstStyle>
            <a:lvl1pPr algn="r" defTabSz="930179">
              <a:spcBef>
                <a:spcPct val="0"/>
              </a:spcBef>
              <a:buSzTx/>
              <a:defRPr sz="1200" b="0">
                <a:latin typeface="Times New Roman" pitchFamily="18" charset="0"/>
              </a:defRPr>
            </a:lvl1pPr>
          </a:lstStyle>
          <a:p>
            <a:pPr>
              <a:defRPr/>
            </a:pPr>
            <a:fld id="{D28DE748-6DC4-43EB-B42B-86A2E2C291BA}" type="slidenum">
              <a:rPr lang="en-US"/>
              <a:pPr>
                <a:defRPr/>
              </a:pPr>
              <a:t>‹#›</a:t>
            </a:fld>
            <a:endParaRPr lang="en-US" dirty="0"/>
          </a:p>
        </p:txBody>
      </p:sp>
    </p:spTree>
    <p:extLst>
      <p:ext uri="{BB962C8B-B14F-4D97-AF65-F5344CB8AC3E}">
        <p14:creationId xmlns:p14="http://schemas.microsoft.com/office/powerpoint/2010/main" val="1144062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1</a:t>
            </a:fld>
            <a:endParaRPr lang="en-US" dirty="0"/>
          </a:p>
        </p:txBody>
      </p:sp>
    </p:spTree>
    <p:extLst>
      <p:ext uri="{BB962C8B-B14F-4D97-AF65-F5344CB8AC3E}">
        <p14:creationId xmlns:p14="http://schemas.microsoft.com/office/powerpoint/2010/main" val="249714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23900"/>
            <a:ext cx="2995612" cy="2247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E51277-5434-4EC0-A759-45BD02B2F33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11</a:t>
            </a:fld>
            <a:endParaRPr lang="en-US" dirty="0"/>
          </a:p>
        </p:txBody>
      </p:sp>
    </p:spTree>
    <p:extLst>
      <p:ext uri="{BB962C8B-B14F-4D97-AF65-F5344CB8AC3E}">
        <p14:creationId xmlns:p14="http://schemas.microsoft.com/office/powerpoint/2010/main" val="79969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12</a:t>
            </a:fld>
            <a:endParaRPr lang="en-US" dirty="0"/>
          </a:p>
        </p:txBody>
      </p:sp>
    </p:spTree>
    <p:extLst>
      <p:ext uri="{BB962C8B-B14F-4D97-AF65-F5344CB8AC3E}">
        <p14:creationId xmlns:p14="http://schemas.microsoft.com/office/powerpoint/2010/main" val="35393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13</a:t>
            </a:fld>
            <a:endParaRPr lang="en-US" dirty="0"/>
          </a:p>
        </p:txBody>
      </p:sp>
    </p:spTree>
    <p:extLst>
      <p:ext uri="{BB962C8B-B14F-4D97-AF65-F5344CB8AC3E}">
        <p14:creationId xmlns:p14="http://schemas.microsoft.com/office/powerpoint/2010/main" val="125116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14</a:t>
            </a:fld>
            <a:endParaRPr lang="en-US" dirty="0"/>
          </a:p>
        </p:txBody>
      </p:sp>
    </p:spTree>
    <p:extLst>
      <p:ext uri="{BB962C8B-B14F-4D97-AF65-F5344CB8AC3E}">
        <p14:creationId xmlns:p14="http://schemas.microsoft.com/office/powerpoint/2010/main" val="418912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15</a:t>
            </a:fld>
            <a:endParaRPr lang="en-US" dirty="0"/>
          </a:p>
        </p:txBody>
      </p:sp>
    </p:spTree>
    <p:extLst>
      <p:ext uri="{BB962C8B-B14F-4D97-AF65-F5344CB8AC3E}">
        <p14:creationId xmlns:p14="http://schemas.microsoft.com/office/powerpoint/2010/main" val="8574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E9A932C0-358F-4ED9-A5F0-18A7F599FEE6}" type="slidenum">
              <a:rPr lang="en-US" smtClean="0"/>
              <a:pPr/>
              <a:t>16</a:t>
            </a:fld>
            <a:r>
              <a:rPr lang="en-US"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FB26D173-4AAF-42BD-9A96-9C0F6AD2734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0E19082-B01B-4422-9A36-5F26AAA35068}" type="slidenum">
              <a:rPr lang="en-US" smtClean="0"/>
              <a:pPr/>
              <a:t>18</a:t>
            </a:fld>
            <a:endParaRPr lang="en-US" smtClean="0"/>
          </a:p>
        </p:txBody>
      </p:sp>
      <p:sp>
        <p:nvSpPr>
          <p:cNvPr id="34819" name="Rectangle 2"/>
          <p:cNvSpPr>
            <a:spLocks noGrp="1" noRot="1" noChangeAspect="1" noChangeArrowheads="1" noTextEdit="1"/>
          </p:cNvSpPr>
          <p:nvPr>
            <p:ph type="sldImg"/>
          </p:nvPr>
        </p:nvSpPr>
        <p:spPr>
          <a:xfrm>
            <a:off x="1017588" y="304800"/>
            <a:ext cx="3451225" cy="2589213"/>
          </a:xfrm>
          <a:ln/>
        </p:spPr>
      </p:sp>
      <p:sp>
        <p:nvSpPr>
          <p:cNvPr id="34820" name="Rectangle 3"/>
          <p:cNvSpPr>
            <a:spLocks noGrp="1" noChangeArrowheads="1"/>
          </p:cNvSpPr>
          <p:nvPr>
            <p:ph type="body" idx="1"/>
          </p:nvPr>
        </p:nvSpPr>
        <p:spPr>
          <a:xfrm>
            <a:off x="381000" y="3200400"/>
            <a:ext cx="6248400" cy="5334000"/>
          </a:xfrm>
          <a:noFill/>
          <a:ln/>
        </p:spPr>
        <p:txBody>
          <a:bodyPr/>
          <a:lstStyle/>
          <a:p>
            <a:pPr eaLnBrk="1" hangingPunct="1"/>
            <a:r>
              <a:rPr lang="en-US" sz="1000" dirty="0"/>
              <a:t>7 components w/in CQS – Focus on management controls.  </a:t>
            </a:r>
          </a:p>
          <a:p>
            <a:pPr eaLnBrk="1" hangingPunct="1"/>
            <a:endParaRPr lang="en-US" sz="1000" dirty="0"/>
          </a:p>
          <a:p>
            <a:pPr eaLnBrk="1" hangingPunct="1"/>
            <a:r>
              <a:rPr lang="en-US" sz="1000" b="1" dirty="0"/>
              <a:t>Management Controls = the provision of adequate resources; monitoring of the quality system and adjustments as necessary</a:t>
            </a:r>
          </a:p>
          <a:p>
            <a:r>
              <a:rPr lang="en-US" sz="1000" dirty="0"/>
              <a:t>Management controls are designed to:</a:t>
            </a:r>
          </a:p>
          <a:p>
            <a:pPr>
              <a:buFontTx/>
              <a:buChar char="•"/>
            </a:pPr>
            <a:r>
              <a:rPr lang="en-US" sz="1000" dirty="0"/>
              <a:t>Provide adequate resources for device design, manufacturing, quality assurance, distribution, installation and servicing</a:t>
            </a:r>
          </a:p>
          <a:p>
            <a:pPr>
              <a:buFontTx/>
              <a:buChar char="•"/>
            </a:pPr>
            <a:r>
              <a:rPr lang="en-US" sz="1000" dirty="0"/>
              <a:t>Assure the quality system is functioning and is effective</a:t>
            </a:r>
          </a:p>
          <a:p>
            <a:pPr>
              <a:buFontTx/>
              <a:buChar char="•"/>
            </a:pPr>
            <a:r>
              <a:rPr lang="en-US" sz="1000" dirty="0"/>
              <a:t>Continuously monitor CQS</a:t>
            </a:r>
          </a:p>
          <a:p>
            <a:pPr>
              <a:buFontTx/>
              <a:buChar char="•"/>
            </a:pPr>
            <a:r>
              <a:rPr lang="en-US" sz="1000" dirty="0"/>
              <a:t>Make necessary adjustments to the quality system</a:t>
            </a:r>
          </a:p>
          <a:p>
            <a:pPr>
              <a:buFontTx/>
              <a:buChar char="•"/>
            </a:pPr>
            <a:r>
              <a:rPr lang="en-US" sz="1000" dirty="0"/>
              <a:t>Ensure that quality objectives and measures are established</a:t>
            </a:r>
          </a:p>
          <a:p>
            <a:endParaRPr lang="en-US" sz="1000" dirty="0"/>
          </a:p>
          <a:p>
            <a:r>
              <a:rPr lang="en-US" sz="1000" dirty="0"/>
              <a:t>The Chief Quality Officer (CQO) is responsible for ensuring that CQS is effectively established and maintained, and for reporting on the performance of CQS to executive management.</a:t>
            </a:r>
          </a:p>
          <a:p>
            <a:endParaRPr lang="en-US" sz="1000" dirty="0"/>
          </a:p>
          <a:p>
            <a:r>
              <a:rPr lang="en-US" sz="1000" dirty="0"/>
              <a:t>The other components of CQS feed into management controls.  Cerner has established several levels of control to provide management oversight and leadership in the establishment, implementation and continual improvement of the Cerner Quality Statement and CQS.  Management at various levels will review the suitability, adequacy and effectiveness of CQS at defined intervals and execute changes and/or make adjustments when necessary.</a:t>
            </a:r>
          </a:p>
          <a:p>
            <a:pPr eaLnBrk="1" hangingPunct="1"/>
            <a:endParaRPr lang="en-US" sz="1000" b="1" dirty="0"/>
          </a:p>
          <a:p>
            <a:pPr eaLnBrk="1" hangingPunct="1"/>
            <a:r>
              <a:rPr lang="en-US" sz="1000" dirty="0"/>
              <a:t>The Cerner Quality System (CQS) is designed to establish measures to analyze conformity of solutions and services, to evaluate client satisfaction, to ensure the effectiveness of the CQS, and to identify corrective and preventive actions for continual improvement.</a:t>
            </a:r>
          </a:p>
          <a:p>
            <a:pPr eaLnBrk="1" hangingPunct="1"/>
            <a:endParaRPr lang="en-US" sz="1000" b="1" dirty="0"/>
          </a:p>
          <a:p>
            <a:pPr eaLnBrk="1" hangingPunct="1"/>
            <a:endParaRPr lang="en-US" sz="1000"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19</a:t>
            </a:fld>
            <a:endParaRPr lang="en-US" dirty="0"/>
          </a:p>
        </p:txBody>
      </p:sp>
    </p:spTree>
    <p:extLst>
      <p:ext uri="{BB962C8B-B14F-4D97-AF65-F5344CB8AC3E}">
        <p14:creationId xmlns:p14="http://schemas.microsoft.com/office/powerpoint/2010/main" val="4697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2</a:t>
            </a:fld>
            <a:endParaRPr lang="en-US" dirty="0"/>
          </a:p>
        </p:txBody>
      </p:sp>
    </p:spTree>
    <p:extLst>
      <p:ext uri="{BB962C8B-B14F-4D97-AF65-F5344CB8AC3E}">
        <p14:creationId xmlns:p14="http://schemas.microsoft.com/office/powerpoint/2010/main" val="1149855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50938" y="682625"/>
            <a:ext cx="1817687" cy="1365250"/>
          </a:xfrm>
          <a:ln/>
        </p:spPr>
      </p:sp>
      <p:sp>
        <p:nvSpPr>
          <p:cNvPr id="3" name="Notes Placeholder 2"/>
          <p:cNvSpPr>
            <a:spLocks noGrp="1"/>
          </p:cNvSpPr>
          <p:nvPr>
            <p:ph type="body" idx="1"/>
          </p:nvPr>
        </p:nvSpPr>
        <p:spPr>
          <a:xfrm>
            <a:off x="457200" y="2133600"/>
            <a:ext cx="6248400" cy="6781800"/>
          </a:xfrm>
        </p:spPr>
        <p:txBody>
          <a:bodyPr>
            <a:noAutofit/>
          </a:bodyPr>
          <a:lstStyle/>
          <a:p>
            <a:pPr>
              <a:defRPr/>
            </a:pPr>
            <a:endParaRPr lang="en-US" sz="900" dirty="0"/>
          </a:p>
          <a:p>
            <a:pPr>
              <a:defRPr/>
            </a:pPr>
            <a:endParaRPr lang="en-US" sz="900" dirty="0"/>
          </a:p>
          <a:p>
            <a:pPr>
              <a:defRPr/>
            </a:pPr>
            <a:endParaRPr lang="en-US" sz="900" dirty="0"/>
          </a:p>
        </p:txBody>
      </p:sp>
      <p:sp>
        <p:nvSpPr>
          <p:cNvPr id="27652" name="Slide Number Placeholder 3"/>
          <p:cNvSpPr>
            <a:spLocks noGrp="1"/>
          </p:cNvSpPr>
          <p:nvPr>
            <p:ph type="sldNum" sz="quarter" idx="5"/>
          </p:nvPr>
        </p:nvSpPr>
        <p:spPr>
          <a:noFill/>
        </p:spPr>
        <p:txBody>
          <a:bodyPr/>
          <a:lstStyle/>
          <a:p>
            <a:fld id="{C941FA2A-2397-49C3-BD3B-EEBEBA36328A}" type="slidenum">
              <a:rPr lang="en-US" smtClean="0"/>
              <a:pPr/>
              <a:t>20</a:t>
            </a:fld>
            <a:endParaRPr lang="en-US" smtClean="0"/>
          </a:p>
        </p:txBody>
      </p:sp>
      <p:sp>
        <p:nvSpPr>
          <p:cNvPr id="5" name="Header Placeholder 4"/>
          <p:cNvSpPr>
            <a:spLocks noGrp="1"/>
          </p:cNvSpPr>
          <p:nvPr>
            <p:ph type="hdr" sz="quarter" idx="10"/>
          </p:nvPr>
        </p:nvSpPr>
        <p:spPr/>
        <p:txBody>
          <a:bodyPr/>
          <a:lstStyle/>
          <a:p>
            <a:pPr>
              <a:defRPr/>
            </a:pPr>
            <a:r>
              <a:rPr lang="en-US" smtClean="0"/>
              <a:t>Intro to Risk Management</a:t>
            </a:r>
            <a:endParaRPr lang="en-US"/>
          </a:p>
        </p:txBody>
      </p:sp>
      <p:sp>
        <p:nvSpPr>
          <p:cNvPr id="6" name="Date Placeholder 5"/>
          <p:cNvSpPr>
            <a:spLocks noGrp="1"/>
          </p:cNvSpPr>
          <p:nvPr>
            <p:ph type="dt" idx="11"/>
          </p:nvPr>
        </p:nvSpPr>
        <p:spPr/>
        <p:txBody>
          <a:bodyPr/>
          <a:lstStyle/>
          <a:p>
            <a:pPr>
              <a:defRPr/>
            </a:pPr>
            <a:r>
              <a:rPr lang="en-US" smtClean="0"/>
              <a:t>20.Aug.2008</a:t>
            </a:r>
            <a:endParaRPr lang="en-US"/>
          </a:p>
        </p:txBody>
      </p:sp>
      <p:sp>
        <p:nvSpPr>
          <p:cNvPr id="7" name="Footer Placeholder 6"/>
          <p:cNvSpPr>
            <a:spLocks noGrp="1"/>
          </p:cNvSpPr>
          <p:nvPr>
            <p:ph type="ftr" sz="quarter" idx="12"/>
          </p:nvPr>
        </p:nvSpPr>
        <p:spPr/>
        <p:txBody>
          <a:bodyPr/>
          <a:lstStyle/>
          <a:p>
            <a:pPr>
              <a:defRPr/>
            </a:pPr>
            <a:r>
              <a:rPr lang="en-US" smtClean="0"/>
              <a:t>Cerner Regulatory Affairs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21</a:t>
            </a:fld>
            <a:endParaRPr lang="en-US" dirty="0"/>
          </a:p>
        </p:txBody>
      </p:sp>
    </p:spTree>
    <p:extLst>
      <p:ext uri="{BB962C8B-B14F-4D97-AF65-F5344CB8AC3E}">
        <p14:creationId xmlns:p14="http://schemas.microsoft.com/office/powerpoint/2010/main" val="1227527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22</a:t>
            </a:fld>
            <a:endParaRPr lang="en-US" dirty="0"/>
          </a:p>
        </p:txBody>
      </p:sp>
    </p:spTree>
    <p:extLst>
      <p:ext uri="{BB962C8B-B14F-4D97-AF65-F5344CB8AC3E}">
        <p14:creationId xmlns:p14="http://schemas.microsoft.com/office/powerpoint/2010/main" val="15822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23</a:t>
            </a:fld>
            <a:endParaRPr lang="en-US" dirty="0"/>
          </a:p>
        </p:txBody>
      </p:sp>
    </p:spTree>
    <p:extLst>
      <p:ext uri="{BB962C8B-B14F-4D97-AF65-F5344CB8AC3E}">
        <p14:creationId xmlns:p14="http://schemas.microsoft.com/office/powerpoint/2010/main" val="2356821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24</a:t>
            </a:fld>
            <a:endParaRPr lang="en-US" dirty="0"/>
          </a:p>
        </p:txBody>
      </p:sp>
    </p:spTree>
    <p:extLst>
      <p:ext uri="{BB962C8B-B14F-4D97-AF65-F5344CB8AC3E}">
        <p14:creationId xmlns:p14="http://schemas.microsoft.com/office/powerpoint/2010/main" val="1009645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25</a:t>
            </a:fld>
            <a:endParaRPr lang="en-US" dirty="0"/>
          </a:p>
        </p:txBody>
      </p:sp>
    </p:spTree>
    <p:extLst>
      <p:ext uri="{BB962C8B-B14F-4D97-AF65-F5344CB8AC3E}">
        <p14:creationId xmlns:p14="http://schemas.microsoft.com/office/powerpoint/2010/main" val="363675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9E103A1-9261-403C-A006-96A6E6849691}" type="slidenum">
              <a:rPr lang="en-US" smtClean="0"/>
              <a:pPr/>
              <a:t>26</a:t>
            </a:fld>
            <a:endParaRPr lang="en-US" smtClean="0"/>
          </a:p>
        </p:txBody>
      </p:sp>
      <p:sp>
        <p:nvSpPr>
          <p:cNvPr id="37891" name="Rectangle 2"/>
          <p:cNvSpPr>
            <a:spLocks noGrp="1" noRot="1" noChangeAspect="1" noChangeArrowheads="1" noTextEdit="1"/>
          </p:cNvSpPr>
          <p:nvPr>
            <p:ph type="sldImg"/>
          </p:nvPr>
        </p:nvSpPr>
        <p:spPr>
          <a:xfrm>
            <a:off x="1184275" y="698500"/>
            <a:ext cx="3233738" cy="2425700"/>
          </a:xfrm>
          <a:ln/>
        </p:spPr>
      </p:sp>
      <p:sp>
        <p:nvSpPr>
          <p:cNvPr id="37892" name="Rectangle 3"/>
          <p:cNvSpPr>
            <a:spLocks noGrp="1" noChangeArrowheads="1"/>
          </p:cNvSpPr>
          <p:nvPr>
            <p:ph type="body" idx="1"/>
          </p:nvPr>
        </p:nvSpPr>
        <p:spPr>
          <a:xfrm>
            <a:off x="762000" y="3352801"/>
            <a:ext cx="5607050" cy="5334000"/>
          </a:xfrm>
          <a:noFill/>
          <a:ln/>
        </p:spPr>
        <p:txBody>
          <a:bodyPr/>
          <a:lstStyle/>
          <a:p>
            <a:pPr eaLnBrk="1" hangingPunct="1"/>
            <a:r>
              <a:rPr lang="en-US" sz="1000" dirty="0" smtClean="0"/>
              <a:t>The </a:t>
            </a:r>
            <a:r>
              <a:rPr lang="en-US" sz="1000" dirty="0"/>
              <a:t>Cerner Quality System requires an internal complaint handling </a:t>
            </a:r>
            <a:r>
              <a:rPr lang="en-US" sz="1000" dirty="0" smtClean="0"/>
              <a:t>system.  </a:t>
            </a:r>
            <a:r>
              <a:rPr lang="en-US" sz="1000" dirty="0"/>
              <a:t>This system is designed to document when any adverse event occurs </a:t>
            </a:r>
            <a:r>
              <a:rPr lang="en-US" sz="1000" dirty="0" smtClean="0"/>
              <a:t>caused</a:t>
            </a:r>
            <a:r>
              <a:rPr lang="en-US" sz="1000" baseline="0" dirty="0" smtClean="0"/>
              <a:t> by Cerner’s solutions or services.  An adverse event can be related to patient or donor care, financial burden, inadvertent disclosures, security, extended downtimes, or any other event that is believed to have a significant impact on the client.</a:t>
            </a:r>
            <a:r>
              <a:rPr lang="en-US" sz="1000" dirty="0" smtClean="0"/>
              <a:t>   </a:t>
            </a:r>
            <a:endParaRPr lang="en-US" sz="1000" dirty="0"/>
          </a:p>
          <a:p>
            <a:pPr eaLnBrk="1" hangingPunct="1"/>
            <a:endParaRPr lang="en-US" sz="1000" dirty="0"/>
          </a:p>
          <a:p>
            <a:pPr eaLnBrk="1" hangingPunct="1"/>
            <a:r>
              <a:rPr lang="en-US" sz="1000" dirty="0"/>
              <a:t>Our internal complaint handling system must document what went wrong, how we investigated the event, what corrective action steps we took and how we will prevent the problem from happening again in the future. Our complaint handling system is called CHIA.  CHIA stands for the categories in which we place client concerns, complaint, hazard, incident or accident.  </a:t>
            </a:r>
          </a:p>
          <a:p>
            <a:pPr eaLnBrk="1" hangingPunct="1"/>
            <a:endParaRPr lang="en-US" sz="1000" dirty="0"/>
          </a:p>
          <a:p>
            <a:pPr eaLnBrk="1" hangingPunct="1"/>
            <a:r>
              <a:rPr lang="en-US" sz="1000" dirty="0"/>
              <a:t>CHIAs are internal to Cerner and not for client knowledge… </a:t>
            </a:r>
          </a:p>
          <a:p>
            <a:pPr eaLnBrk="1" hangingPunct="1"/>
            <a:endParaRPr lang="en-US" sz="1000" dirty="0"/>
          </a:p>
          <a:p>
            <a:pPr eaLnBrk="1" hangingPunct="1"/>
            <a:r>
              <a:rPr lang="en-US" sz="1000" dirty="0"/>
              <a:t>As an example of a CHIA might be that our pharmacy solution may </a:t>
            </a:r>
            <a:r>
              <a:rPr lang="en-US" sz="1000" dirty="0">
                <a:solidFill>
                  <a:srgbClr val="FF0000"/>
                </a:solidFill>
              </a:rPr>
              <a:t>not</a:t>
            </a:r>
            <a:r>
              <a:rPr lang="en-US" sz="1000" dirty="0"/>
              <a:t> have the right </a:t>
            </a:r>
            <a:r>
              <a:rPr lang="en-US" sz="1000" dirty="0">
                <a:solidFill>
                  <a:srgbClr val="FF0000"/>
                </a:solidFill>
              </a:rPr>
              <a:t>dose</a:t>
            </a:r>
            <a:r>
              <a:rPr lang="en-US" sz="1000" dirty="0"/>
              <a:t> based on a patient weight table.  This may result in the incorrect amount of medication being given.  Obviously, this can  become a patient care issue and could potentially develop into legal issues if the issue is not resolved and/or prevented from occurring.  </a:t>
            </a:r>
          </a:p>
          <a:p>
            <a:pPr eaLnBrk="1" hangingPunct="1"/>
            <a:endParaRPr lang="en-US"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21B1CA7-D3D6-420A-B296-053990B606D7}" type="slidenum">
              <a:rPr lang="en-US" smtClean="0"/>
              <a:pPr/>
              <a:t>27</a:t>
            </a:fld>
            <a:endParaRPr lang="en-US" dirty="0" smtClean="0"/>
          </a:p>
        </p:txBody>
      </p:sp>
      <p:sp>
        <p:nvSpPr>
          <p:cNvPr id="26627" name="Rectangle 2"/>
          <p:cNvSpPr>
            <a:spLocks noGrp="1" noRot="1" noChangeAspect="1" noChangeArrowheads="1" noTextEdit="1"/>
          </p:cNvSpPr>
          <p:nvPr>
            <p:ph type="sldImg"/>
          </p:nvPr>
        </p:nvSpPr>
        <p:spPr>
          <a:xfrm>
            <a:off x="760413" y="304800"/>
            <a:ext cx="2520950" cy="1892300"/>
          </a:xfrm>
          <a:ln/>
        </p:spPr>
      </p:sp>
      <p:sp>
        <p:nvSpPr>
          <p:cNvPr id="29700" name="Rectangle 3"/>
          <p:cNvSpPr>
            <a:spLocks noGrp="1" noChangeArrowheads="1"/>
          </p:cNvSpPr>
          <p:nvPr>
            <p:ph type="body" idx="1"/>
          </p:nvPr>
        </p:nvSpPr>
        <p:spPr>
          <a:xfrm>
            <a:off x="685801" y="2362201"/>
            <a:ext cx="5607050" cy="6629400"/>
          </a:xfrm>
          <a:ln/>
        </p:spPr>
        <p:txBody>
          <a:bodyPr/>
          <a:lstStyle/>
          <a:p>
            <a:pPr marL="228577" indent="-228577" eaLnBrk="1" hangingPunct="1">
              <a:defRPr/>
            </a:pPr>
            <a:r>
              <a:rPr lang="en-US" sz="1000" dirty="0"/>
              <a:t>The United States Federal Food, Drug, and Cosmetic Act (abbreviated as FFDCA, FDCA, or FD&amp;C), is a set of laws passed by Congress in 1938 giving authority to the Food and Drug Administration (FDA) to oversee the safety of food, drugs, and cosmetics.</a:t>
            </a:r>
          </a:p>
          <a:p>
            <a:pPr marL="228577" indent="-228577" eaLnBrk="1" hangingPunct="1">
              <a:defRPr/>
            </a:pPr>
            <a:endParaRPr lang="en-US" sz="1000" dirty="0"/>
          </a:p>
          <a:p>
            <a:pPr eaLnBrk="1" hangingPunct="1">
              <a:defRPr/>
            </a:pPr>
            <a:r>
              <a:rPr lang="en-US" sz="1000" dirty="0"/>
              <a:t>Most people think of ventilators, hospital beds, testing equipment as medical devices and do not typically think of  software as a medical device– but </a:t>
            </a:r>
            <a:r>
              <a:rPr lang="en-US" sz="1000" dirty="0" smtClean="0"/>
              <a:t>many</a:t>
            </a:r>
            <a:r>
              <a:rPr lang="en-US" sz="1000" baseline="0" dirty="0" smtClean="0"/>
              <a:t> Cerner</a:t>
            </a:r>
            <a:r>
              <a:rPr lang="en-US" sz="1000" dirty="0" smtClean="0"/>
              <a:t> </a:t>
            </a:r>
            <a:r>
              <a:rPr lang="en-US" sz="1000" dirty="0"/>
              <a:t>solutions are considered medical devices.  They meet the FDA’s definition of a medical device:  “Anything used to diagnose, treat, prevent, mitigate or cure a human condition” </a:t>
            </a:r>
          </a:p>
          <a:p>
            <a:pPr eaLnBrk="1" hangingPunct="1">
              <a:defRPr/>
            </a:pPr>
            <a:endParaRPr lang="en-US" sz="1000" dirty="0"/>
          </a:p>
          <a:p>
            <a:pPr eaLnBrk="1" hangingPunct="1">
              <a:defRPr/>
            </a:pPr>
            <a:endParaRPr lang="en-US" sz="8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CDD6CE5-E9D9-4BB5-B229-C44A96AB6E3F}" type="slidenum">
              <a:rPr lang="en-US"/>
              <a:pPr/>
              <a:t>28</a:t>
            </a:fld>
            <a:endParaRPr lang="en-US"/>
          </a:p>
        </p:txBody>
      </p:sp>
      <p:sp>
        <p:nvSpPr>
          <p:cNvPr id="23555" name="Rectangle 2"/>
          <p:cNvSpPr>
            <a:spLocks noGrp="1" noRot="1" noChangeAspect="1" noChangeArrowheads="1" noTextEdit="1"/>
          </p:cNvSpPr>
          <p:nvPr>
            <p:ph type="sldImg"/>
          </p:nvPr>
        </p:nvSpPr>
        <p:spPr>
          <a:xfrm>
            <a:off x="609600" y="381000"/>
            <a:ext cx="2743200" cy="2057400"/>
          </a:xfrm>
          <a:ln/>
        </p:spPr>
      </p:sp>
      <p:sp>
        <p:nvSpPr>
          <p:cNvPr id="23556" name="Rectangle 3"/>
          <p:cNvSpPr>
            <a:spLocks noGrp="1" noChangeArrowheads="1"/>
          </p:cNvSpPr>
          <p:nvPr>
            <p:ph type="body" idx="1"/>
          </p:nvPr>
        </p:nvSpPr>
        <p:spPr>
          <a:xfrm>
            <a:off x="533401" y="2667000"/>
            <a:ext cx="5867400" cy="6172200"/>
          </a:xfrm>
          <a:noFill/>
          <a:ln/>
        </p:spPr>
        <p:txBody>
          <a:bodyPr/>
          <a:lstStyle/>
          <a:p>
            <a:r>
              <a:rPr lang="en-US" sz="1000" dirty="0">
                <a:latin typeface="+mn-lt"/>
              </a:rPr>
              <a:t>The CE marking is a conformity marking consisting of the letters "CE", and taking the form as shown here. CE is an abbreviation for </a:t>
            </a:r>
            <a:r>
              <a:rPr lang="en-US" sz="1000" i="1" dirty="0">
                <a:latin typeface="+mn-lt"/>
              </a:rPr>
              <a:t>'</a:t>
            </a:r>
            <a:r>
              <a:rPr lang="en-US" sz="1000" i="1" dirty="0" err="1">
                <a:latin typeface="+mn-lt"/>
              </a:rPr>
              <a:t>Conformité</a:t>
            </a:r>
            <a:r>
              <a:rPr lang="en-US" sz="1000" i="1" dirty="0">
                <a:latin typeface="+mn-lt"/>
              </a:rPr>
              <a:t> </a:t>
            </a:r>
            <a:r>
              <a:rPr lang="en-US" sz="1000" i="1" dirty="0" err="1">
                <a:latin typeface="+mn-lt"/>
              </a:rPr>
              <a:t>Européenne</a:t>
            </a:r>
            <a:r>
              <a:rPr lang="en-US" sz="1000" i="1" dirty="0">
                <a:latin typeface="+mn-lt"/>
              </a:rPr>
              <a:t>'</a:t>
            </a:r>
            <a:r>
              <a:rPr lang="en-US" sz="1000" dirty="0">
                <a:latin typeface="+mn-lt"/>
              </a:rPr>
              <a:t>, French for 'European Conformity'. </a:t>
            </a:r>
          </a:p>
          <a:p>
            <a:r>
              <a:rPr lang="en-US" sz="1000" dirty="0">
                <a:latin typeface="+mn-lt"/>
              </a:rPr>
              <a:t>The CE marking symbolizes that a product it is affixed to is in conformity with all relevant essential requirements, and that the product compliance has been established using the appropriate conformity assessment procedure(s). The ‘essential requirements’ refer, among other things, to safety, public health and consumer protection.</a:t>
            </a:r>
          </a:p>
          <a:p>
            <a:r>
              <a:rPr lang="en-US" sz="1000" dirty="0">
                <a:latin typeface="+mn-lt"/>
              </a:rPr>
              <a:t>CE marking is obligatory for any product covered by one or more of the so-called European ‘New Approach Directives’. Without the CE marking, these products are not allowed to be placed or to be put into service in the European Economic Area. In this regard, the CE marking sometimes is called a ‘trade passport’, because like carrying a passport when entering a country, the CE Marking is required for market access.</a:t>
            </a:r>
          </a:p>
          <a:p>
            <a:r>
              <a:rPr lang="en-US" sz="1000" dirty="0">
                <a:latin typeface="+mn-lt"/>
              </a:rPr>
              <a:t>The CE marking applies to products placed in the market or put into service in the European Economic Area, and only for certain product groups or product aspects. Thus in order to determine whether the CE marking applies, two things need to be investigated:</a:t>
            </a:r>
          </a:p>
          <a:p>
            <a:r>
              <a:rPr lang="en-US" sz="1000" dirty="0">
                <a:latin typeface="+mn-lt"/>
              </a:rPr>
              <a:t>A) Is the product going to be placed in the market or put into service in one of the countries where the CE marking is obligatory?</a:t>
            </a:r>
          </a:p>
          <a:p>
            <a:r>
              <a:rPr lang="en-US" sz="1000" dirty="0">
                <a:latin typeface="+mn-lt"/>
              </a:rPr>
              <a:t>B) Is the product covered by the scope and field of application of one or more of the European New Approach Directives (and the national laws and regulations of the countries of the EEA that transpose these directives)?</a:t>
            </a:r>
          </a:p>
          <a:p>
            <a:r>
              <a:rPr lang="en-US" sz="1000" u="sng" dirty="0">
                <a:latin typeface="+mn-lt"/>
              </a:rPr>
              <a:t>Please also note the following misunderstandings about CE marking</a:t>
            </a:r>
            <a:r>
              <a:rPr lang="en-US" sz="1000" dirty="0">
                <a:latin typeface="+mn-lt"/>
              </a:rPr>
              <a:t>: </a:t>
            </a:r>
          </a:p>
          <a:p>
            <a:r>
              <a:rPr lang="en-US" sz="1000" dirty="0">
                <a:latin typeface="+mn-lt"/>
              </a:rPr>
              <a:t>1.The CE marking is not a quality-mark. First, it refers to the safety rather than to the quality of a product. Second, CE marking is mandatory for the product it applies to, whereas most quality markings are voluntary.</a:t>
            </a:r>
          </a:p>
          <a:p>
            <a:r>
              <a:rPr lang="en-US" sz="1000" dirty="0">
                <a:latin typeface="+mn-lt"/>
              </a:rPr>
              <a:t>2. A product may not be affixed with the CE marking, unless it is covered by one or more of the New Approach Directives, </a:t>
            </a:r>
            <a:r>
              <a:rPr lang="en-US" sz="1000" u="sng" dirty="0">
                <a:latin typeface="+mn-lt"/>
              </a:rPr>
              <a:t>and</a:t>
            </a:r>
            <a:r>
              <a:rPr lang="en-US" sz="1000" dirty="0">
                <a:latin typeface="+mn-lt"/>
              </a:rPr>
              <a:t> the product complies with the requirements and conformity assessment procedures of the Directive(s). The CE marking of products which do not need to be CE marked is not allowed, and liable to prosecution.</a:t>
            </a:r>
          </a:p>
          <a:p>
            <a:r>
              <a:rPr lang="en-US" sz="1000" dirty="0">
                <a:latin typeface="+mn-lt"/>
              </a:rPr>
              <a:t>3. CE marking cannot be compared with certification marks of third party certification bodies (for example GS-mark). In the European markets, these marks are voluntary, while the CE marking is obligatory. In other words, obtaining the CE marking for a product is the first </a:t>
            </a:r>
            <a:r>
              <a:rPr lang="en-US" sz="1000" dirty="0" smtClean="0">
                <a:latin typeface="+mn-lt"/>
              </a:rPr>
              <a:t>priority.</a:t>
            </a:r>
            <a:endParaRPr lang="en-US" sz="1000" dirty="0">
              <a:latin typeface="+mn-lt"/>
            </a:endParaRPr>
          </a:p>
          <a:p>
            <a:pPr eaLnBrk="1" hangingPunct="1"/>
            <a:endParaRPr lang="en-US" sz="1000"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9F1988C-597F-42E9-B256-1C42891E3CF2}" type="slidenum">
              <a:rPr lang="en-US"/>
              <a:pPr/>
              <a:t>29</a:t>
            </a:fld>
            <a:endParaRPr lang="en-US"/>
          </a:p>
        </p:txBody>
      </p:sp>
      <p:sp>
        <p:nvSpPr>
          <p:cNvPr id="27651" name="Rectangle 2"/>
          <p:cNvSpPr>
            <a:spLocks noGrp="1" noRot="1" noChangeAspect="1" noChangeArrowheads="1" noTextEdit="1"/>
          </p:cNvSpPr>
          <p:nvPr>
            <p:ph type="sldImg"/>
          </p:nvPr>
        </p:nvSpPr>
        <p:spPr>
          <a:xfrm>
            <a:off x="1181100" y="696913"/>
            <a:ext cx="3008313" cy="2257425"/>
          </a:xfrm>
          <a:ln/>
        </p:spPr>
      </p:sp>
      <p:sp>
        <p:nvSpPr>
          <p:cNvPr id="27652" name="Rectangle 3"/>
          <p:cNvSpPr>
            <a:spLocks noGrp="1" noChangeArrowheads="1"/>
          </p:cNvSpPr>
          <p:nvPr>
            <p:ph type="body" idx="1"/>
          </p:nvPr>
        </p:nvSpPr>
        <p:spPr>
          <a:xfrm>
            <a:off x="935039" y="4416427"/>
            <a:ext cx="5140325" cy="418306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3</a:t>
            </a:fld>
            <a:endParaRPr lang="en-US" dirty="0"/>
          </a:p>
        </p:txBody>
      </p:sp>
    </p:spTree>
    <p:extLst>
      <p:ext uri="{BB962C8B-B14F-4D97-AF65-F5344CB8AC3E}">
        <p14:creationId xmlns:p14="http://schemas.microsoft.com/office/powerpoint/2010/main" val="578801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30</a:t>
            </a:fld>
            <a:endParaRPr lang="en-US" dirty="0"/>
          </a:p>
        </p:txBody>
      </p:sp>
    </p:spTree>
    <p:extLst>
      <p:ext uri="{BB962C8B-B14F-4D97-AF65-F5344CB8AC3E}">
        <p14:creationId xmlns:p14="http://schemas.microsoft.com/office/powerpoint/2010/main" val="4059079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t>Accredited Persons Program as of August 6, 2009 FDA Guidance 16 organizations are currently accredited to perform inspections on behalf of the FDA.  www.fda.gov/cdrh has a list of the AP’s that are currently accredited.  Since Cerner has a blood bank solution at this point in time Cerner is not eligible for the Accredited Persons program.</a:t>
            </a:r>
          </a:p>
          <a:p>
            <a:endParaRPr lang="en-US" dirty="0" smtClean="0"/>
          </a:p>
        </p:txBody>
      </p:sp>
      <p:sp>
        <p:nvSpPr>
          <p:cNvPr id="58372" name="Slide Number Placeholder 3"/>
          <p:cNvSpPr>
            <a:spLocks noGrp="1"/>
          </p:cNvSpPr>
          <p:nvPr>
            <p:ph type="sldNum" sz="quarter" idx="5"/>
          </p:nvPr>
        </p:nvSpPr>
        <p:spPr>
          <a:noFill/>
        </p:spPr>
        <p:txBody>
          <a:bodyPr/>
          <a:lstStyle/>
          <a:p>
            <a:fld id="{29D56633-6A8D-4B8C-BA8F-7E66B4E51AA9}" type="slidenum">
              <a:rPr lang="en-US" smtClean="0"/>
              <a:pPr/>
              <a:t>31</a:t>
            </a:fld>
            <a:r>
              <a:rPr lang="en-US"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dirty="0" smtClean="0"/>
              <a:t>As Cerner continues to expand into the global marketplace and have facilities around the world our responsibilities to comply with international,  regional, and local regulations and/or standards will grow.</a:t>
            </a:r>
          </a:p>
          <a:p>
            <a:endParaRPr lang="en-US" dirty="0" smtClean="0"/>
          </a:p>
          <a:p>
            <a:r>
              <a:rPr lang="en-US" dirty="0" smtClean="0"/>
              <a:t>Cerner RA/QA, Cerner Global Organizations and Legal continue to monitor and assess applicable  agencies, regulations, and standards as they pertain to our ability to market, sell, develop, and support our products in a global marketplace.</a:t>
            </a:r>
          </a:p>
          <a:p>
            <a:endParaRPr lang="en-US" dirty="0" smtClean="0"/>
          </a:p>
        </p:txBody>
      </p:sp>
      <p:sp>
        <p:nvSpPr>
          <p:cNvPr id="60420" name="Slide Number Placeholder 3"/>
          <p:cNvSpPr>
            <a:spLocks noGrp="1"/>
          </p:cNvSpPr>
          <p:nvPr>
            <p:ph type="sldNum" sz="quarter" idx="5"/>
          </p:nvPr>
        </p:nvSpPr>
        <p:spPr>
          <a:noFill/>
        </p:spPr>
        <p:txBody>
          <a:bodyPr/>
          <a:lstStyle/>
          <a:p>
            <a:fld id="{46258AEA-4411-426B-8F9F-299576192A80}" type="slidenum">
              <a:rPr lang="en-US" smtClean="0"/>
              <a:pPr/>
              <a:t>32</a:t>
            </a:fld>
            <a:r>
              <a:rPr lang="en-US"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33</a:t>
            </a:fld>
            <a:endParaRPr lang="en-US" dirty="0"/>
          </a:p>
        </p:txBody>
      </p:sp>
    </p:spTree>
    <p:extLst>
      <p:ext uri="{BB962C8B-B14F-4D97-AF65-F5344CB8AC3E}">
        <p14:creationId xmlns:p14="http://schemas.microsoft.com/office/powerpoint/2010/main" val="24802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23900"/>
            <a:ext cx="2995612" cy="2247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E51277-5434-4EC0-A759-45BD02B2F33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marL="862872" lvl="1" indent="-328940" eaLnBrk="1" hangingPunct="1">
              <a:spcBef>
                <a:spcPct val="20000"/>
              </a:spcBef>
              <a:buClr>
                <a:srgbClr val="D99332"/>
              </a:buClr>
              <a:buSzPct val="120000"/>
            </a:pPr>
            <a:r>
              <a:rPr lang="en-US" sz="1800" dirty="0"/>
              <a:t>A “Cerner” Effort = a “group” effort</a:t>
            </a:r>
          </a:p>
          <a:p>
            <a:pPr marL="862872" lvl="1" indent="-328940" eaLnBrk="1" hangingPunct="1">
              <a:spcBef>
                <a:spcPct val="20000"/>
              </a:spcBef>
              <a:buClr>
                <a:srgbClr val="D99332"/>
              </a:buClr>
              <a:buSzPct val="120000"/>
            </a:pPr>
            <a:endParaRPr lang="en-US" sz="1800" dirty="0"/>
          </a:p>
          <a:p>
            <a:pPr marL="862872" lvl="1" indent="-328940" eaLnBrk="1" hangingPunct="1">
              <a:spcBef>
                <a:spcPct val="20000"/>
              </a:spcBef>
              <a:buClr>
                <a:srgbClr val="D99332"/>
              </a:buClr>
              <a:buSzPct val="120000"/>
            </a:pPr>
            <a:r>
              <a:rPr lang="en-US" sz="1800" dirty="0"/>
              <a:t>Definitely excelling in areas but some areas are still in need of improvement.</a:t>
            </a:r>
            <a:endParaRPr lang="en-US" sz="1800" dirty="0">
              <a:solidFill>
                <a:srgbClr val="232D64"/>
              </a:solidFill>
              <a:latin typeface="Franklin Gothic Medium" pitchFamily="34" charset="0"/>
            </a:endParaRPr>
          </a:p>
          <a:p>
            <a:pPr marL="862872" lvl="1" indent="-328940" eaLnBrk="1" hangingPunct="1">
              <a:spcBef>
                <a:spcPct val="20000"/>
              </a:spcBef>
              <a:buClr>
                <a:srgbClr val="D99332"/>
              </a:buClr>
              <a:buSzPct val="120000"/>
            </a:pPr>
            <a:endParaRPr lang="en-US" sz="1800" dirty="0">
              <a:solidFill>
                <a:srgbClr val="232D64"/>
              </a:solidFill>
              <a:latin typeface="Franklin Gothic Medium" pitchFamily="34" charset="0"/>
            </a:endParaRPr>
          </a:p>
          <a:p>
            <a:pPr marL="862872" lvl="1" indent="-328940" eaLnBrk="1" hangingPunct="1">
              <a:spcBef>
                <a:spcPct val="20000"/>
              </a:spcBef>
              <a:buClr>
                <a:srgbClr val="D99332"/>
              </a:buClr>
              <a:buSzPct val="120000"/>
            </a:pPr>
            <a:r>
              <a:rPr lang="en-US" sz="1800" dirty="0">
                <a:solidFill>
                  <a:srgbClr val="232D64"/>
                </a:solidFill>
                <a:latin typeface="Franklin Gothic Medium" pitchFamily="34" charset="0"/>
              </a:rPr>
              <a:t>Cerner’s circle (comment)</a:t>
            </a:r>
          </a:p>
          <a:p>
            <a:pPr marL="862872" lvl="1" indent="-328940" eaLnBrk="1" hangingPunct="1">
              <a:spcBef>
                <a:spcPct val="20000"/>
              </a:spcBef>
              <a:buClr>
                <a:srgbClr val="D99332"/>
              </a:buClr>
              <a:buSzPct val="120000"/>
            </a:pPr>
            <a:r>
              <a:rPr lang="en-US" sz="1800" dirty="0">
                <a:solidFill>
                  <a:srgbClr val="232D64"/>
                </a:solidFill>
                <a:latin typeface="Franklin Gothic Medium" pitchFamily="34" charset="0"/>
              </a:rPr>
              <a:t>We are not all separate entities in Cerner</a:t>
            </a:r>
          </a:p>
          <a:p>
            <a:pPr marL="862872" lvl="1" indent="-328940" eaLnBrk="1" hangingPunct="1">
              <a:spcBef>
                <a:spcPct val="20000"/>
              </a:spcBef>
              <a:buClr>
                <a:srgbClr val="D99332"/>
              </a:buClr>
              <a:buSzPct val="120000"/>
              <a:buBlip>
                <a:blip r:embed="rId3"/>
              </a:buBlip>
            </a:pPr>
            <a:r>
              <a:rPr lang="en-US" sz="1800" dirty="0">
                <a:solidFill>
                  <a:srgbClr val="232D64"/>
                </a:solidFill>
                <a:latin typeface="Franklin Gothic Medium" pitchFamily="34" charset="0"/>
              </a:rPr>
              <a:t>IP can’t exist without sales</a:t>
            </a:r>
          </a:p>
          <a:p>
            <a:pPr marL="862872" lvl="1" indent="-328940" eaLnBrk="1" hangingPunct="1">
              <a:spcBef>
                <a:spcPct val="20000"/>
              </a:spcBef>
              <a:buClr>
                <a:srgbClr val="D99332"/>
              </a:buClr>
              <a:buSzPct val="120000"/>
              <a:buBlip>
                <a:blip r:embed="rId3"/>
              </a:buBlip>
            </a:pPr>
            <a:r>
              <a:rPr lang="en-US" sz="1800" dirty="0">
                <a:solidFill>
                  <a:srgbClr val="232D64"/>
                </a:solidFill>
                <a:latin typeface="Franklin Gothic Medium" pitchFamily="34" charset="0"/>
              </a:rPr>
              <a:t>Sales can’t exist without Marketing</a:t>
            </a:r>
          </a:p>
          <a:p>
            <a:pPr marL="862872" lvl="1" indent="-328940" eaLnBrk="1" hangingPunct="1">
              <a:spcBef>
                <a:spcPct val="20000"/>
              </a:spcBef>
              <a:buClr>
                <a:srgbClr val="D99332"/>
              </a:buClr>
              <a:buSzPct val="120000"/>
              <a:buBlip>
                <a:blip r:embed="rId3"/>
              </a:buBlip>
            </a:pPr>
            <a:r>
              <a:rPr lang="en-US" sz="1800" dirty="0">
                <a:solidFill>
                  <a:srgbClr val="232D64"/>
                </a:solidFill>
                <a:latin typeface="Franklin Gothic Medium" pitchFamily="34" charset="0"/>
              </a:rPr>
              <a:t>Marketing can’t exist without Finance, etc.</a:t>
            </a:r>
          </a:p>
          <a:p>
            <a:pPr eaLnBrk="1" hangingPunct="1"/>
            <a:endParaRPr lang="en-US" dirty="0" smtClean="0"/>
          </a:p>
          <a:p>
            <a:pPr eaLnBrk="1" hangingPunct="1"/>
            <a:r>
              <a:rPr lang="en-US" dirty="0" smtClean="0"/>
              <a:t>One quality system, CQS, that must be effectively implemented within each group and Cerner location.  </a:t>
            </a:r>
          </a:p>
        </p:txBody>
      </p:sp>
      <p:sp>
        <p:nvSpPr>
          <p:cNvPr id="109572" name="Slide Number Placeholder 3"/>
          <p:cNvSpPr>
            <a:spLocks noGrp="1"/>
          </p:cNvSpPr>
          <p:nvPr>
            <p:ph type="sldNum" sz="quarter" idx="5"/>
          </p:nvPr>
        </p:nvSpPr>
        <p:spPr/>
        <p:txBody>
          <a:bodyPr/>
          <a:lstStyle/>
          <a:p>
            <a:pPr>
              <a:defRPr/>
            </a:pPr>
            <a:fld id="{91AAC4B3-49CE-4987-AC91-81F3C47AEC4B}" type="slidenum">
              <a:rPr lang="en-US" smtClean="0"/>
              <a:pPr>
                <a:defRPr/>
              </a:pPr>
              <a:t>35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4</a:t>
            </a:fld>
            <a:endParaRPr lang="en-US" dirty="0"/>
          </a:p>
        </p:txBody>
      </p:sp>
    </p:spTree>
    <p:extLst>
      <p:ext uri="{BB962C8B-B14F-4D97-AF65-F5344CB8AC3E}">
        <p14:creationId xmlns:p14="http://schemas.microsoft.com/office/powerpoint/2010/main" val="50310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DE748-6DC4-43EB-B42B-86A2E2C291BA}" type="slidenum">
              <a:rPr lang="en-US" smtClean="0"/>
              <a:pPr>
                <a:defRPr/>
              </a:pPr>
              <a:t>5</a:t>
            </a:fld>
            <a:endParaRPr lang="en-US" dirty="0"/>
          </a:p>
        </p:txBody>
      </p:sp>
    </p:spTree>
    <p:extLst>
      <p:ext uri="{BB962C8B-B14F-4D97-AF65-F5344CB8AC3E}">
        <p14:creationId xmlns:p14="http://schemas.microsoft.com/office/powerpoint/2010/main" val="20776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9F74F8F-8AFB-4DEF-9D57-FCDEC3562B0E}" type="slidenum">
              <a:rPr lang="en-US" smtClean="0"/>
              <a:pPr/>
              <a:t>6</a:t>
            </a:fld>
            <a:endParaRPr lang="en-US" smtClean="0"/>
          </a:p>
        </p:txBody>
      </p:sp>
      <p:sp>
        <p:nvSpPr>
          <p:cNvPr id="28675" name="Rectangle 2"/>
          <p:cNvSpPr>
            <a:spLocks noGrp="1" noRot="1" noChangeAspect="1" noChangeArrowheads="1" noTextEdit="1"/>
          </p:cNvSpPr>
          <p:nvPr>
            <p:ph type="sldImg"/>
          </p:nvPr>
        </p:nvSpPr>
        <p:spPr>
          <a:xfrm>
            <a:off x="1190625" y="727075"/>
            <a:ext cx="4629150" cy="3473450"/>
          </a:xfrm>
          <a:ln/>
        </p:spPr>
      </p:sp>
      <p:sp>
        <p:nvSpPr>
          <p:cNvPr id="28676" name="Rectangle 3"/>
          <p:cNvSpPr>
            <a:spLocks noGrp="1" noChangeArrowheads="1"/>
          </p:cNvSpPr>
          <p:nvPr>
            <p:ph type="body" idx="1"/>
          </p:nvPr>
        </p:nvSpPr>
        <p:spPr>
          <a:xfrm>
            <a:off x="949326" y="4416425"/>
            <a:ext cx="5111750" cy="4198938"/>
          </a:xfrm>
          <a:noFill/>
          <a:ln/>
        </p:spPr>
        <p:txBody>
          <a:bodyPr/>
          <a:lstStyle/>
          <a:p>
            <a:pPr eaLnBrk="1" hangingPunct="1"/>
            <a:r>
              <a:rPr lang="en-US" dirty="0" smtClean="0"/>
              <a:t>Each of these regulatory agencies has specific requirements of medical device manufactures.  Cerner maintains processes to continually monitor these requirements and makes additions and/or adjustment to our processes as warranted</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23900"/>
            <a:ext cx="2995612" cy="2247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E51277-5434-4EC0-A759-45BD02B2F33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23900"/>
            <a:ext cx="2995612" cy="2247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E51277-5434-4EC0-A759-45BD02B2F33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23900"/>
            <a:ext cx="2995612" cy="2247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BE51277-5434-4EC0-A759-45BD02B2F33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erner - Title Slide">
    <p:spTree>
      <p:nvGrpSpPr>
        <p:cNvPr id="1" name=""/>
        <p:cNvGrpSpPr/>
        <p:nvPr/>
      </p:nvGrpSpPr>
      <p:grpSpPr>
        <a:xfrm>
          <a:off x="0" y="0"/>
          <a:ext cx="0" cy="0"/>
          <a:chOff x="0" y="0"/>
          <a:chExt cx="0" cy="0"/>
        </a:xfrm>
      </p:grpSpPr>
      <p:sp>
        <p:nvSpPr>
          <p:cNvPr id="13" name="Parallelogram 12"/>
          <p:cNvSpPr/>
          <p:nvPr/>
        </p:nvSpPr>
        <p:spPr bwMode="auto">
          <a:xfrm>
            <a:off x="182563" y="6452558"/>
            <a:ext cx="8794750" cy="258763"/>
          </a:xfrm>
          <a:prstGeom prst="parallelogram">
            <a:avLst>
              <a:gd name="adj" fmla="val 45003"/>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20" name="Rectangle 19"/>
          <p:cNvSpPr/>
          <p:nvPr/>
        </p:nvSpPr>
        <p:spPr bwMode="auto">
          <a:xfrm>
            <a:off x="-1" y="1"/>
            <a:ext cx="9144001" cy="1708030"/>
          </a:xfrm>
          <a:prstGeom prst="rect">
            <a:avLst/>
          </a:prstGeom>
          <a:solidFill>
            <a:srgbClr val="0194D3"/>
          </a:soli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366713" marR="0" indent="-366713" defTabSz="976313" eaLnBrk="1" latinLnBrk="0" hangingPunct="1">
              <a:lnSpc>
                <a:spcPct val="100000"/>
              </a:lnSpc>
              <a:buClrTx/>
              <a:buSzPct val="140000"/>
              <a:buFontTx/>
              <a:buNone/>
              <a:tabLst/>
            </a:pPr>
            <a:endParaRPr lang="en-US"/>
          </a:p>
        </p:txBody>
      </p:sp>
      <p:sp>
        <p:nvSpPr>
          <p:cNvPr id="22" name="Freeform 25"/>
          <p:cNvSpPr>
            <a:spLocks/>
          </p:cNvSpPr>
          <p:nvPr/>
        </p:nvSpPr>
        <p:spPr bwMode="auto">
          <a:xfrm>
            <a:off x="0" y="1882776"/>
            <a:ext cx="6149973" cy="1673224"/>
          </a:xfrm>
          <a:custGeom>
            <a:avLst/>
            <a:gdLst/>
            <a:ahLst/>
            <a:cxnLst>
              <a:cxn ang="0">
                <a:pos x="0" y="0"/>
              </a:cxn>
              <a:cxn ang="0">
                <a:pos x="0" y="1054"/>
              </a:cxn>
              <a:cxn ang="0">
                <a:pos x="3399" y="1054"/>
              </a:cxn>
              <a:cxn ang="0">
                <a:pos x="3874" y="0"/>
              </a:cxn>
              <a:cxn ang="0">
                <a:pos x="0" y="0"/>
              </a:cxn>
            </a:cxnLst>
            <a:rect l="0" t="0" r="r" b="b"/>
            <a:pathLst>
              <a:path w="3874" h="1054">
                <a:moveTo>
                  <a:pt x="0" y="0"/>
                </a:moveTo>
                <a:lnTo>
                  <a:pt x="0" y="1054"/>
                </a:lnTo>
                <a:lnTo>
                  <a:pt x="3399" y="1054"/>
                </a:lnTo>
                <a:lnTo>
                  <a:pt x="3874" y="0"/>
                </a:lnTo>
                <a:lnTo>
                  <a:pt x="0" y="0"/>
                </a:lnTo>
                <a:close/>
              </a:path>
            </a:pathLst>
          </a:custGeom>
          <a:solidFill>
            <a:schemeClr val="accent2"/>
          </a:solid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0" y="3297238"/>
            <a:ext cx="5400675" cy="258762"/>
          </a:xfrm>
          <a:custGeom>
            <a:avLst/>
            <a:gdLst/>
            <a:ahLst/>
            <a:cxnLst>
              <a:cxn ang="0">
                <a:pos x="0" y="0"/>
              </a:cxn>
              <a:cxn ang="0">
                <a:pos x="0" y="163"/>
              </a:cxn>
              <a:cxn ang="0">
                <a:pos x="3331" y="163"/>
              </a:cxn>
              <a:cxn ang="0">
                <a:pos x="3402" y="0"/>
              </a:cxn>
              <a:cxn ang="0">
                <a:pos x="0" y="0"/>
              </a:cxn>
            </a:cxnLst>
            <a:rect l="0" t="0" r="r" b="b"/>
            <a:pathLst>
              <a:path w="3402" h="163">
                <a:moveTo>
                  <a:pt x="0" y="0"/>
                </a:moveTo>
                <a:lnTo>
                  <a:pt x="0" y="163"/>
                </a:lnTo>
                <a:lnTo>
                  <a:pt x="3331" y="163"/>
                </a:lnTo>
                <a:lnTo>
                  <a:pt x="3402" y="0"/>
                </a:lnTo>
                <a:lnTo>
                  <a:pt x="0" y="0"/>
                </a:lnTo>
                <a:close/>
              </a:path>
            </a:pathLst>
          </a:custGeom>
          <a:solidFill>
            <a:srgbClr val="0194D3"/>
          </a:solidFill>
          <a:ln w="9525">
            <a:noFill/>
            <a:round/>
            <a:headEnd/>
            <a:tailEnd/>
          </a:ln>
          <a:effectLst>
            <a:innerShdw blurRad="76200" dist="25400">
              <a:prstClr val="black">
                <a:alpha val="50000"/>
              </a:prstClr>
            </a:innerShdw>
          </a:effectLst>
        </p:spPr>
        <p:txBody>
          <a:bodyPr vert="horz" wrap="square" lIns="91440" tIns="45720" rIns="91440" bIns="45720" numCol="1" anchor="t" anchorCtr="0" compatLnSpc="1">
            <a:prstTxWarp prst="textNoShape">
              <a:avLst/>
            </a:prstTxWarp>
          </a:bodyPr>
          <a:lstStyle/>
          <a:p>
            <a:pPr marL="366713" indent="-366713" defTabSz="976313">
              <a:buSzPct val="140000"/>
            </a:pPr>
            <a:endParaRPr lang="en-US"/>
          </a:p>
        </p:txBody>
      </p:sp>
      <p:pic>
        <p:nvPicPr>
          <p:cNvPr id="24" name="Picture 31" descr="\\psf\Home\Dropbox\Mike Hanna\CR1 20566\From Client\new cerner logo comp.png"/>
          <p:cNvPicPr>
            <a:picLocks noChangeAspect="1" noChangeArrowheads="1"/>
          </p:cNvPicPr>
          <p:nvPr/>
        </p:nvPicPr>
        <p:blipFill>
          <a:blip r:embed="rId2" cstate="print"/>
          <a:stretch>
            <a:fillRect/>
          </a:stretch>
        </p:blipFill>
        <p:spPr bwMode="auto">
          <a:xfrm>
            <a:off x="5749624" y="3800735"/>
            <a:ext cx="2980308" cy="762946"/>
          </a:xfrm>
          <a:prstGeom prst="rect">
            <a:avLst/>
          </a:prstGeom>
          <a:noFill/>
        </p:spPr>
      </p:pic>
      <p:sp>
        <p:nvSpPr>
          <p:cNvPr id="25" name="Freeform 25"/>
          <p:cNvSpPr>
            <a:spLocks/>
          </p:cNvSpPr>
          <p:nvPr/>
        </p:nvSpPr>
        <p:spPr bwMode="auto">
          <a:xfrm flipH="1" flipV="1">
            <a:off x="5637213" y="1882778"/>
            <a:ext cx="3510006" cy="1673221"/>
          </a:xfrm>
          <a:custGeom>
            <a:avLst/>
            <a:gdLst>
              <a:gd name="connsiteX0" fmla="*/ 0 w 10000"/>
              <a:gd name="connsiteY0" fmla="*/ 0 h 10013"/>
              <a:gd name="connsiteX1" fmla="*/ 0 w 10000"/>
              <a:gd name="connsiteY1" fmla="*/ 10000 h 10013"/>
              <a:gd name="connsiteX2" fmla="*/ 4312 w 10000"/>
              <a:gd name="connsiteY2" fmla="*/ 10013 h 10013"/>
              <a:gd name="connsiteX3" fmla="*/ 8774 w 10000"/>
              <a:gd name="connsiteY3" fmla="*/ 10000 h 10013"/>
              <a:gd name="connsiteX4" fmla="*/ 10000 w 10000"/>
              <a:gd name="connsiteY4" fmla="*/ 0 h 10013"/>
              <a:gd name="connsiteX5" fmla="*/ 0 w 10000"/>
              <a:gd name="connsiteY5" fmla="*/ 0 h 10013"/>
              <a:gd name="connsiteX0" fmla="*/ 0 w 10000"/>
              <a:gd name="connsiteY0" fmla="*/ 0 h 10013"/>
              <a:gd name="connsiteX1" fmla="*/ 0 w 10000"/>
              <a:gd name="connsiteY1" fmla="*/ 10000 h 10013"/>
              <a:gd name="connsiteX2" fmla="*/ 4312 w 10000"/>
              <a:gd name="connsiteY2" fmla="*/ 10013 h 10013"/>
              <a:gd name="connsiteX3" fmla="*/ 8774 w 10000"/>
              <a:gd name="connsiteY3" fmla="*/ 10000 h 10013"/>
              <a:gd name="connsiteX4" fmla="*/ 10000 w 10000"/>
              <a:gd name="connsiteY4" fmla="*/ 0 h 10013"/>
              <a:gd name="connsiteX5" fmla="*/ 4326 w 10000"/>
              <a:gd name="connsiteY5" fmla="*/ 11 h 10013"/>
              <a:gd name="connsiteX6" fmla="*/ 0 w 10000"/>
              <a:gd name="connsiteY6" fmla="*/ 0 h 10013"/>
              <a:gd name="connsiteX0" fmla="*/ 0 w 10000"/>
              <a:gd name="connsiteY0" fmla="*/ 0 h 10013"/>
              <a:gd name="connsiteX1" fmla="*/ 4312 w 10000"/>
              <a:gd name="connsiteY1" fmla="*/ 10013 h 10013"/>
              <a:gd name="connsiteX2" fmla="*/ 8774 w 10000"/>
              <a:gd name="connsiteY2" fmla="*/ 10000 h 10013"/>
              <a:gd name="connsiteX3" fmla="*/ 10000 w 10000"/>
              <a:gd name="connsiteY3" fmla="*/ 0 h 10013"/>
              <a:gd name="connsiteX4" fmla="*/ 4326 w 10000"/>
              <a:gd name="connsiteY4" fmla="*/ 11 h 10013"/>
              <a:gd name="connsiteX5" fmla="*/ 0 w 10000"/>
              <a:gd name="connsiteY5" fmla="*/ 0 h 10013"/>
              <a:gd name="connsiteX0" fmla="*/ 14 w 5688"/>
              <a:gd name="connsiteY0" fmla="*/ 11 h 10013"/>
              <a:gd name="connsiteX1" fmla="*/ 0 w 5688"/>
              <a:gd name="connsiteY1" fmla="*/ 10013 h 10013"/>
              <a:gd name="connsiteX2" fmla="*/ 4462 w 5688"/>
              <a:gd name="connsiteY2" fmla="*/ 10000 h 10013"/>
              <a:gd name="connsiteX3" fmla="*/ 5688 w 5688"/>
              <a:gd name="connsiteY3" fmla="*/ 0 h 10013"/>
              <a:gd name="connsiteX4" fmla="*/ 14 w 5688"/>
              <a:gd name="connsiteY4" fmla="*/ 11 h 10013"/>
              <a:gd name="connsiteX0" fmla="*/ 50 w 10025"/>
              <a:gd name="connsiteY0" fmla="*/ 11 h 9987"/>
              <a:gd name="connsiteX1" fmla="*/ 0 w 10025"/>
              <a:gd name="connsiteY1" fmla="*/ 9987 h 9987"/>
              <a:gd name="connsiteX2" fmla="*/ 7870 w 10025"/>
              <a:gd name="connsiteY2" fmla="*/ 9987 h 9987"/>
              <a:gd name="connsiteX3" fmla="*/ 10025 w 10025"/>
              <a:gd name="connsiteY3" fmla="*/ 0 h 9987"/>
              <a:gd name="connsiteX4" fmla="*/ 50 w 10025"/>
              <a:gd name="connsiteY4" fmla="*/ 11 h 9987"/>
              <a:gd name="connsiteX0" fmla="*/ 9 w 10009"/>
              <a:gd name="connsiteY0" fmla="*/ 0 h 10000"/>
              <a:gd name="connsiteX1" fmla="*/ 9 w 10009"/>
              <a:gd name="connsiteY1" fmla="*/ 10000 h 10000"/>
              <a:gd name="connsiteX2" fmla="*/ 7859 w 10009"/>
              <a:gd name="connsiteY2" fmla="*/ 10000 h 10000"/>
              <a:gd name="connsiteX3" fmla="*/ 10009 w 10009"/>
              <a:gd name="connsiteY3" fmla="*/ 0 h 10000"/>
              <a:gd name="connsiteX4" fmla="*/ 9 w 1000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10000">
                <a:moveTo>
                  <a:pt x="9" y="0"/>
                </a:moveTo>
                <a:cubicBezTo>
                  <a:pt x="0" y="3334"/>
                  <a:pt x="18" y="6666"/>
                  <a:pt x="9" y="10000"/>
                </a:cubicBezTo>
                <a:lnTo>
                  <a:pt x="7859" y="10000"/>
                </a:lnTo>
                <a:lnTo>
                  <a:pt x="10009" y="0"/>
                </a:lnTo>
                <a:lnTo>
                  <a:pt x="9" y="0"/>
                </a:lnTo>
                <a:close/>
              </a:path>
            </a:pathLst>
          </a:custGeom>
          <a:blipFill dpi="0" rotWithShape="0">
            <a:blip r:embed="rId3" cstate="print"/>
            <a:srcRect/>
            <a:stretch>
              <a:fillRect t="-6000" b="-33000"/>
            </a:stretch>
          </a:bli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Title 13"/>
          <p:cNvSpPr>
            <a:spLocks noGrp="1"/>
          </p:cNvSpPr>
          <p:nvPr>
            <p:ph type="title"/>
          </p:nvPr>
        </p:nvSpPr>
        <p:spPr>
          <a:xfrm>
            <a:off x="181155" y="2343509"/>
            <a:ext cx="5387196" cy="609600"/>
          </a:xfrm>
        </p:spPr>
        <p:txBody>
          <a:bodyPr/>
          <a:lstStyle>
            <a:lvl1pPr>
              <a:defRPr>
                <a:solidFill>
                  <a:schemeClr val="bg1"/>
                </a:solidFill>
                <a:latin typeface="Franklin Gothic Demi" pitchFamily="34" charset="0"/>
              </a:defRPr>
            </a:lvl1pPr>
          </a:lstStyle>
          <a:p>
            <a:r>
              <a:rPr lang="en-US" smtClean="0"/>
              <a:t>Click to edit Master title style</a:t>
            </a:r>
            <a:endParaRPr lang="en-US" dirty="0"/>
          </a:p>
        </p:txBody>
      </p:sp>
      <p:sp>
        <p:nvSpPr>
          <p:cNvPr id="16" name="Subtitle 2"/>
          <p:cNvSpPr>
            <a:spLocks noGrp="1"/>
          </p:cNvSpPr>
          <p:nvPr>
            <p:ph type="subTitle" idx="1"/>
          </p:nvPr>
        </p:nvSpPr>
        <p:spPr>
          <a:xfrm>
            <a:off x="181155" y="3290976"/>
            <a:ext cx="5020573" cy="271733"/>
          </a:xfrm>
        </p:spPr>
        <p:txBody>
          <a:bodyPr anchor="ctr" anchorCtr="0"/>
          <a:lstStyle>
            <a:lvl1pPr marL="0" indent="0" algn="l">
              <a:buNone/>
              <a:defRPr sz="1400">
                <a:solidFill>
                  <a:schemeClr val="bg1"/>
                </a:solidFill>
                <a:latin typeface="Franklin Gothic Dem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hasCustomPrompt="1"/>
          </p:nvPr>
        </p:nvSpPr>
        <p:spPr>
          <a:xfrm>
            <a:off x="181155" y="4278313"/>
            <a:ext cx="3725863" cy="423083"/>
          </a:xfrm>
        </p:spPr>
        <p:txBody>
          <a:bodyPr/>
          <a:lstStyle>
            <a:lvl1pPr marL="0" indent="0">
              <a:buNone/>
              <a:defRPr sz="1800" baseline="0">
                <a:solidFill>
                  <a:schemeClr val="bg2">
                    <a:lumMod val="75000"/>
                    <a:lumOff val="25000"/>
                  </a:schemeClr>
                </a:solidFill>
                <a:latin typeface="+mn-lt"/>
              </a:defRPr>
            </a:lvl1pPr>
            <a:lvl2pPr>
              <a:buNone/>
              <a:defRPr/>
            </a:lvl2pPr>
            <a:lvl3pPr>
              <a:buNone/>
              <a:defRPr/>
            </a:lvl3pPr>
            <a:lvl4pPr>
              <a:buNone/>
              <a:defRPr/>
            </a:lvl4pPr>
            <a:lvl5pPr>
              <a:buNone/>
              <a:defRPr/>
            </a:lvl5pPr>
          </a:lstStyle>
          <a:p>
            <a:pPr lvl="0"/>
            <a:r>
              <a:rPr lang="en-US" dirty="0" smtClean="0"/>
              <a:t>Click to add presenter name</a:t>
            </a:r>
            <a:endParaRPr lang="en-US" dirty="0"/>
          </a:p>
        </p:txBody>
      </p:sp>
      <p:sp>
        <p:nvSpPr>
          <p:cNvPr id="19" name="Text Placeholder 17"/>
          <p:cNvSpPr>
            <a:spLocks noGrp="1"/>
          </p:cNvSpPr>
          <p:nvPr>
            <p:ph type="body" sz="quarter" idx="11" hasCustomPrompt="1"/>
          </p:nvPr>
        </p:nvSpPr>
        <p:spPr>
          <a:xfrm>
            <a:off x="181155" y="4709634"/>
            <a:ext cx="3725863" cy="423083"/>
          </a:xfrm>
        </p:spPr>
        <p:txBody>
          <a:bodyPr/>
          <a:lstStyle>
            <a:lvl1pPr marL="0" indent="0">
              <a:buNone/>
              <a:defRPr sz="1400" i="1" baseline="0">
                <a:solidFill>
                  <a:schemeClr val="bg2">
                    <a:lumMod val="75000"/>
                    <a:lumOff val="25000"/>
                  </a:schemeClr>
                </a:solidFill>
                <a:latin typeface="+mn-lt"/>
              </a:defRPr>
            </a:lvl1pPr>
            <a:lvl2pPr>
              <a:buNone/>
              <a:defRPr/>
            </a:lvl2pPr>
            <a:lvl3pPr>
              <a:buNone/>
              <a:defRPr/>
            </a:lvl3pPr>
            <a:lvl4pPr>
              <a:buNone/>
              <a:defRPr/>
            </a:lvl4pPr>
            <a:lvl5pPr>
              <a:buNone/>
              <a:defRPr/>
            </a:lvl5pPr>
          </a:lstStyle>
          <a:p>
            <a:pPr lvl="0"/>
            <a:r>
              <a:rPr lang="en-US" dirty="0" smtClean="0"/>
              <a:t>Click to add presenter title</a:t>
            </a:r>
            <a:endParaRPr lang="en-US" dirty="0"/>
          </a:p>
        </p:txBody>
      </p:sp>
      <p:sp>
        <p:nvSpPr>
          <p:cNvPr id="21" name="Date Placeholder 12"/>
          <p:cNvSpPr>
            <a:spLocks noGrp="1"/>
          </p:cNvSpPr>
          <p:nvPr>
            <p:ph type="dt" sz="half" idx="2"/>
          </p:nvPr>
        </p:nvSpPr>
        <p:spPr>
          <a:xfrm>
            <a:off x="6711351" y="6408108"/>
            <a:ext cx="2133600" cy="365125"/>
          </a:xfrm>
          <a:prstGeom prst="rect">
            <a:avLst/>
          </a:prstGeom>
        </p:spPr>
        <p:txBody>
          <a:bodyPr vert="horz" lIns="91440" tIns="45720" rIns="91440" bIns="45720" rtlCol="0" anchor="ctr"/>
          <a:lstStyle>
            <a:lvl1pPr algn="r">
              <a:defRPr sz="1200" b="0">
                <a:solidFill>
                  <a:schemeClr val="bg1"/>
                </a:solidFill>
                <a:latin typeface="+mn-lt"/>
              </a:defRPr>
            </a:lvl1pPr>
          </a:lstStyle>
          <a:p>
            <a:fld id="{95C617A2-BC7F-4CF8-A1B0-BE50125BCB9F}" type="datetimeFigureOut">
              <a:rPr lang="en-US" smtClean="0"/>
              <a:pPr/>
              <a:t>8/25/2014</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636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erner - Divider/ALT Title">
    <p:spTree>
      <p:nvGrpSpPr>
        <p:cNvPr id="1" name=""/>
        <p:cNvGrpSpPr/>
        <p:nvPr/>
      </p:nvGrpSpPr>
      <p:grpSpPr>
        <a:xfrm>
          <a:off x="0" y="0"/>
          <a:ext cx="0" cy="0"/>
          <a:chOff x="0" y="0"/>
          <a:chExt cx="0" cy="0"/>
        </a:xfrm>
      </p:grpSpPr>
      <p:pic>
        <p:nvPicPr>
          <p:cNvPr id="15" name="Picture 31" descr="\\psf\Home\Dropbox\Mike Hanna\CR1 20566\From Client\new cerner logo comp.png"/>
          <p:cNvPicPr>
            <a:picLocks noChangeAspect="1" noChangeArrowheads="1"/>
          </p:cNvPicPr>
          <p:nvPr/>
        </p:nvPicPr>
        <p:blipFill>
          <a:blip r:embed="rId2" cstate="print"/>
          <a:stretch>
            <a:fillRect/>
          </a:stretch>
        </p:blipFill>
        <p:spPr bwMode="auto">
          <a:xfrm>
            <a:off x="586598" y="4653957"/>
            <a:ext cx="3234904" cy="828122"/>
          </a:xfrm>
          <a:prstGeom prst="rect">
            <a:avLst/>
          </a:prstGeom>
          <a:noFill/>
        </p:spPr>
      </p:pic>
      <p:sp>
        <p:nvSpPr>
          <p:cNvPr id="4" name="Freeform 25"/>
          <p:cNvSpPr>
            <a:spLocks/>
          </p:cNvSpPr>
          <p:nvPr/>
        </p:nvSpPr>
        <p:spPr bwMode="auto">
          <a:xfrm>
            <a:off x="0" y="2505306"/>
            <a:ext cx="8545513" cy="1378086"/>
          </a:xfrm>
          <a:custGeom>
            <a:avLst/>
            <a:gdLst/>
            <a:ahLst/>
            <a:cxnLst>
              <a:cxn ang="0">
                <a:pos x="0" y="0"/>
              </a:cxn>
              <a:cxn ang="0">
                <a:pos x="0" y="1054"/>
              </a:cxn>
              <a:cxn ang="0">
                <a:pos x="3399" y="1054"/>
              </a:cxn>
              <a:cxn ang="0">
                <a:pos x="3874" y="0"/>
              </a:cxn>
              <a:cxn ang="0">
                <a:pos x="0" y="0"/>
              </a:cxn>
            </a:cxnLst>
            <a:rect l="0" t="0" r="r" b="b"/>
            <a:pathLst>
              <a:path w="3874" h="1054">
                <a:moveTo>
                  <a:pt x="0" y="0"/>
                </a:moveTo>
                <a:lnTo>
                  <a:pt x="0" y="1054"/>
                </a:lnTo>
                <a:lnTo>
                  <a:pt x="3399" y="1054"/>
                </a:lnTo>
                <a:lnTo>
                  <a:pt x="3874" y="0"/>
                </a:lnTo>
                <a:lnTo>
                  <a:pt x="0" y="0"/>
                </a:lnTo>
                <a:close/>
              </a:path>
            </a:pathLst>
          </a:custGeom>
          <a:solidFill>
            <a:schemeClr val="accent2"/>
          </a:solidFill>
          <a:ln w="9525">
            <a:noFill/>
            <a:round/>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en-US"/>
          </a:p>
        </p:txBody>
      </p:sp>
      <p:sp>
        <p:nvSpPr>
          <p:cNvPr id="5" name="Freeform 19"/>
          <p:cNvSpPr>
            <a:spLocks/>
          </p:cNvSpPr>
          <p:nvPr/>
        </p:nvSpPr>
        <p:spPr bwMode="auto">
          <a:xfrm>
            <a:off x="96303" y="3529744"/>
            <a:ext cx="5244860" cy="258762"/>
          </a:xfrm>
          <a:custGeom>
            <a:avLst/>
            <a:gdLst/>
            <a:ahLst/>
            <a:cxnLst>
              <a:cxn ang="0">
                <a:pos x="0" y="0"/>
              </a:cxn>
              <a:cxn ang="0">
                <a:pos x="0" y="163"/>
              </a:cxn>
              <a:cxn ang="0">
                <a:pos x="3331" y="163"/>
              </a:cxn>
              <a:cxn ang="0">
                <a:pos x="3402" y="0"/>
              </a:cxn>
              <a:cxn ang="0">
                <a:pos x="0" y="0"/>
              </a:cxn>
            </a:cxnLst>
            <a:rect l="0" t="0" r="r" b="b"/>
            <a:pathLst>
              <a:path w="3402" h="163">
                <a:moveTo>
                  <a:pt x="0" y="0"/>
                </a:moveTo>
                <a:lnTo>
                  <a:pt x="0" y="163"/>
                </a:lnTo>
                <a:lnTo>
                  <a:pt x="3331" y="163"/>
                </a:lnTo>
                <a:lnTo>
                  <a:pt x="3402" y="0"/>
                </a:lnTo>
                <a:lnTo>
                  <a:pt x="0" y="0"/>
                </a:lnTo>
                <a:close/>
              </a:path>
            </a:pathLst>
          </a:custGeom>
          <a:solidFill>
            <a:schemeClr val="tx2"/>
          </a:solidFill>
          <a:ln w="9525">
            <a:noFill/>
            <a:round/>
            <a:headEnd/>
            <a:tailEnd/>
          </a:ln>
          <a:effectLst>
            <a:outerShdw blurRad="63500" sx="101000" sy="101000" algn="ctr" rotWithShape="0">
              <a:prstClr val="black">
                <a:alpha val="50000"/>
              </a:prstClr>
            </a:outerShdw>
          </a:effectLst>
        </p:spPr>
        <p:txBody>
          <a:bodyPr vert="horz" wrap="square" lIns="91440" tIns="45720" rIns="91440" bIns="45720" numCol="1" anchor="t" anchorCtr="0" compatLnSpc="1">
            <a:prstTxWarp prst="textNoShape">
              <a:avLst/>
            </a:prstTxWarp>
          </a:bodyPr>
          <a:lstStyle/>
          <a:p>
            <a:pPr marL="366713" indent="-366713" defTabSz="976313">
              <a:buSzPct val="140000"/>
            </a:pPr>
            <a:endParaRPr lang="en-US"/>
          </a:p>
        </p:txBody>
      </p:sp>
      <p:sp>
        <p:nvSpPr>
          <p:cNvPr id="7" name="TextBox 6"/>
          <p:cNvSpPr txBox="1"/>
          <p:nvPr/>
        </p:nvSpPr>
        <p:spPr>
          <a:xfrm>
            <a:off x="3444873" y="6452559"/>
            <a:ext cx="5410200" cy="258762"/>
          </a:xfrm>
          <a:prstGeom prst="rect">
            <a:avLst/>
          </a:prstGeom>
          <a:noFill/>
          <a:ln>
            <a:noFill/>
          </a:ln>
        </p:spPr>
        <p:txBody>
          <a:bodyPr wrap="square" rtlCol="0" anchor="ctr" anchorCtr="0">
            <a:noAutofit/>
          </a:bodyPr>
          <a:lstStyle/>
          <a:p>
            <a:pPr algn="r"/>
            <a:r>
              <a:rPr lang="en-US" sz="1400" b="0" dirty="0" smtClean="0">
                <a:solidFill>
                  <a:schemeClr val="bg1"/>
                </a:solidFill>
                <a:latin typeface="Gill Sans Light"/>
                <a:cs typeface="Gill Sans Light"/>
              </a:rPr>
              <a:t>March 24, 2010</a:t>
            </a:r>
            <a:endParaRPr lang="en-US" sz="1400" b="0" dirty="0">
              <a:solidFill>
                <a:schemeClr val="bg1"/>
              </a:solidFill>
              <a:latin typeface="Gill Sans Light"/>
              <a:cs typeface="Gill Sans Light"/>
            </a:endParaRPr>
          </a:p>
        </p:txBody>
      </p:sp>
      <p:sp>
        <p:nvSpPr>
          <p:cNvPr id="8" name="Rectangle 7"/>
          <p:cNvSpPr/>
          <p:nvPr/>
        </p:nvSpPr>
        <p:spPr bwMode="auto">
          <a:xfrm>
            <a:off x="8977313" y="2"/>
            <a:ext cx="166688" cy="685799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9" name="Rectangle 8"/>
          <p:cNvSpPr/>
          <p:nvPr/>
        </p:nvSpPr>
        <p:spPr bwMode="auto">
          <a:xfrm>
            <a:off x="-1" y="1"/>
            <a:ext cx="9144001" cy="2408662"/>
          </a:xfrm>
          <a:prstGeom prst="rect">
            <a:avLst/>
          </a:prstGeom>
          <a:solidFill>
            <a:srgbClr val="0194D3"/>
          </a:solidFill>
          <a:ln w="9525">
            <a:noFill/>
            <a:round/>
            <a:headEnd/>
            <a:tailEnd/>
          </a:ln>
          <a:effectLst>
            <a:outerShdw blurRad="88900" algn="ctr" rotWithShape="0">
              <a:prstClr val="black">
                <a:alpha val="70000"/>
              </a:prstClr>
            </a:outerShdw>
          </a:effectLst>
        </p:spPr>
        <p:txBody>
          <a:bodyPr vert="horz" wrap="square" lIns="91440" tIns="45720" rIns="91440" bIns="45720" numCol="1" anchor="t" anchorCtr="0" compatLnSpc="1">
            <a:prstTxWarp prst="textNoShape">
              <a:avLst/>
            </a:prstTxWarp>
          </a:bodyPr>
          <a:lstStyle/>
          <a:p>
            <a:pPr marL="366713" marR="0" indent="-366713" defTabSz="976313" eaLnBrk="1" latinLnBrk="0" hangingPunct="1">
              <a:lnSpc>
                <a:spcPct val="100000"/>
              </a:lnSpc>
              <a:buClrTx/>
              <a:buSzPct val="140000"/>
              <a:buFontTx/>
              <a:buNone/>
              <a:tabLst/>
            </a:pPr>
            <a:endParaRPr lang="en-US"/>
          </a:p>
        </p:txBody>
      </p:sp>
      <p:sp>
        <p:nvSpPr>
          <p:cNvPr id="13" name="Parallelogram 12"/>
          <p:cNvSpPr/>
          <p:nvPr/>
        </p:nvSpPr>
        <p:spPr bwMode="auto">
          <a:xfrm>
            <a:off x="182563" y="6452558"/>
            <a:ext cx="8794750" cy="258763"/>
          </a:xfrm>
          <a:prstGeom prst="parallelogram">
            <a:avLst>
              <a:gd name="adj" fmla="val 45003"/>
            </a:avLst>
          </a:prstGeom>
          <a:solidFill>
            <a:schemeClr val="tx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14" name="Title 13"/>
          <p:cNvSpPr>
            <a:spLocks noGrp="1"/>
          </p:cNvSpPr>
          <p:nvPr>
            <p:ph type="title"/>
          </p:nvPr>
        </p:nvSpPr>
        <p:spPr>
          <a:xfrm>
            <a:off x="181155" y="2728689"/>
            <a:ext cx="5387196" cy="609600"/>
          </a:xfrm>
        </p:spPr>
        <p:txBody>
          <a:bodyPr/>
          <a:lstStyle>
            <a:lvl1pPr>
              <a:defRPr>
                <a:solidFill>
                  <a:schemeClr val="bg1"/>
                </a:solidFill>
                <a:latin typeface="Franklin Gothic Demi" pitchFamily="34" charset="0"/>
              </a:defRPr>
            </a:lvl1pPr>
          </a:lstStyle>
          <a:p>
            <a:r>
              <a:rPr lang="en-US" smtClean="0"/>
              <a:t>Click to edit Master title style</a:t>
            </a:r>
            <a:endParaRPr lang="en-US" dirty="0"/>
          </a:p>
        </p:txBody>
      </p:sp>
      <p:sp>
        <p:nvSpPr>
          <p:cNvPr id="16" name="Subtitle 2"/>
          <p:cNvSpPr>
            <a:spLocks noGrp="1"/>
          </p:cNvSpPr>
          <p:nvPr>
            <p:ph type="subTitle" idx="1"/>
          </p:nvPr>
        </p:nvSpPr>
        <p:spPr>
          <a:xfrm>
            <a:off x="181155" y="3525081"/>
            <a:ext cx="5020573" cy="271733"/>
          </a:xfrm>
        </p:spPr>
        <p:txBody>
          <a:bodyPr anchor="ctr" anchorCtr="0"/>
          <a:lstStyle>
            <a:lvl1pPr marL="0" indent="0" algn="l">
              <a:buNone/>
              <a:defRPr sz="1400">
                <a:solidFill>
                  <a:schemeClr val="bg1"/>
                </a:solidFill>
                <a:latin typeface="Franklin Gothic Dem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Date Placeholder 12"/>
          <p:cNvSpPr>
            <a:spLocks noGrp="1"/>
          </p:cNvSpPr>
          <p:nvPr>
            <p:ph type="dt" sz="half" idx="2"/>
          </p:nvPr>
        </p:nvSpPr>
        <p:spPr>
          <a:xfrm>
            <a:off x="6711351" y="6408108"/>
            <a:ext cx="2133600" cy="365125"/>
          </a:xfrm>
          <a:prstGeom prst="rect">
            <a:avLst/>
          </a:prstGeom>
        </p:spPr>
        <p:txBody>
          <a:bodyPr vert="horz" lIns="91440" tIns="45720" rIns="91440" bIns="45720" rtlCol="0" anchor="ctr"/>
          <a:lstStyle>
            <a:lvl1pPr algn="r">
              <a:defRPr sz="1200" b="0">
                <a:solidFill>
                  <a:schemeClr val="bg1"/>
                </a:solidFill>
                <a:latin typeface="+mn-lt"/>
              </a:defRPr>
            </a:lvl1pPr>
          </a:lstStyle>
          <a:p>
            <a:fld id="{95C617A2-BC7F-4CF8-A1B0-BE50125BCB9F}" type="datetimeFigureOut">
              <a:rPr lang="en-US" smtClean="0"/>
              <a:pPr/>
              <a:t>8/25/2014</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erner - Divider 2">
    <p:spTree>
      <p:nvGrpSpPr>
        <p:cNvPr id="1" name=""/>
        <p:cNvGrpSpPr/>
        <p:nvPr/>
      </p:nvGrpSpPr>
      <p:grpSpPr>
        <a:xfrm>
          <a:off x="0" y="0"/>
          <a:ext cx="0" cy="0"/>
          <a:chOff x="0" y="0"/>
          <a:chExt cx="0" cy="0"/>
        </a:xfrm>
      </p:grpSpPr>
      <p:sp>
        <p:nvSpPr>
          <p:cNvPr id="4" name="Freeform 25"/>
          <p:cNvSpPr>
            <a:spLocks/>
          </p:cNvSpPr>
          <p:nvPr/>
        </p:nvSpPr>
        <p:spPr bwMode="auto">
          <a:xfrm>
            <a:off x="0" y="2505306"/>
            <a:ext cx="8545513" cy="1378086"/>
          </a:xfrm>
          <a:custGeom>
            <a:avLst/>
            <a:gdLst/>
            <a:ahLst/>
            <a:cxnLst>
              <a:cxn ang="0">
                <a:pos x="0" y="0"/>
              </a:cxn>
              <a:cxn ang="0">
                <a:pos x="0" y="1054"/>
              </a:cxn>
              <a:cxn ang="0">
                <a:pos x="3399" y="1054"/>
              </a:cxn>
              <a:cxn ang="0">
                <a:pos x="3874" y="0"/>
              </a:cxn>
              <a:cxn ang="0">
                <a:pos x="0" y="0"/>
              </a:cxn>
            </a:cxnLst>
            <a:rect l="0" t="0" r="r" b="b"/>
            <a:pathLst>
              <a:path w="3874" h="1054">
                <a:moveTo>
                  <a:pt x="0" y="0"/>
                </a:moveTo>
                <a:lnTo>
                  <a:pt x="0" y="1054"/>
                </a:lnTo>
                <a:lnTo>
                  <a:pt x="3399" y="1054"/>
                </a:lnTo>
                <a:lnTo>
                  <a:pt x="3874" y="0"/>
                </a:lnTo>
                <a:lnTo>
                  <a:pt x="0" y="0"/>
                </a:lnTo>
                <a:close/>
              </a:path>
            </a:pathLst>
          </a:custGeom>
          <a:solidFill>
            <a:schemeClr val="accent2"/>
          </a:solidFill>
          <a:ln w="9525">
            <a:noFill/>
            <a:round/>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endParaRPr lang="en-US"/>
          </a:p>
        </p:txBody>
      </p:sp>
      <p:sp>
        <p:nvSpPr>
          <p:cNvPr id="14" name="Title 13"/>
          <p:cNvSpPr>
            <a:spLocks noGrp="1"/>
          </p:cNvSpPr>
          <p:nvPr>
            <p:ph type="title"/>
          </p:nvPr>
        </p:nvSpPr>
        <p:spPr>
          <a:xfrm>
            <a:off x="181155" y="2892241"/>
            <a:ext cx="5387196" cy="609600"/>
          </a:xfrm>
        </p:spPr>
        <p:txBody>
          <a:bodyPr/>
          <a:lstStyle>
            <a:lvl1pPr>
              <a:defRPr>
                <a:solidFill>
                  <a:schemeClr val="bg1"/>
                </a:solidFill>
                <a:latin typeface="Franklin Gothic Demi" pitchFamily="34" charset="0"/>
              </a:defRPr>
            </a:lvl1pPr>
          </a:lstStyle>
          <a:p>
            <a:r>
              <a:rPr lang="en-US" smtClean="0"/>
              <a:t>Click to edit Master title style</a:t>
            </a:r>
            <a:endParaRPr lang="en-US" dirty="0"/>
          </a:p>
        </p:txBody>
      </p:sp>
      <p:sp>
        <p:nvSpPr>
          <p:cNvPr id="15" name="Freeform 19"/>
          <p:cNvSpPr>
            <a:spLocks/>
          </p:cNvSpPr>
          <p:nvPr/>
        </p:nvSpPr>
        <p:spPr bwMode="auto">
          <a:xfrm>
            <a:off x="0" y="3943212"/>
            <a:ext cx="5244860" cy="258762"/>
          </a:xfrm>
          <a:custGeom>
            <a:avLst/>
            <a:gdLst/>
            <a:ahLst/>
            <a:cxnLst>
              <a:cxn ang="0">
                <a:pos x="0" y="0"/>
              </a:cxn>
              <a:cxn ang="0">
                <a:pos x="0" y="163"/>
              </a:cxn>
              <a:cxn ang="0">
                <a:pos x="3331" y="163"/>
              </a:cxn>
              <a:cxn ang="0">
                <a:pos x="3402" y="0"/>
              </a:cxn>
              <a:cxn ang="0">
                <a:pos x="0" y="0"/>
              </a:cxn>
            </a:cxnLst>
            <a:rect l="0" t="0" r="r" b="b"/>
            <a:pathLst>
              <a:path w="3402" h="163">
                <a:moveTo>
                  <a:pt x="0" y="0"/>
                </a:moveTo>
                <a:lnTo>
                  <a:pt x="0" y="163"/>
                </a:lnTo>
                <a:lnTo>
                  <a:pt x="3331" y="163"/>
                </a:lnTo>
                <a:lnTo>
                  <a:pt x="3402" y="0"/>
                </a:lnTo>
                <a:lnTo>
                  <a:pt x="0" y="0"/>
                </a:lnTo>
                <a:close/>
              </a:path>
            </a:pathLst>
          </a:custGeom>
          <a:solidFill>
            <a:schemeClr val="tx2"/>
          </a:solidFill>
          <a:ln w="9525">
            <a:noFill/>
            <a:round/>
            <a:headEnd/>
            <a:tailEnd/>
          </a:ln>
          <a:effectLst>
            <a:outerShdw blurRad="63500" sx="101000" sy="101000" algn="ctr" rotWithShape="0">
              <a:prstClr val="black">
                <a:alpha val="50000"/>
              </a:prstClr>
            </a:outerShdw>
          </a:effectLst>
        </p:spPr>
        <p:txBody>
          <a:bodyPr vert="horz" wrap="square" lIns="91440" tIns="45720" rIns="91440" bIns="45720" numCol="1" anchor="t" anchorCtr="0" compatLnSpc="1">
            <a:prstTxWarp prst="textNoShape">
              <a:avLst/>
            </a:prstTxWarp>
          </a:bodyPr>
          <a:lstStyle/>
          <a:p>
            <a:pPr marL="366713" indent="-366713" defTabSz="976313">
              <a:buSzPct val="140000"/>
            </a:pPr>
            <a:endParaRPr lang="en-US"/>
          </a:p>
        </p:txBody>
      </p:sp>
      <p:sp>
        <p:nvSpPr>
          <p:cNvPr id="22" name="Subtitle 2"/>
          <p:cNvSpPr>
            <a:spLocks noGrp="1"/>
          </p:cNvSpPr>
          <p:nvPr>
            <p:ph type="subTitle" idx="1"/>
          </p:nvPr>
        </p:nvSpPr>
        <p:spPr>
          <a:xfrm>
            <a:off x="181155" y="3933959"/>
            <a:ext cx="5020573" cy="271733"/>
          </a:xfrm>
        </p:spPr>
        <p:txBody>
          <a:bodyPr anchor="ctr" anchorCtr="0"/>
          <a:lstStyle>
            <a:lvl1pPr marL="0" indent="0" algn="l">
              <a:buNone/>
              <a:defRPr sz="1400">
                <a:solidFill>
                  <a:schemeClr val="bg1"/>
                </a:solidFill>
                <a:latin typeface="Franklin Gothic Dem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Freeform 22"/>
          <p:cNvSpPr/>
          <p:nvPr/>
        </p:nvSpPr>
        <p:spPr bwMode="auto">
          <a:xfrm>
            <a:off x="0" y="2209800"/>
            <a:ext cx="8741664" cy="255588"/>
          </a:xfrm>
          <a:custGeom>
            <a:avLst/>
            <a:gdLst>
              <a:gd name="connsiteX0" fmla="*/ 0 w 8683083"/>
              <a:gd name="connsiteY0" fmla="*/ 0 h 275064"/>
              <a:gd name="connsiteX1" fmla="*/ 8683083 w 8683083"/>
              <a:gd name="connsiteY1" fmla="*/ 14868 h 275064"/>
              <a:gd name="connsiteX2" fmla="*/ 8556702 w 8683083"/>
              <a:gd name="connsiteY2" fmla="*/ 275064 h 275064"/>
              <a:gd name="connsiteX3" fmla="*/ 14868 w 8683083"/>
              <a:gd name="connsiteY3" fmla="*/ 275064 h 275064"/>
              <a:gd name="connsiteX4" fmla="*/ 0 w 8683083"/>
              <a:gd name="connsiteY4" fmla="*/ 0 h 275064"/>
              <a:gd name="connsiteX0" fmla="*/ 0 w 8735334"/>
              <a:gd name="connsiteY0" fmla="*/ 0 h 275064"/>
              <a:gd name="connsiteX1" fmla="*/ 8735334 w 8735334"/>
              <a:gd name="connsiteY1" fmla="*/ 16727 h 275064"/>
              <a:gd name="connsiteX2" fmla="*/ 8556702 w 8735334"/>
              <a:gd name="connsiteY2" fmla="*/ 275064 h 275064"/>
              <a:gd name="connsiteX3" fmla="*/ 14868 w 8735334"/>
              <a:gd name="connsiteY3" fmla="*/ 275064 h 275064"/>
              <a:gd name="connsiteX4" fmla="*/ 0 w 8735334"/>
              <a:gd name="connsiteY4" fmla="*/ 0 h 275064"/>
              <a:gd name="connsiteX0" fmla="*/ 0 w 8735334"/>
              <a:gd name="connsiteY0" fmla="*/ 0 h 275064"/>
              <a:gd name="connsiteX1" fmla="*/ 8735334 w 8735334"/>
              <a:gd name="connsiteY1" fmla="*/ 16727 h 275064"/>
              <a:gd name="connsiteX2" fmla="*/ 8560380 w 8735334"/>
              <a:gd name="connsiteY2" fmla="*/ 272315 h 275064"/>
              <a:gd name="connsiteX3" fmla="*/ 14868 w 8735334"/>
              <a:gd name="connsiteY3" fmla="*/ 275064 h 275064"/>
              <a:gd name="connsiteX4" fmla="*/ 0 w 8735334"/>
              <a:gd name="connsiteY4" fmla="*/ 0 h 275064"/>
              <a:gd name="connsiteX0" fmla="*/ 0 w 8735334"/>
              <a:gd name="connsiteY0" fmla="*/ 0 h 275064"/>
              <a:gd name="connsiteX1" fmla="*/ 8735334 w 8735334"/>
              <a:gd name="connsiteY1" fmla="*/ 16727 h 275064"/>
              <a:gd name="connsiteX2" fmla="*/ 8560380 w 8735334"/>
              <a:gd name="connsiteY2" fmla="*/ 272315 h 275064"/>
              <a:gd name="connsiteX3" fmla="*/ 14868 w 8735334"/>
              <a:gd name="connsiteY3" fmla="*/ 275064 h 275064"/>
              <a:gd name="connsiteX4" fmla="*/ 0 w 8735334"/>
              <a:gd name="connsiteY4" fmla="*/ 0 h 275064"/>
              <a:gd name="connsiteX0" fmla="*/ 0 w 8735334"/>
              <a:gd name="connsiteY0" fmla="*/ 0 h 275064"/>
              <a:gd name="connsiteX1" fmla="*/ 8735334 w 8735334"/>
              <a:gd name="connsiteY1" fmla="*/ 16727 h 275064"/>
              <a:gd name="connsiteX2" fmla="*/ 8598616 w 8735334"/>
              <a:gd name="connsiteY2" fmla="*/ 272315 h 275064"/>
              <a:gd name="connsiteX3" fmla="*/ 14868 w 8735334"/>
              <a:gd name="connsiteY3" fmla="*/ 275064 h 275064"/>
              <a:gd name="connsiteX4" fmla="*/ 0 w 8735334"/>
              <a:gd name="connsiteY4" fmla="*/ 0 h 275064"/>
              <a:gd name="connsiteX0" fmla="*/ 0 w 8775974"/>
              <a:gd name="connsiteY0" fmla="*/ 0 h 275064"/>
              <a:gd name="connsiteX1" fmla="*/ 8775974 w 8775974"/>
              <a:gd name="connsiteY1" fmla="*/ 16727 h 275064"/>
              <a:gd name="connsiteX2" fmla="*/ 8598616 w 8775974"/>
              <a:gd name="connsiteY2" fmla="*/ 272315 h 275064"/>
              <a:gd name="connsiteX3" fmla="*/ 14868 w 8775974"/>
              <a:gd name="connsiteY3" fmla="*/ 275064 h 275064"/>
              <a:gd name="connsiteX4" fmla="*/ 0 w 8775974"/>
              <a:gd name="connsiteY4" fmla="*/ 0 h 275064"/>
              <a:gd name="connsiteX0" fmla="*/ 0 w 8761107"/>
              <a:gd name="connsiteY0" fmla="*/ 0 h 258337"/>
              <a:gd name="connsiteX1" fmla="*/ 8761107 w 8761107"/>
              <a:gd name="connsiteY1" fmla="*/ 0 h 258337"/>
              <a:gd name="connsiteX2" fmla="*/ 8583749 w 8761107"/>
              <a:gd name="connsiteY2" fmla="*/ 255588 h 258337"/>
              <a:gd name="connsiteX3" fmla="*/ 1 w 8761107"/>
              <a:gd name="connsiteY3" fmla="*/ 258337 h 258337"/>
              <a:gd name="connsiteX4" fmla="*/ 0 w 8761107"/>
              <a:gd name="connsiteY4" fmla="*/ 0 h 258337"/>
              <a:gd name="connsiteX0" fmla="*/ 0 w 8761107"/>
              <a:gd name="connsiteY0" fmla="*/ 0 h 255588"/>
              <a:gd name="connsiteX1" fmla="*/ 8761107 w 8761107"/>
              <a:gd name="connsiteY1" fmla="*/ 0 h 255588"/>
              <a:gd name="connsiteX2" fmla="*/ 8583749 w 8761107"/>
              <a:gd name="connsiteY2" fmla="*/ 255588 h 255588"/>
              <a:gd name="connsiteX3" fmla="*/ 52252 w 8761107"/>
              <a:gd name="connsiteY3" fmla="*/ 255588 h 255588"/>
              <a:gd name="connsiteX4" fmla="*/ 0 w 8761107"/>
              <a:gd name="connsiteY4" fmla="*/ 0 h 255588"/>
              <a:gd name="connsiteX0" fmla="*/ 0 w 8761107"/>
              <a:gd name="connsiteY0" fmla="*/ 0 h 255588"/>
              <a:gd name="connsiteX1" fmla="*/ 8761107 w 8761107"/>
              <a:gd name="connsiteY1" fmla="*/ 0 h 255588"/>
              <a:gd name="connsiteX2" fmla="*/ 8583749 w 8761107"/>
              <a:gd name="connsiteY2" fmla="*/ 255588 h 255588"/>
              <a:gd name="connsiteX3" fmla="*/ 0 w 8761107"/>
              <a:gd name="connsiteY3" fmla="*/ 255588 h 255588"/>
              <a:gd name="connsiteX4" fmla="*/ 0 w 8761107"/>
              <a:gd name="connsiteY4" fmla="*/ 0 h 25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1107" h="255588">
                <a:moveTo>
                  <a:pt x="0" y="0"/>
                </a:moveTo>
                <a:lnTo>
                  <a:pt x="8761107" y="0"/>
                </a:lnTo>
                <a:lnTo>
                  <a:pt x="8583749" y="255588"/>
                </a:lnTo>
                <a:lnTo>
                  <a:pt x="0" y="255588"/>
                </a:lnTo>
                <a:lnTo>
                  <a:pt x="0" y="0"/>
                </a:lnTo>
                <a:close/>
              </a:path>
            </a:pathLst>
          </a:custGeom>
          <a:solidFill>
            <a:schemeClr val="tx2"/>
          </a:solidFill>
          <a:ln w="9525">
            <a:noFill/>
            <a:round/>
            <a:headEnd/>
            <a:tailEnd/>
          </a:ln>
          <a:effectLst>
            <a:outerShdw blurRad="63500" sx="101000" sy="101000" algn="ctr" rotWithShape="0">
              <a:prstClr val="black">
                <a:alpha val="50000"/>
              </a:prstClr>
            </a:outerShdw>
          </a:effectLst>
        </p:spPr>
        <p:txBody>
          <a:bodyPr vert="horz" wrap="square" lIns="91440" tIns="45720" rIns="91440" bIns="45720" numCol="1" anchor="t" anchorCtr="0" compatLnSpc="1">
            <a:prstTxWarp prst="textNoShape">
              <a:avLst/>
            </a:prstTxWarp>
          </a:bodyPr>
          <a:lstStyle/>
          <a:p>
            <a:pPr marL="366713" marR="0" indent="-366713" algn="l" defTabSz="976313" rtl="0" eaLnBrk="1" fontAlgn="base" latinLnBrk="0" hangingPunct="1">
              <a:lnSpc>
                <a:spcPct val="100000"/>
              </a:lnSpc>
              <a:spcBef>
                <a:spcPct val="0"/>
              </a:spcBef>
              <a:spcAft>
                <a:spcPct val="0"/>
              </a:spcAft>
              <a:buClrTx/>
              <a:buSzPct val="140000"/>
              <a:buFontTx/>
              <a:buNone/>
              <a:tabLst/>
            </a:pPr>
            <a:endParaRPr lang="en-US" sz="3600" b="1" kern="1200">
              <a:solidFill>
                <a:schemeClr val="tx1"/>
              </a:solidFill>
              <a:latin typeface="Arial" charset="0"/>
              <a:ea typeface="ＭＳ Ｐゴシック" charset="-128"/>
              <a:cs typeface="+mn-cs"/>
            </a:endParaRPr>
          </a:p>
        </p:txBody>
      </p:sp>
      <p:pic>
        <p:nvPicPr>
          <p:cNvPr id="11" name="Picture 31" descr="\\psf\Home\Dropbox\Mike Hanna\CR1 20566\From Client\new cerner logo comp.png"/>
          <p:cNvPicPr>
            <a:picLocks noChangeAspect="1" noChangeArrowheads="1"/>
          </p:cNvPicPr>
          <p:nvPr/>
        </p:nvPicPr>
        <p:blipFill>
          <a:blip r:embed="rId2" cstate="print"/>
          <a:stretch>
            <a:fillRect/>
          </a:stretch>
        </p:blipFill>
        <p:spPr bwMode="auto">
          <a:xfrm>
            <a:off x="5581291" y="1274896"/>
            <a:ext cx="3226278" cy="825913"/>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erner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a:defRPr sz="2400">
                <a:latin typeface="+mj-lt"/>
              </a:defRPr>
            </a:lvl1pPr>
            <a:lvl2pPr>
              <a:defRPr sz="2000"/>
            </a:lvl2pPr>
            <a:lvl3pPr>
              <a:defRPr sz="1800"/>
            </a:lvl3pPr>
            <a:lvl4pPr>
              <a:defRPr sz="1400"/>
            </a:lvl4pPr>
            <a:lvl5pPr>
              <a:defRPr sz="1200"/>
            </a:lvl5pPr>
          </a:lstStyle>
          <a:p>
            <a:pPr lvl="0"/>
            <a:r>
              <a:rPr lang="en-US" dirty="0" smtClean="0"/>
              <a:t>Subhead One</a:t>
            </a:r>
          </a:p>
          <a:p>
            <a:pPr lvl="1"/>
            <a:r>
              <a:rPr lang="en-US" dirty="0" smtClean="0"/>
              <a:t>Secondary text bullet</a:t>
            </a:r>
          </a:p>
          <a:p>
            <a:pPr lvl="1"/>
            <a:r>
              <a:rPr lang="en-US" dirty="0" smtClean="0"/>
              <a:t>Secondary text bullet</a:t>
            </a:r>
          </a:p>
          <a:p>
            <a:pPr lvl="2"/>
            <a:r>
              <a:rPr lang="en-US" dirty="0" smtClean="0"/>
              <a:t>Third bullet</a:t>
            </a:r>
          </a:p>
          <a:p>
            <a:pPr lvl="0"/>
            <a:r>
              <a:rPr lang="en-US" dirty="0" smtClean="0"/>
              <a:t>Subhead Two</a:t>
            </a:r>
          </a:p>
          <a:p>
            <a:pPr lvl="1"/>
            <a:r>
              <a:rPr lang="en-US" dirty="0" smtClean="0"/>
              <a:t>Secondary text bullet</a:t>
            </a:r>
          </a:p>
          <a:p>
            <a:pPr lvl="1"/>
            <a:r>
              <a:rPr lang="en-US" dirty="0" smtClean="0"/>
              <a:t>Secondary text bullet</a:t>
            </a:r>
          </a:p>
          <a:p>
            <a:pPr lvl="2"/>
            <a:r>
              <a:rPr lang="en-US" dirty="0" smtClean="0"/>
              <a:t>Third bullet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erner - 2 Image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0" hasCustomPrompt="1"/>
          </p:nvPr>
        </p:nvSpPr>
        <p:spPr>
          <a:xfrm>
            <a:off x="4102873" y="3836020"/>
            <a:ext cx="4386922" cy="2014653"/>
          </a:xfrm>
        </p:spPr>
        <p:txBody>
          <a:bodyPr/>
          <a:lstStyle>
            <a:lvl1pPr marL="344488" indent="-344488">
              <a:buSzPct val="100000"/>
              <a:buFontTx/>
              <a:buBlip>
                <a:blip r:embed="rId2"/>
              </a:buBlip>
              <a:defRPr sz="2400"/>
            </a:lvl1pPr>
            <a:lvl2pPr marL="690563" indent="-285750">
              <a:buSzPct val="100000"/>
              <a:defRPr sz="2000"/>
            </a:lvl2pPr>
            <a:lvl3pPr marL="1027113" indent="-171450">
              <a:defRPr sz="1800"/>
            </a:lvl3pPr>
            <a:lvl4pPr>
              <a:defRPr sz="1050"/>
            </a:lvl4pPr>
            <a:lvl5pPr>
              <a:defRPr sz="1000"/>
            </a:lvl5pPr>
          </a:lstStyle>
          <a:p>
            <a:pPr lvl="0"/>
            <a:r>
              <a:rPr lang="en-US" dirty="0" smtClean="0"/>
              <a:t>Subhead One</a:t>
            </a:r>
          </a:p>
          <a:p>
            <a:pPr lvl="1"/>
            <a:r>
              <a:rPr lang="en-US" dirty="0" smtClean="0"/>
              <a:t>Secondary text bullet</a:t>
            </a:r>
          </a:p>
          <a:p>
            <a:pPr lvl="1"/>
            <a:r>
              <a:rPr lang="en-US" dirty="0" smtClean="0"/>
              <a:t>Secondary text bullet</a:t>
            </a:r>
          </a:p>
          <a:p>
            <a:pPr lvl="2"/>
            <a:r>
              <a:rPr lang="en-US" dirty="0" smtClean="0"/>
              <a:t>Third bullet</a:t>
            </a:r>
          </a:p>
        </p:txBody>
      </p:sp>
      <p:sp>
        <p:nvSpPr>
          <p:cNvPr id="9" name="Picture Placeholder 8"/>
          <p:cNvSpPr>
            <a:spLocks noGrp="1"/>
          </p:cNvSpPr>
          <p:nvPr>
            <p:ph type="pic" sz="quarter" idx="11"/>
          </p:nvPr>
        </p:nvSpPr>
        <p:spPr>
          <a:xfrm>
            <a:off x="457200" y="1554163"/>
            <a:ext cx="3347204" cy="2014537"/>
          </a:xfrm>
          <a:ln w="19050">
            <a:solidFill>
              <a:schemeClr val="accent2"/>
            </a:solidFill>
          </a:ln>
          <a:effectLst>
            <a:innerShdw blurRad="114300">
              <a:prstClr val="black"/>
            </a:innerShdw>
          </a:effectLst>
        </p:spPr>
        <p:txBody>
          <a:bodyPr/>
          <a:lstStyle/>
          <a:p>
            <a:r>
              <a:rPr lang="en-US" smtClean="0"/>
              <a:t>Click icon to add picture</a:t>
            </a:r>
            <a:endParaRPr lang="en-US" dirty="0"/>
          </a:p>
        </p:txBody>
      </p:sp>
      <p:sp>
        <p:nvSpPr>
          <p:cNvPr id="10" name="Picture Placeholder 8"/>
          <p:cNvSpPr>
            <a:spLocks noGrp="1"/>
          </p:cNvSpPr>
          <p:nvPr>
            <p:ph type="pic" sz="quarter" idx="12"/>
          </p:nvPr>
        </p:nvSpPr>
        <p:spPr>
          <a:xfrm>
            <a:off x="457200" y="3836136"/>
            <a:ext cx="3347204" cy="2014537"/>
          </a:xfrm>
          <a:ln w="19050">
            <a:solidFill>
              <a:schemeClr val="accent2"/>
            </a:solidFill>
          </a:ln>
          <a:effectLst>
            <a:innerShdw blurRad="114300">
              <a:prstClr val="black"/>
            </a:innerShdw>
          </a:effectLst>
        </p:spPr>
        <p:txBody>
          <a:bodyPr/>
          <a:lstStyle/>
          <a:p>
            <a:r>
              <a:rPr lang="en-US" smtClean="0"/>
              <a:t>Click icon to add picture</a:t>
            </a:r>
            <a:endParaRPr lang="en-US" dirty="0"/>
          </a:p>
        </p:txBody>
      </p:sp>
      <p:sp>
        <p:nvSpPr>
          <p:cNvPr id="11" name="Content Placeholder 2"/>
          <p:cNvSpPr>
            <a:spLocks noGrp="1"/>
          </p:cNvSpPr>
          <p:nvPr>
            <p:ph idx="13" hasCustomPrompt="1"/>
          </p:nvPr>
        </p:nvSpPr>
        <p:spPr>
          <a:xfrm>
            <a:off x="4102873" y="1554163"/>
            <a:ext cx="4386922" cy="2014653"/>
          </a:xfrm>
        </p:spPr>
        <p:txBody>
          <a:bodyPr/>
          <a:lstStyle>
            <a:lvl1pPr marL="344488" indent="-344488">
              <a:buSzPct val="100000"/>
              <a:buFontTx/>
              <a:buBlip>
                <a:blip r:embed="rId2"/>
              </a:buBlip>
              <a:defRPr sz="2400"/>
            </a:lvl1pPr>
            <a:lvl2pPr marL="690563" indent="-293688">
              <a:buSzPct val="100000"/>
              <a:defRPr sz="2000"/>
            </a:lvl2pPr>
            <a:lvl3pPr marL="1027113" indent="-171450">
              <a:defRPr sz="1800"/>
            </a:lvl3pPr>
            <a:lvl4pPr>
              <a:defRPr sz="1050"/>
            </a:lvl4pPr>
            <a:lvl5pPr>
              <a:defRPr sz="1000"/>
            </a:lvl5pPr>
          </a:lstStyle>
          <a:p>
            <a:pPr lvl="0"/>
            <a:r>
              <a:rPr lang="en-US" dirty="0" smtClean="0"/>
              <a:t>Subhead One</a:t>
            </a:r>
          </a:p>
          <a:p>
            <a:pPr lvl="1"/>
            <a:r>
              <a:rPr lang="en-US" dirty="0" smtClean="0"/>
              <a:t>Secondary text bullet</a:t>
            </a:r>
          </a:p>
          <a:p>
            <a:pPr lvl="1"/>
            <a:r>
              <a:rPr lang="en-US" dirty="0" smtClean="0"/>
              <a:t>Secondary text bullet</a:t>
            </a:r>
          </a:p>
          <a:p>
            <a:pPr lvl="2"/>
            <a:r>
              <a:rPr lang="en-US" dirty="0" smtClean="0"/>
              <a:t>Third bullet</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erner - Callout with Text">
    <p:spTree>
      <p:nvGrpSpPr>
        <p:cNvPr id="1" name=""/>
        <p:cNvGrpSpPr/>
        <p:nvPr/>
      </p:nvGrpSpPr>
      <p:grpSpPr>
        <a:xfrm>
          <a:off x="0" y="0"/>
          <a:ext cx="0" cy="0"/>
          <a:chOff x="0" y="0"/>
          <a:chExt cx="0" cy="0"/>
        </a:xfrm>
      </p:grpSpPr>
      <p:sp>
        <p:nvSpPr>
          <p:cNvPr id="7" name="Rectangle 6"/>
          <p:cNvSpPr/>
          <p:nvPr/>
        </p:nvSpPr>
        <p:spPr bwMode="auto">
          <a:xfrm>
            <a:off x="457200" y="2128761"/>
            <a:ext cx="3347204" cy="3452530"/>
          </a:xfrm>
          <a:prstGeom prst="rect">
            <a:avLst/>
          </a:prstGeom>
          <a:solidFill>
            <a:schemeClr val="tx2"/>
          </a:solidFill>
          <a:ln w="9525" cap="flat" cmpd="sng" algn="ctr">
            <a:noFill/>
            <a:prstDash val="solid"/>
            <a:round/>
            <a:headEnd type="none" w="med" len="med"/>
            <a:tailEnd type="none" w="med" len="med"/>
          </a:ln>
          <a:effectLst>
            <a:outerShdw blurRad="38100" sx="101000" sy="101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2"/>
          <p:cNvSpPr>
            <a:spLocks noGrp="1"/>
          </p:cNvSpPr>
          <p:nvPr>
            <p:ph idx="13" hasCustomPrompt="1"/>
          </p:nvPr>
        </p:nvSpPr>
        <p:spPr>
          <a:xfrm>
            <a:off x="4102873" y="1284781"/>
            <a:ext cx="4386922" cy="4296510"/>
          </a:xfrm>
        </p:spPr>
        <p:txBody>
          <a:bodyPr/>
          <a:lstStyle>
            <a:lvl1pPr marL="344488" indent="-344488">
              <a:buSzPct val="100000"/>
              <a:buFontTx/>
              <a:buBlip>
                <a:blip r:embed="rId2"/>
              </a:buBlip>
              <a:defRPr sz="2400"/>
            </a:lvl1pPr>
            <a:lvl2pPr marL="690563" indent="-285750">
              <a:buSzPct val="100000"/>
              <a:defRPr sz="2000"/>
            </a:lvl2pPr>
            <a:lvl3pPr marL="1027113" indent="-171450">
              <a:defRPr sz="1800"/>
            </a:lvl3pPr>
            <a:lvl4pPr>
              <a:defRPr sz="1050"/>
            </a:lvl4pPr>
            <a:lvl5pPr>
              <a:defRPr sz="1000"/>
            </a:lvl5pPr>
          </a:lstStyle>
          <a:p>
            <a:pPr lvl="0"/>
            <a:r>
              <a:rPr lang="en-US" dirty="0" smtClean="0"/>
              <a:t>Subhead One</a:t>
            </a:r>
          </a:p>
          <a:p>
            <a:pPr lvl="1"/>
            <a:r>
              <a:rPr lang="en-US" dirty="0" smtClean="0"/>
              <a:t>Secondary text bullet</a:t>
            </a:r>
          </a:p>
          <a:p>
            <a:pPr lvl="1"/>
            <a:r>
              <a:rPr lang="en-US" dirty="0" smtClean="0"/>
              <a:t>Secondary text bullet</a:t>
            </a:r>
          </a:p>
          <a:p>
            <a:pPr lvl="2"/>
            <a:r>
              <a:rPr lang="en-US" dirty="0" smtClean="0"/>
              <a:t>Third bullet</a:t>
            </a:r>
          </a:p>
          <a:p>
            <a:pPr lvl="0"/>
            <a:r>
              <a:rPr lang="en-US" dirty="0" smtClean="0"/>
              <a:t>Subhead Two</a:t>
            </a:r>
          </a:p>
          <a:p>
            <a:pPr lvl="1"/>
            <a:r>
              <a:rPr lang="en-US" dirty="0" smtClean="0"/>
              <a:t>Secondary text bullet</a:t>
            </a:r>
          </a:p>
          <a:p>
            <a:pPr lvl="1"/>
            <a:r>
              <a:rPr lang="en-US" dirty="0" smtClean="0"/>
              <a:t>Secondary text bullet</a:t>
            </a:r>
          </a:p>
          <a:p>
            <a:pPr lvl="2"/>
            <a:r>
              <a:rPr lang="en-US" dirty="0" smtClean="0"/>
              <a:t>Third bullet</a:t>
            </a:r>
          </a:p>
        </p:txBody>
      </p:sp>
      <p:sp>
        <p:nvSpPr>
          <p:cNvPr id="8" name="Content Placeholder 2"/>
          <p:cNvSpPr>
            <a:spLocks noGrp="1"/>
          </p:cNvSpPr>
          <p:nvPr>
            <p:ph idx="14" hasCustomPrompt="1"/>
          </p:nvPr>
        </p:nvSpPr>
        <p:spPr>
          <a:xfrm>
            <a:off x="569343" y="2234241"/>
            <a:ext cx="3122918" cy="3347049"/>
          </a:xfrm>
        </p:spPr>
        <p:txBody>
          <a:bodyPr/>
          <a:lstStyle>
            <a:lvl1pPr marL="233363" indent="-233363">
              <a:buClr>
                <a:schemeClr val="bg1"/>
              </a:buClr>
              <a:buSzPct val="100000"/>
              <a:buFont typeface="Wingdings" pitchFamily="2" charset="2"/>
              <a:buChar char="§"/>
              <a:defRPr sz="1800" b="1">
                <a:solidFill>
                  <a:schemeClr val="bg1"/>
                </a:solidFill>
              </a:defRPr>
            </a:lvl1pPr>
            <a:lvl2pPr marL="517525" indent="-207963">
              <a:buClr>
                <a:schemeClr val="bg1"/>
              </a:buClr>
              <a:buSzPct val="100000"/>
              <a:buFont typeface="Arial" pitchFamily="34" charset="0"/>
              <a:buChar char="•"/>
              <a:defRPr sz="1400" b="1">
                <a:solidFill>
                  <a:schemeClr val="bg1"/>
                </a:solidFill>
              </a:defRPr>
            </a:lvl2pPr>
            <a:lvl3pPr marL="741363" indent="-144463">
              <a:buClr>
                <a:schemeClr val="bg1"/>
              </a:buClr>
              <a:buSzPct val="100000"/>
              <a:defRPr sz="1000" b="1">
                <a:solidFill>
                  <a:schemeClr val="bg1"/>
                </a:solidFill>
              </a:defRPr>
            </a:lvl3pPr>
            <a:lvl4pPr>
              <a:defRPr sz="1050"/>
            </a:lvl4pPr>
            <a:lvl5pPr>
              <a:defRPr sz="1000"/>
            </a:lvl5pPr>
          </a:lstStyle>
          <a:p>
            <a:pPr lvl="0"/>
            <a:r>
              <a:rPr lang="en-US" dirty="0" smtClean="0"/>
              <a:t>Subhead One</a:t>
            </a:r>
          </a:p>
          <a:p>
            <a:pPr lvl="1"/>
            <a:r>
              <a:rPr lang="en-US" dirty="0" smtClean="0"/>
              <a:t>Secondary text bullet</a:t>
            </a:r>
          </a:p>
          <a:p>
            <a:pPr lvl="1"/>
            <a:r>
              <a:rPr lang="en-US" dirty="0" smtClean="0"/>
              <a:t>Secondary text bullet</a:t>
            </a:r>
          </a:p>
          <a:p>
            <a:pPr lvl="0"/>
            <a:r>
              <a:rPr lang="en-US" dirty="0" smtClean="0"/>
              <a:t>Subhead Two</a:t>
            </a:r>
          </a:p>
          <a:p>
            <a:pPr lvl="1"/>
            <a:r>
              <a:rPr lang="en-US" dirty="0" smtClean="0"/>
              <a:t>Secondary text bullet</a:t>
            </a:r>
          </a:p>
          <a:p>
            <a:pPr lvl="1"/>
            <a:r>
              <a:rPr lang="en-US" dirty="0" smtClean="0"/>
              <a:t>Secondary text bullet</a:t>
            </a:r>
          </a:p>
        </p:txBody>
      </p:sp>
      <p:sp>
        <p:nvSpPr>
          <p:cNvPr id="12" name="Rectangle 11"/>
          <p:cNvSpPr/>
          <p:nvPr/>
        </p:nvSpPr>
        <p:spPr bwMode="auto">
          <a:xfrm>
            <a:off x="457200" y="1284781"/>
            <a:ext cx="3347204" cy="725173"/>
          </a:xfrm>
          <a:prstGeom prst="rect">
            <a:avLst/>
          </a:prstGeom>
          <a:solidFill>
            <a:schemeClr val="accent2"/>
          </a:solidFill>
          <a:ln w="9525" cap="flat" cmpd="sng" algn="ctr">
            <a:noFill/>
            <a:prstDash val="solid"/>
            <a:round/>
            <a:headEnd type="none" w="med" len="med"/>
            <a:tailEnd type="none" w="med" len="med"/>
          </a:ln>
          <a:effectLst>
            <a:outerShdw blurRad="38100" sx="101000" sy="101000" algn="c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14" name="Text Placeholder 13"/>
          <p:cNvSpPr>
            <a:spLocks noGrp="1"/>
          </p:cNvSpPr>
          <p:nvPr>
            <p:ph type="body" sz="quarter" idx="15" hasCustomPrompt="1"/>
          </p:nvPr>
        </p:nvSpPr>
        <p:spPr>
          <a:xfrm>
            <a:off x="457200" y="1284288"/>
            <a:ext cx="3346450" cy="725487"/>
          </a:xfrm>
        </p:spPr>
        <p:txBody>
          <a:bodyPr anchor="ctr" anchorCtr="0">
            <a:normAutofit/>
          </a:bodyPr>
          <a:lstStyle>
            <a:lvl1pPr marL="0" indent="0" algn="ctr">
              <a:buNone/>
              <a:defRPr sz="2000" b="1">
                <a:solidFill>
                  <a:schemeClr val="bg1"/>
                </a:solidFill>
              </a:defRPr>
            </a:lvl1pPr>
          </a:lstStyle>
          <a:p>
            <a:pPr lvl="0"/>
            <a:r>
              <a:rPr lang="en-US" dirty="0" smtClean="0"/>
              <a:t>Click to Add Callout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erner - Primary Image and Tit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16913" cy="609600"/>
          </a:xfrm>
        </p:spPr>
        <p:txBody>
          <a:bodyPr/>
          <a:lstStyle>
            <a:lvl1pPr>
              <a:defRPr sz="3200">
                <a:latin typeface="Calibri" pitchFamily="34" charset="0"/>
                <a:cs typeface="Calibri" pitchFamily="34" charset="0"/>
              </a:defRPr>
            </a:lvl1pPr>
          </a:lstStyle>
          <a:p>
            <a:r>
              <a:rPr lang="en-US" dirty="0" smtClean="0"/>
              <a:t>Click to edit Master title style</a:t>
            </a:r>
            <a:endParaRPr lang="en-US" dirty="0"/>
          </a:p>
        </p:txBody>
      </p:sp>
      <p:sp>
        <p:nvSpPr>
          <p:cNvPr id="4" name="Freeform 3"/>
          <p:cNvSpPr/>
          <p:nvPr/>
        </p:nvSpPr>
        <p:spPr bwMode="auto">
          <a:xfrm>
            <a:off x="-1" y="613266"/>
            <a:ext cx="8545513" cy="69850"/>
          </a:xfrm>
          <a:custGeom>
            <a:avLst/>
            <a:gdLst>
              <a:gd name="connsiteX0" fmla="*/ 0 w 9002751"/>
              <a:gd name="connsiteY0" fmla="*/ 944137 h 951571"/>
              <a:gd name="connsiteX1" fmla="*/ 7434 w 9002751"/>
              <a:gd name="connsiteY1" fmla="*/ 0 h 951571"/>
              <a:gd name="connsiteX2" fmla="*/ 9002751 w 9002751"/>
              <a:gd name="connsiteY2" fmla="*/ 7434 h 951571"/>
              <a:gd name="connsiteX3" fmla="*/ 8549268 w 9002751"/>
              <a:gd name="connsiteY3" fmla="*/ 951571 h 951571"/>
              <a:gd name="connsiteX4" fmla="*/ 0 w 9002751"/>
              <a:gd name="connsiteY4" fmla="*/ 944137 h 951571"/>
              <a:gd name="connsiteX0" fmla="*/ 0 w 9002751"/>
              <a:gd name="connsiteY0" fmla="*/ 944137 h 951571"/>
              <a:gd name="connsiteX1" fmla="*/ 7434 w 9002751"/>
              <a:gd name="connsiteY1" fmla="*/ 0 h 951571"/>
              <a:gd name="connsiteX2" fmla="*/ 9002751 w 9002751"/>
              <a:gd name="connsiteY2" fmla="*/ 7434 h 951571"/>
              <a:gd name="connsiteX3" fmla="*/ 8838905 w 9002751"/>
              <a:gd name="connsiteY3" fmla="*/ 951571 h 951571"/>
              <a:gd name="connsiteX4" fmla="*/ 0 w 9002751"/>
              <a:gd name="connsiteY4" fmla="*/ 944137 h 951571"/>
              <a:gd name="connsiteX0" fmla="*/ 0 w 8943601"/>
              <a:gd name="connsiteY0" fmla="*/ 944137 h 951571"/>
              <a:gd name="connsiteX1" fmla="*/ 7434 w 8943601"/>
              <a:gd name="connsiteY1" fmla="*/ 0 h 951571"/>
              <a:gd name="connsiteX2" fmla="*/ 8943601 w 8943601"/>
              <a:gd name="connsiteY2" fmla="*/ 0 h 951571"/>
              <a:gd name="connsiteX3" fmla="*/ 8838905 w 8943601"/>
              <a:gd name="connsiteY3" fmla="*/ 951571 h 951571"/>
              <a:gd name="connsiteX4" fmla="*/ 0 w 8943601"/>
              <a:gd name="connsiteY4" fmla="*/ 944137 h 951571"/>
              <a:gd name="connsiteX0" fmla="*/ 0 w 8943601"/>
              <a:gd name="connsiteY0" fmla="*/ 944137 h 951571"/>
              <a:gd name="connsiteX1" fmla="*/ 7434 w 8943601"/>
              <a:gd name="connsiteY1" fmla="*/ 0 h 951571"/>
              <a:gd name="connsiteX2" fmla="*/ 8943601 w 8943601"/>
              <a:gd name="connsiteY2" fmla="*/ 0 h 951571"/>
              <a:gd name="connsiteX3" fmla="*/ 8877830 w 8943601"/>
              <a:gd name="connsiteY3" fmla="*/ 951571 h 951571"/>
              <a:gd name="connsiteX4" fmla="*/ 0 w 8943601"/>
              <a:gd name="connsiteY4" fmla="*/ 944137 h 951571"/>
              <a:gd name="connsiteX0" fmla="*/ 0 w 8943602"/>
              <a:gd name="connsiteY0" fmla="*/ 944137 h 951571"/>
              <a:gd name="connsiteX1" fmla="*/ 7434 w 8943602"/>
              <a:gd name="connsiteY1" fmla="*/ 0 h 951571"/>
              <a:gd name="connsiteX2" fmla="*/ 8943602 w 8943602"/>
              <a:gd name="connsiteY2" fmla="*/ 0 h 951571"/>
              <a:gd name="connsiteX3" fmla="*/ 8877830 w 8943602"/>
              <a:gd name="connsiteY3" fmla="*/ 951571 h 951571"/>
              <a:gd name="connsiteX4" fmla="*/ 0 w 8943602"/>
              <a:gd name="connsiteY4" fmla="*/ 944137 h 951571"/>
              <a:gd name="connsiteX0" fmla="*/ 0 w 8943602"/>
              <a:gd name="connsiteY0" fmla="*/ 944137 h 951571"/>
              <a:gd name="connsiteX1" fmla="*/ 7434 w 8943602"/>
              <a:gd name="connsiteY1" fmla="*/ 0 h 951571"/>
              <a:gd name="connsiteX2" fmla="*/ 8943602 w 8943602"/>
              <a:gd name="connsiteY2" fmla="*/ 0 h 951571"/>
              <a:gd name="connsiteX3" fmla="*/ 8867213 w 8943602"/>
              <a:gd name="connsiteY3" fmla="*/ 951571 h 951571"/>
              <a:gd name="connsiteX4" fmla="*/ 0 w 8943602"/>
              <a:gd name="connsiteY4" fmla="*/ 944137 h 951571"/>
              <a:gd name="connsiteX0" fmla="*/ 0 w 8943602"/>
              <a:gd name="connsiteY0" fmla="*/ 944137 h 1024987"/>
              <a:gd name="connsiteX1" fmla="*/ 7434 w 8943602"/>
              <a:gd name="connsiteY1" fmla="*/ 0 h 1024987"/>
              <a:gd name="connsiteX2" fmla="*/ 8943602 w 8943602"/>
              <a:gd name="connsiteY2" fmla="*/ 0 h 1024987"/>
              <a:gd name="connsiteX3" fmla="*/ 8902379 w 8943602"/>
              <a:gd name="connsiteY3" fmla="*/ 1024987 h 1024987"/>
              <a:gd name="connsiteX4" fmla="*/ 0 w 8943602"/>
              <a:gd name="connsiteY4" fmla="*/ 944137 h 1024987"/>
              <a:gd name="connsiteX0" fmla="*/ 0 w 8943602"/>
              <a:gd name="connsiteY0" fmla="*/ 944137 h 1024987"/>
              <a:gd name="connsiteX1" fmla="*/ 7434 w 8943602"/>
              <a:gd name="connsiteY1" fmla="*/ 0 h 1024987"/>
              <a:gd name="connsiteX2" fmla="*/ 8943602 w 8943602"/>
              <a:gd name="connsiteY2" fmla="*/ 0 h 1024987"/>
              <a:gd name="connsiteX3" fmla="*/ 8908240 w 8943602"/>
              <a:gd name="connsiteY3" fmla="*/ 1024987 h 1024987"/>
              <a:gd name="connsiteX4" fmla="*/ 0 w 8943602"/>
              <a:gd name="connsiteY4" fmla="*/ 944137 h 1024987"/>
              <a:gd name="connsiteX0" fmla="*/ 8100 w 8936168"/>
              <a:gd name="connsiteY0" fmla="*/ 1024987 h 1024987"/>
              <a:gd name="connsiteX1" fmla="*/ 0 w 8936168"/>
              <a:gd name="connsiteY1" fmla="*/ 0 h 1024987"/>
              <a:gd name="connsiteX2" fmla="*/ 8936168 w 8936168"/>
              <a:gd name="connsiteY2" fmla="*/ 0 h 1024987"/>
              <a:gd name="connsiteX3" fmla="*/ 8900806 w 8936168"/>
              <a:gd name="connsiteY3" fmla="*/ 1024987 h 1024987"/>
              <a:gd name="connsiteX4" fmla="*/ 8100 w 8936168"/>
              <a:gd name="connsiteY4" fmla="*/ 1024987 h 1024987"/>
              <a:gd name="connsiteX0" fmla="*/ 1 w 8928069"/>
              <a:gd name="connsiteY0" fmla="*/ 1025002 h 1025002"/>
              <a:gd name="connsiteX1" fmla="*/ 0 w 8928069"/>
              <a:gd name="connsiteY1" fmla="*/ 0 h 1025002"/>
              <a:gd name="connsiteX2" fmla="*/ 8928069 w 8928069"/>
              <a:gd name="connsiteY2" fmla="*/ 15 h 1025002"/>
              <a:gd name="connsiteX3" fmla="*/ 8892707 w 8928069"/>
              <a:gd name="connsiteY3" fmla="*/ 1025002 h 1025002"/>
              <a:gd name="connsiteX4" fmla="*/ 1 w 8928069"/>
              <a:gd name="connsiteY4" fmla="*/ 1025002 h 1025002"/>
              <a:gd name="connsiteX0" fmla="*/ 1 w 8928068"/>
              <a:gd name="connsiteY0" fmla="*/ 1025002 h 1025002"/>
              <a:gd name="connsiteX1" fmla="*/ 0 w 8928068"/>
              <a:gd name="connsiteY1" fmla="*/ 0 h 1025002"/>
              <a:gd name="connsiteX2" fmla="*/ 8928068 w 8928068"/>
              <a:gd name="connsiteY2" fmla="*/ 0 h 1025002"/>
              <a:gd name="connsiteX3" fmla="*/ 8892707 w 8928068"/>
              <a:gd name="connsiteY3" fmla="*/ 1025002 h 1025002"/>
              <a:gd name="connsiteX4" fmla="*/ 1 w 8928068"/>
              <a:gd name="connsiteY4" fmla="*/ 1025002 h 102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068" h="1025002">
                <a:moveTo>
                  <a:pt x="1" y="1025002"/>
                </a:moveTo>
                <a:cubicBezTo>
                  <a:pt x="1" y="683335"/>
                  <a:pt x="0" y="341667"/>
                  <a:pt x="0" y="0"/>
                </a:cubicBezTo>
                <a:lnTo>
                  <a:pt x="8928068" y="0"/>
                </a:lnTo>
                <a:lnTo>
                  <a:pt x="8892707" y="1025002"/>
                </a:lnTo>
                <a:lnTo>
                  <a:pt x="1" y="1025002"/>
                </a:lnTo>
                <a:close/>
              </a:path>
            </a:pathLst>
          </a:custGeom>
          <a:solidFill>
            <a:schemeClr val="accent2"/>
          </a:solidFill>
          <a:ln w="19050" cap="flat" cmpd="sng" algn="ctr">
            <a:noFill/>
            <a:prstDash val="solid"/>
            <a:round/>
            <a:headEnd type="none" w="med" len="med"/>
            <a:tailEnd type="none" w="med" len="med"/>
          </a:ln>
          <a:effectLst>
            <a:outerShdw blurRad="38100" dist="254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8" name="Picture Placeholder 7"/>
          <p:cNvSpPr>
            <a:spLocks noGrp="1"/>
          </p:cNvSpPr>
          <p:nvPr>
            <p:ph type="pic" sz="quarter" idx="10"/>
          </p:nvPr>
        </p:nvSpPr>
        <p:spPr>
          <a:xfrm>
            <a:off x="468313" y="888520"/>
            <a:ext cx="8058150" cy="5785484"/>
          </a:xfrm>
          <a:effectLst>
            <a:innerShdw blurRad="114300">
              <a:prstClr val="black"/>
            </a:innerShdw>
          </a:effectLst>
        </p:spPr>
        <p:txBody>
          <a:bodyPr/>
          <a:lstStyle>
            <a:lvl1pPr>
              <a:defRPr>
                <a:latin typeface="Calibri" pitchFamily="34" charset="0"/>
                <a:cs typeface="Calibri" pitchFamily="34" charset="0"/>
              </a:defRPr>
            </a:lvl1pPr>
          </a:lstStyle>
          <a:p>
            <a:r>
              <a:rPr lang="en-US" dirty="0" smtClean="0"/>
              <a:t>Click icon to add picture</a:t>
            </a:r>
            <a:endParaRPr lang="en-US" dirty="0"/>
          </a:p>
        </p:txBody>
      </p:sp>
      <p:sp>
        <p:nvSpPr>
          <p:cNvPr id="7" name="Rectangle 66"/>
          <p:cNvSpPr>
            <a:spLocks noGrp="1" noChangeArrowheads="1"/>
          </p:cNvSpPr>
          <p:nvPr/>
        </p:nvSpPr>
        <p:spPr bwMode="auto">
          <a:xfrm>
            <a:off x="8540904" y="6622248"/>
            <a:ext cx="533400" cy="228600"/>
          </a:xfrm>
          <a:prstGeom prst="rect">
            <a:avLst/>
          </a:prstGeom>
          <a:noFill/>
          <a:ln w="9525">
            <a:noFill/>
            <a:miter lim="800000"/>
            <a:headEnd/>
            <a:tailEnd/>
          </a:ln>
        </p:spPr>
        <p:txBody>
          <a:bodyPr/>
          <a:lstStyle/>
          <a:p>
            <a:pPr algn="r" eaLnBrk="0" hangingPunct="0"/>
            <a:fld id="{ED89AE07-C97F-44A6-A614-2F99B440138C}" type="slidenum">
              <a:rPr lang="en-US" sz="1200" b="1">
                <a:solidFill>
                  <a:schemeClr val="bg2"/>
                </a:solidFill>
                <a:latin typeface="+mn-lt"/>
              </a:rPr>
              <a:pPr algn="r" eaLnBrk="0" hangingPunct="0"/>
              <a:t>‹#›</a:t>
            </a:fld>
            <a:endParaRPr lang="en-US" sz="1200" b="1" dirty="0">
              <a:solidFill>
                <a:schemeClr val="bg2"/>
              </a:solidFill>
              <a:latin typeface="+mn-lt"/>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erner - Key Message/Quote 1">
    <p:spTree>
      <p:nvGrpSpPr>
        <p:cNvPr id="1" name=""/>
        <p:cNvGrpSpPr/>
        <p:nvPr/>
      </p:nvGrpSpPr>
      <p:grpSpPr>
        <a:xfrm>
          <a:off x="0" y="0"/>
          <a:ext cx="0" cy="0"/>
          <a:chOff x="0" y="0"/>
          <a:chExt cx="0" cy="0"/>
        </a:xfrm>
      </p:grpSpPr>
      <p:sp>
        <p:nvSpPr>
          <p:cNvPr id="7" name="Parallelogram 6"/>
          <p:cNvSpPr/>
          <p:nvPr/>
        </p:nvSpPr>
        <p:spPr bwMode="auto">
          <a:xfrm>
            <a:off x="892834" y="2027208"/>
            <a:ext cx="7668883" cy="2122098"/>
          </a:xfrm>
          <a:prstGeom prst="parallelogram">
            <a:avLst>
              <a:gd name="adj" fmla="val 38821"/>
            </a:avLst>
          </a:prstGeom>
          <a:solidFill>
            <a:srgbClr val="0194D3"/>
          </a:solidFill>
          <a:ln w="9525">
            <a:noFill/>
            <a:round/>
            <a:headEnd/>
            <a:tailEnd/>
          </a:ln>
          <a:effectLst>
            <a:outerShdw blurRad="38100" sx="101000" sy="101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366713" marR="0" indent="-366713" algn="l" defTabSz="976313" rtl="0" eaLnBrk="1" fontAlgn="base" latinLnBrk="0" hangingPunct="1">
              <a:lnSpc>
                <a:spcPct val="100000"/>
              </a:lnSpc>
              <a:spcBef>
                <a:spcPct val="0"/>
              </a:spcBef>
              <a:spcAft>
                <a:spcPct val="0"/>
              </a:spcAft>
              <a:buClrTx/>
              <a:buSzPct val="140000"/>
              <a:buFontTx/>
              <a:buNone/>
              <a:tabLst/>
            </a:pPr>
            <a:endParaRPr lang="en-US" sz="3600" b="1" kern="1200">
              <a:solidFill>
                <a:schemeClr val="tx1"/>
              </a:solidFill>
              <a:latin typeface="Arial" charset="0"/>
              <a:ea typeface="ＭＳ Ｐゴシック" charset="-128"/>
              <a:cs typeface="+mn-cs"/>
            </a:endParaRPr>
          </a:p>
        </p:txBody>
      </p:sp>
      <p:sp>
        <p:nvSpPr>
          <p:cNvPr id="8" name="Text Placeholder 9"/>
          <p:cNvSpPr>
            <a:spLocks noGrp="1"/>
          </p:cNvSpPr>
          <p:nvPr>
            <p:ph type="body" sz="quarter" idx="10"/>
          </p:nvPr>
        </p:nvSpPr>
        <p:spPr>
          <a:xfrm>
            <a:off x="1759444" y="2871524"/>
            <a:ext cx="5935662" cy="400101"/>
          </a:xfrm>
          <a:solidFill>
            <a:schemeClr val="tx2"/>
          </a:solidFill>
          <a:effectLst>
            <a:outerShdw dist="38100" dir="10800000" algn="r" rotWithShape="0">
              <a:schemeClr val="accent2"/>
            </a:outerShdw>
          </a:effectLst>
        </p:spPr>
        <p:txBody>
          <a:bodyPr anchor="ctr" anchorCtr="0">
            <a:spAutoFit/>
          </a:bodyPr>
          <a:lstStyle>
            <a:lvl1pPr marL="0" indent="0">
              <a:buFont typeface="Arial" pitchFamily="34" charset="0"/>
              <a:buNone/>
              <a:defRPr sz="2000">
                <a:solidFill>
                  <a:schemeClr val="bg1"/>
                </a:solidFill>
                <a:latin typeface="Franklin Gothic Demi" pitchFamily="34" charset="0"/>
              </a:defRPr>
            </a:lvl1pPr>
          </a:lstStyle>
          <a:p>
            <a:pPr lvl="0"/>
            <a:r>
              <a:rPr lang="en-US" smtClean="0"/>
              <a:t>Click to edit Master text styles</a:t>
            </a:r>
          </a:p>
        </p:txBody>
      </p:sp>
      <p:sp>
        <p:nvSpPr>
          <p:cNvPr id="12" name="Text Placeholder 9"/>
          <p:cNvSpPr>
            <a:spLocks noGrp="1"/>
          </p:cNvSpPr>
          <p:nvPr>
            <p:ph type="body" sz="quarter" idx="11" hasCustomPrompt="1"/>
          </p:nvPr>
        </p:nvSpPr>
        <p:spPr>
          <a:xfrm>
            <a:off x="2932979" y="4237537"/>
            <a:ext cx="4762131" cy="307768"/>
          </a:xfrm>
          <a:prstGeom prst="rect">
            <a:avLst/>
          </a:prstGeom>
          <a:solidFill>
            <a:schemeClr val="bg1"/>
          </a:solidFill>
          <a:effectLst/>
        </p:spPr>
        <p:txBody>
          <a:bodyPr wrap="square" lIns="91440" rIns="0" anchor="t" anchorCtr="0">
            <a:spAutoFit/>
          </a:bodyPr>
          <a:lstStyle>
            <a:lvl1pPr marL="0" indent="0" algn="r">
              <a:buFont typeface="Arial" pitchFamily="34" charset="0"/>
              <a:buNone/>
              <a:defRPr sz="1400" i="1"/>
            </a:lvl1pPr>
          </a:lstStyle>
          <a:p>
            <a:pPr lvl="0"/>
            <a:r>
              <a:rPr lang="en-US" dirty="0" smtClean="0"/>
              <a:t>Click to edit attribution</a:t>
            </a:r>
            <a:endParaRPr lang="en-US" dirty="0"/>
          </a:p>
        </p:txBody>
      </p:sp>
      <p:sp>
        <p:nvSpPr>
          <p:cNvPr id="15" name="Freeform 14"/>
          <p:cNvSpPr/>
          <p:nvPr/>
        </p:nvSpPr>
        <p:spPr bwMode="auto">
          <a:xfrm flipH="1" flipV="1">
            <a:off x="0" y="2018581"/>
            <a:ext cx="1475113" cy="2130725"/>
          </a:xfrm>
          <a:custGeom>
            <a:avLst/>
            <a:gdLst>
              <a:gd name="connsiteX0" fmla="*/ 802257 w 1397479"/>
              <a:gd name="connsiteY0" fmla="*/ 0 h 2139351"/>
              <a:gd name="connsiteX1" fmla="*/ 0 w 1397479"/>
              <a:gd name="connsiteY1" fmla="*/ 2139351 h 2139351"/>
              <a:gd name="connsiteX2" fmla="*/ 1354347 w 1397479"/>
              <a:gd name="connsiteY2" fmla="*/ 2139351 h 2139351"/>
              <a:gd name="connsiteX3" fmla="*/ 1397479 w 1397479"/>
              <a:gd name="connsiteY3" fmla="*/ 0 h 2139351"/>
              <a:gd name="connsiteX4" fmla="*/ 802257 w 1397479"/>
              <a:gd name="connsiteY4" fmla="*/ 0 h 2139351"/>
              <a:gd name="connsiteX0" fmla="*/ 802257 w 1397479"/>
              <a:gd name="connsiteY0" fmla="*/ 0 h 2139351"/>
              <a:gd name="connsiteX1" fmla="*/ 0 w 1397479"/>
              <a:gd name="connsiteY1" fmla="*/ 2139351 h 2139351"/>
              <a:gd name="connsiteX2" fmla="*/ 1354347 w 1397479"/>
              <a:gd name="connsiteY2" fmla="*/ 2139351 h 2139351"/>
              <a:gd name="connsiteX3" fmla="*/ 1397479 w 1397479"/>
              <a:gd name="connsiteY3" fmla="*/ 0 h 2139351"/>
              <a:gd name="connsiteX4" fmla="*/ 802257 w 1397479"/>
              <a:gd name="connsiteY4" fmla="*/ 0 h 2139351"/>
              <a:gd name="connsiteX0" fmla="*/ 853671 w 1397479"/>
              <a:gd name="connsiteY0" fmla="*/ 8627 h 2139351"/>
              <a:gd name="connsiteX1" fmla="*/ 0 w 1397479"/>
              <a:gd name="connsiteY1" fmla="*/ 2139351 h 2139351"/>
              <a:gd name="connsiteX2" fmla="*/ 1354347 w 1397479"/>
              <a:gd name="connsiteY2" fmla="*/ 2139351 h 2139351"/>
              <a:gd name="connsiteX3" fmla="*/ 1397479 w 1397479"/>
              <a:gd name="connsiteY3" fmla="*/ 0 h 2139351"/>
              <a:gd name="connsiteX4" fmla="*/ 853671 w 1397479"/>
              <a:gd name="connsiteY4" fmla="*/ 8627 h 2139351"/>
              <a:gd name="connsiteX0" fmla="*/ 853671 w 1397479"/>
              <a:gd name="connsiteY0" fmla="*/ 0 h 2139351"/>
              <a:gd name="connsiteX1" fmla="*/ 0 w 1397479"/>
              <a:gd name="connsiteY1" fmla="*/ 2139351 h 2139351"/>
              <a:gd name="connsiteX2" fmla="*/ 1354347 w 1397479"/>
              <a:gd name="connsiteY2" fmla="*/ 2139351 h 2139351"/>
              <a:gd name="connsiteX3" fmla="*/ 1397479 w 1397479"/>
              <a:gd name="connsiteY3" fmla="*/ 0 h 2139351"/>
              <a:gd name="connsiteX4" fmla="*/ 853671 w 1397479"/>
              <a:gd name="connsiteY4" fmla="*/ 0 h 2139351"/>
              <a:gd name="connsiteX0" fmla="*/ 853671 w 1397479"/>
              <a:gd name="connsiteY0" fmla="*/ 0 h 2139351"/>
              <a:gd name="connsiteX1" fmla="*/ 0 w 1397479"/>
              <a:gd name="connsiteY1" fmla="*/ 2139351 h 2139351"/>
              <a:gd name="connsiteX2" fmla="*/ 1354347 w 1397479"/>
              <a:gd name="connsiteY2" fmla="*/ 2139351 h 2139351"/>
              <a:gd name="connsiteX3" fmla="*/ 1397479 w 1397479"/>
              <a:gd name="connsiteY3" fmla="*/ 0 h 2139351"/>
              <a:gd name="connsiteX4" fmla="*/ 853671 w 1397479"/>
              <a:gd name="connsiteY4" fmla="*/ 0 h 2139351"/>
              <a:gd name="connsiteX0" fmla="*/ 853671 w 1397479"/>
              <a:gd name="connsiteY0" fmla="*/ 0 h 2139351"/>
              <a:gd name="connsiteX1" fmla="*/ 0 w 1397479"/>
              <a:gd name="connsiteY1" fmla="*/ 2130725 h 2139351"/>
              <a:gd name="connsiteX2" fmla="*/ 1354347 w 1397479"/>
              <a:gd name="connsiteY2" fmla="*/ 2139351 h 2139351"/>
              <a:gd name="connsiteX3" fmla="*/ 1397479 w 1397479"/>
              <a:gd name="connsiteY3" fmla="*/ 0 h 2139351"/>
              <a:gd name="connsiteX4" fmla="*/ 853671 w 1397479"/>
              <a:gd name="connsiteY4" fmla="*/ 0 h 2139351"/>
              <a:gd name="connsiteX0" fmla="*/ 853671 w 1397479"/>
              <a:gd name="connsiteY0" fmla="*/ 0 h 2130725"/>
              <a:gd name="connsiteX1" fmla="*/ 0 w 1397479"/>
              <a:gd name="connsiteY1" fmla="*/ 2130725 h 2130725"/>
              <a:gd name="connsiteX2" fmla="*/ 1397479 w 1397479"/>
              <a:gd name="connsiteY2" fmla="*/ 2130725 h 2130725"/>
              <a:gd name="connsiteX3" fmla="*/ 1397479 w 1397479"/>
              <a:gd name="connsiteY3" fmla="*/ 0 h 2130725"/>
              <a:gd name="connsiteX4" fmla="*/ 853671 w 1397479"/>
              <a:gd name="connsiteY4" fmla="*/ 0 h 2130725"/>
              <a:gd name="connsiteX0" fmla="*/ 853671 w 1397479"/>
              <a:gd name="connsiteY0" fmla="*/ 0 h 2130725"/>
              <a:gd name="connsiteX1" fmla="*/ 0 w 1397479"/>
              <a:gd name="connsiteY1" fmla="*/ 2130725 h 2130725"/>
              <a:gd name="connsiteX2" fmla="*/ 1397479 w 1397479"/>
              <a:gd name="connsiteY2" fmla="*/ 2130725 h 2130725"/>
              <a:gd name="connsiteX3" fmla="*/ 1397479 w 1397479"/>
              <a:gd name="connsiteY3" fmla="*/ 0 h 2130725"/>
              <a:gd name="connsiteX4" fmla="*/ 853671 w 1397479"/>
              <a:gd name="connsiteY4" fmla="*/ 0 h 2130725"/>
              <a:gd name="connsiteX0" fmla="*/ 788976 w 1397479"/>
              <a:gd name="connsiteY0" fmla="*/ 0 h 2130725"/>
              <a:gd name="connsiteX1" fmla="*/ 0 w 1397479"/>
              <a:gd name="connsiteY1" fmla="*/ 2130725 h 2130725"/>
              <a:gd name="connsiteX2" fmla="*/ 1397479 w 1397479"/>
              <a:gd name="connsiteY2" fmla="*/ 2130725 h 2130725"/>
              <a:gd name="connsiteX3" fmla="*/ 1397479 w 1397479"/>
              <a:gd name="connsiteY3" fmla="*/ 0 h 2130725"/>
              <a:gd name="connsiteX4" fmla="*/ 788976 w 1397479"/>
              <a:gd name="connsiteY4" fmla="*/ 0 h 2130725"/>
              <a:gd name="connsiteX0" fmla="*/ 866610 w 1475113"/>
              <a:gd name="connsiteY0" fmla="*/ 0 h 2130725"/>
              <a:gd name="connsiteX1" fmla="*/ 0 w 1475113"/>
              <a:gd name="connsiteY1" fmla="*/ 2130725 h 2130725"/>
              <a:gd name="connsiteX2" fmla="*/ 1475113 w 1475113"/>
              <a:gd name="connsiteY2" fmla="*/ 2130725 h 2130725"/>
              <a:gd name="connsiteX3" fmla="*/ 1475113 w 1475113"/>
              <a:gd name="connsiteY3" fmla="*/ 0 h 2130725"/>
              <a:gd name="connsiteX4" fmla="*/ 866610 w 1475113"/>
              <a:gd name="connsiteY4" fmla="*/ 0 h 2130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113" h="2130725">
                <a:moveTo>
                  <a:pt x="866610" y="0"/>
                </a:moveTo>
                <a:lnTo>
                  <a:pt x="0" y="2130725"/>
                </a:lnTo>
                <a:lnTo>
                  <a:pt x="1475113" y="2130725"/>
                </a:lnTo>
                <a:lnTo>
                  <a:pt x="1475113" y="0"/>
                </a:lnTo>
                <a:lnTo>
                  <a:pt x="866610" y="0"/>
                </a:lnTo>
                <a:close/>
              </a:path>
            </a:pathLst>
          </a:custGeom>
          <a:solidFill>
            <a:schemeClr val="accent2"/>
          </a:solidFill>
          <a:ln w="9525">
            <a:noFill/>
            <a:round/>
            <a:headEnd/>
            <a:tailEnd/>
          </a:ln>
          <a:effectLst>
            <a:outerShdw blurRad="381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366713" marR="0" indent="-366713" algn="l" defTabSz="976313" rtl="0" eaLnBrk="1" fontAlgn="base" latinLnBrk="0" hangingPunct="1">
              <a:lnSpc>
                <a:spcPct val="100000"/>
              </a:lnSpc>
              <a:spcBef>
                <a:spcPct val="0"/>
              </a:spcBef>
              <a:spcAft>
                <a:spcPct val="0"/>
              </a:spcAft>
              <a:buClrTx/>
              <a:buSzPct val="140000"/>
              <a:buFontTx/>
              <a:buNone/>
              <a:tabLst/>
            </a:pPr>
            <a:endParaRPr lang="en-US" sz="3600" b="1" kern="1200">
              <a:solidFill>
                <a:schemeClr val="tx1"/>
              </a:solidFill>
              <a:latin typeface="Arial" charset="0"/>
              <a:ea typeface="ＭＳ Ｐゴシック" charset="-128"/>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erner - Key Message/Quote 2">
    <p:spTree>
      <p:nvGrpSpPr>
        <p:cNvPr id="1" name=""/>
        <p:cNvGrpSpPr/>
        <p:nvPr/>
      </p:nvGrpSpPr>
      <p:grpSpPr>
        <a:xfrm>
          <a:off x="0" y="0"/>
          <a:ext cx="0" cy="0"/>
          <a:chOff x="0" y="0"/>
          <a:chExt cx="0" cy="0"/>
        </a:xfrm>
      </p:grpSpPr>
      <p:sp>
        <p:nvSpPr>
          <p:cNvPr id="5" name="Rectangle 4"/>
          <p:cNvSpPr/>
          <p:nvPr/>
        </p:nvSpPr>
        <p:spPr bwMode="auto">
          <a:xfrm>
            <a:off x="-1" y="0"/>
            <a:ext cx="9144001" cy="3493697"/>
          </a:xfrm>
          <a:prstGeom prst="rect">
            <a:avLst/>
          </a:prstGeom>
          <a:solidFill>
            <a:srgbClr val="0194D3"/>
          </a:solidFill>
          <a:ln w="9525">
            <a:noFill/>
            <a:round/>
            <a:headEnd/>
            <a:tailEnd/>
          </a:ln>
          <a:effectLst>
            <a:outerShdw blurRad="381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366713" marR="0" indent="-366713" defTabSz="976313" eaLnBrk="1" latinLnBrk="0" hangingPunct="1">
              <a:lnSpc>
                <a:spcPct val="100000"/>
              </a:lnSpc>
              <a:buClrTx/>
              <a:buSzPct val="140000"/>
              <a:buFontTx/>
              <a:buNone/>
              <a:tabLst/>
            </a:pPr>
            <a:endParaRPr lang="en-US"/>
          </a:p>
        </p:txBody>
      </p:sp>
      <p:sp>
        <p:nvSpPr>
          <p:cNvPr id="10" name="Text Placeholder 9"/>
          <p:cNvSpPr>
            <a:spLocks noGrp="1"/>
          </p:cNvSpPr>
          <p:nvPr>
            <p:ph type="body" sz="quarter" idx="10"/>
          </p:nvPr>
        </p:nvSpPr>
        <p:spPr>
          <a:xfrm>
            <a:off x="1604169" y="1581289"/>
            <a:ext cx="5935662" cy="461657"/>
          </a:xfrm>
          <a:solidFill>
            <a:schemeClr val="tx2"/>
          </a:solidFill>
          <a:effectLst>
            <a:outerShdw dist="38100" dir="10800000" algn="r" rotWithShape="0">
              <a:schemeClr val="accent2"/>
            </a:outerShdw>
          </a:effectLst>
        </p:spPr>
        <p:txBody>
          <a:bodyPr anchor="ctr" anchorCtr="0">
            <a:spAutoFit/>
          </a:bodyPr>
          <a:lstStyle>
            <a:lvl1pPr marL="0" indent="0">
              <a:buFont typeface="Arial" pitchFamily="34" charset="0"/>
              <a:buNone/>
              <a:defRPr>
                <a:solidFill>
                  <a:schemeClr val="bg1"/>
                </a:solidFill>
                <a:latin typeface="Franklin Gothic Demi" pitchFamily="34" charset="0"/>
              </a:defRPr>
            </a:lvl1pPr>
          </a:lstStyle>
          <a:p>
            <a:pPr lvl="0"/>
            <a:r>
              <a:rPr lang="en-US" smtClean="0"/>
              <a:t>Click to edit Master text styles</a:t>
            </a:r>
          </a:p>
        </p:txBody>
      </p:sp>
      <p:sp>
        <p:nvSpPr>
          <p:cNvPr id="11" name="Text Placeholder 9"/>
          <p:cNvSpPr>
            <a:spLocks noGrp="1"/>
          </p:cNvSpPr>
          <p:nvPr>
            <p:ph type="body" sz="quarter" idx="11" hasCustomPrompt="1"/>
          </p:nvPr>
        </p:nvSpPr>
        <p:spPr>
          <a:xfrm>
            <a:off x="6004328" y="3719946"/>
            <a:ext cx="2467156" cy="307768"/>
          </a:xfrm>
          <a:solidFill>
            <a:schemeClr val="bg1"/>
          </a:solidFill>
          <a:effectLst>
            <a:outerShdw dist="12700" algn="l" rotWithShape="0">
              <a:schemeClr val="tx2"/>
            </a:outerShdw>
          </a:effectLst>
        </p:spPr>
        <p:txBody>
          <a:bodyPr wrap="square" anchor="t" anchorCtr="0">
            <a:spAutoFit/>
          </a:bodyPr>
          <a:lstStyle>
            <a:lvl1pPr marL="0" indent="0" algn="r">
              <a:buFont typeface="Arial" pitchFamily="34" charset="0"/>
              <a:buNone/>
              <a:defRPr sz="1400" i="1"/>
            </a:lvl1pPr>
          </a:lstStyle>
          <a:p>
            <a:pPr lvl="0"/>
            <a:r>
              <a:rPr lang="en-US" dirty="0" smtClean="0"/>
              <a:t>Click to edit attribution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Freeform 19"/>
          <p:cNvSpPr>
            <a:spLocks/>
          </p:cNvSpPr>
          <p:nvPr/>
        </p:nvSpPr>
        <p:spPr bwMode="auto">
          <a:xfrm flipH="1" flipV="1">
            <a:off x="0" y="6659592"/>
            <a:ext cx="9211159" cy="250164"/>
          </a:xfrm>
          <a:custGeom>
            <a:avLst/>
            <a:gdLst/>
            <a:ahLst/>
            <a:cxnLst>
              <a:cxn ang="0">
                <a:pos x="0" y="0"/>
              </a:cxn>
              <a:cxn ang="0">
                <a:pos x="0" y="163"/>
              </a:cxn>
              <a:cxn ang="0">
                <a:pos x="3331" y="163"/>
              </a:cxn>
              <a:cxn ang="0">
                <a:pos x="3402" y="0"/>
              </a:cxn>
              <a:cxn ang="0">
                <a:pos x="0" y="0"/>
              </a:cxn>
            </a:cxnLst>
            <a:rect l="0" t="0" r="r" b="b"/>
            <a:pathLst>
              <a:path w="3402" h="163">
                <a:moveTo>
                  <a:pt x="0" y="0"/>
                </a:moveTo>
                <a:lnTo>
                  <a:pt x="0" y="163"/>
                </a:lnTo>
                <a:lnTo>
                  <a:pt x="3331" y="163"/>
                </a:lnTo>
                <a:lnTo>
                  <a:pt x="3402" y="0"/>
                </a:lnTo>
                <a:lnTo>
                  <a:pt x="0" y="0"/>
                </a:lnTo>
                <a:close/>
              </a:path>
            </a:pathLst>
          </a:custGeom>
          <a:solidFill>
            <a:schemeClr val="accent2"/>
          </a:solidFill>
          <a:ln w="19050">
            <a:noFill/>
            <a:round/>
            <a:headEnd/>
            <a:tailEnd/>
          </a:ln>
          <a:effectLst>
            <a:innerShdw blurRad="114300">
              <a:prstClr val="black"/>
            </a:innerShdw>
          </a:effectLst>
        </p:spPr>
        <p:txBody>
          <a:bodyPr vert="horz" wrap="square" lIns="91440" tIns="45720" rIns="91440" bIns="45720" numCol="1" anchor="t" anchorCtr="0" compatLnSpc="1">
            <a:prstTxWarp prst="textNoShape">
              <a:avLst/>
            </a:prstTxWarp>
          </a:bodyPr>
          <a:lstStyle/>
          <a:p>
            <a:pPr marL="366713" indent="-366713" defTabSz="976313">
              <a:buSzPct val="140000"/>
            </a:pPr>
            <a:endParaRPr lang="en-US"/>
          </a:p>
        </p:txBody>
      </p:sp>
      <p:sp>
        <p:nvSpPr>
          <p:cNvPr id="1027" name="Rectangle 41"/>
          <p:cNvSpPr>
            <a:spLocks noGrp="1" noChangeArrowheads="1"/>
          </p:cNvSpPr>
          <p:nvPr>
            <p:ph type="body" idx="1"/>
          </p:nvPr>
        </p:nvSpPr>
        <p:spPr bwMode="auto">
          <a:xfrm>
            <a:off x="381000" y="1204332"/>
            <a:ext cx="8450263" cy="4739268"/>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dirty="0" smtClean="0"/>
              <a:t>Subhead One</a:t>
            </a:r>
          </a:p>
          <a:p>
            <a:pPr lvl="1"/>
            <a:r>
              <a:rPr lang="en-US" dirty="0" smtClean="0"/>
              <a:t>Secondary text bullet</a:t>
            </a:r>
          </a:p>
          <a:p>
            <a:pPr lvl="1"/>
            <a:r>
              <a:rPr lang="en-US" dirty="0" smtClean="0"/>
              <a:t>Secondary text bullet</a:t>
            </a:r>
          </a:p>
          <a:p>
            <a:pPr lvl="2"/>
            <a:r>
              <a:rPr lang="en-US" dirty="0" smtClean="0"/>
              <a:t>Third bullet</a:t>
            </a:r>
          </a:p>
          <a:p>
            <a:pPr lvl="0"/>
            <a:r>
              <a:rPr lang="en-US" dirty="0" smtClean="0"/>
              <a:t>Subhead Two</a:t>
            </a:r>
          </a:p>
          <a:p>
            <a:pPr lvl="1"/>
            <a:r>
              <a:rPr lang="en-US" dirty="0" smtClean="0"/>
              <a:t>Secondary text bullet</a:t>
            </a:r>
          </a:p>
          <a:p>
            <a:pPr lvl="1"/>
            <a:r>
              <a:rPr lang="en-US" dirty="0" smtClean="0"/>
              <a:t>Secondary text bullet</a:t>
            </a:r>
          </a:p>
          <a:p>
            <a:pPr lvl="2"/>
            <a:r>
              <a:rPr lang="en-US" dirty="0" smtClean="0"/>
              <a:t>Third bullet</a:t>
            </a:r>
          </a:p>
        </p:txBody>
      </p:sp>
      <p:sp>
        <p:nvSpPr>
          <p:cNvPr id="1029" name="Rectangle 51"/>
          <p:cNvSpPr>
            <a:spLocks noGrp="1" noChangeArrowheads="1"/>
          </p:cNvSpPr>
          <p:nvPr>
            <p:ph type="title"/>
          </p:nvPr>
        </p:nvSpPr>
        <p:spPr bwMode="white">
          <a:xfrm>
            <a:off x="228600" y="197004"/>
            <a:ext cx="8316913" cy="609600"/>
          </a:xfrm>
          <a:prstGeom prst="rect">
            <a:avLst/>
          </a:prstGeom>
          <a:noFill/>
          <a:ln w="9525">
            <a:noFill/>
            <a:miter lim="800000"/>
            <a:headEnd/>
            <a:tailEnd/>
          </a:ln>
        </p:spPr>
        <p:txBody>
          <a:bodyPr vert="horz" wrap="square" lIns="85570" tIns="42785" rIns="85570" bIns="42785" numCol="1" anchor="ctr" anchorCtr="0" compatLnSpc="1">
            <a:prstTxWarp prst="textNoShape">
              <a:avLst/>
            </a:prstTxWarp>
          </a:bodyPr>
          <a:lstStyle/>
          <a:p>
            <a:pPr lvl="0"/>
            <a:r>
              <a:rPr lang="en-US" smtClean="0"/>
              <a:t>Click to edit Master title style</a:t>
            </a:r>
            <a:endParaRPr lang="en-US" dirty="0" smtClean="0"/>
          </a:p>
        </p:txBody>
      </p:sp>
      <p:sp>
        <p:nvSpPr>
          <p:cNvPr id="19" name="Freeform 18"/>
          <p:cNvSpPr/>
          <p:nvPr/>
        </p:nvSpPr>
        <p:spPr bwMode="auto">
          <a:xfrm>
            <a:off x="-1" y="932443"/>
            <a:ext cx="8545513" cy="69850"/>
          </a:xfrm>
          <a:custGeom>
            <a:avLst/>
            <a:gdLst>
              <a:gd name="connsiteX0" fmla="*/ 0 w 9002751"/>
              <a:gd name="connsiteY0" fmla="*/ 944137 h 951571"/>
              <a:gd name="connsiteX1" fmla="*/ 7434 w 9002751"/>
              <a:gd name="connsiteY1" fmla="*/ 0 h 951571"/>
              <a:gd name="connsiteX2" fmla="*/ 9002751 w 9002751"/>
              <a:gd name="connsiteY2" fmla="*/ 7434 h 951571"/>
              <a:gd name="connsiteX3" fmla="*/ 8549268 w 9002751"/>
              <a:gd name="connsiteY3" fmla="*/ 951571 h 951571"/>
              <a:gd name="connsiteX4" fmla="*/ 0 w 9002751"/>
              <a:gd name="connsiteY4" fmla="*/ 944137 h 951571"/>
              <a:gd name="connsiteX0" fmla="*/ 0 w 9002751"/>
              <a:gd name="connsiteY0" fmla="*/ 944137 h 951571"/>
              <a:gd name="connsiteX1" fmla="*/ 7434 w 9002751"/>
              <a:gd name="connsiteY1" fmla="*/ 0 h 951571"/>
              <a:gd name="connsiteX2" fmla="*/ 9002751 w 9002751"/>
              <a:gd name="connsiteY2" fmla="*/ 7434 h 951571"/>
              <a:gd name="connsiteX3" fmla="*/ 8838905 w 9002751"/>
              <a:gd name="connsiteY3" fmla="*/ 951571 h 951571"/>
              <a:gd name="connsiteX4" fmla="*/ 0 w 9002751"/>
              <a:gd name="connsiteY4" fmla="*/ 944137 h 951571"/>
              <a:gd name="connsiteX0" fmla="*/ 0 w 8943601"/>
              <a:gd name="connsiteY0" fmla="*/ 944137 h 951571"/>
              <a:gd name="connsiteX1" fmla="*/ 7434 w 8943601"/>
              <a:gd name="connsiteY1" fmla="*/ 0 h 951571"/>
              <a:gd name="connsiteX2" fmla="*/ 8943601 w 8943601"/>
              <a:gd name="connsiteY2" fmla="*/ 0 h 951571"/>
              <a:gd name="connsiteX3" fmla="*/ 8838905 w 8943601"/>
              <a:gd name="connsiteY3" fmla="*/ 951571 h 951571"/>
              <a:gd name="connsiteX4" fmla="*/ 0 w 8943601"/>
              <a:gd name="connsiteY4" fmla="*/ 944137 h 951571"/>
              <a:gd name="connsiteX0" fmla="*/ 0 w 8943601"/>
              <a:gd name="connsiteY0" fmla="*/ 944137 h 951571"/>
              <a:gd name="connsiteX1" fmla="*/ 7434 w 8943601"/>
              <a:gd name="connsiteY1" fmla="*/ 0 h 951571"/>
              <a:gd name="connsiteX2" fmla="*/ 8943601 w 8943601"/>
              <a:gd name="connsiteY2" fmla="*/ 0 h 951571"/>
              <a:gd name="connsiteX3" fmla="*/ 8877830 w 8943601"/>
              <a:gd name="connsiteY3" fmla="*/ 951571 h 951571"/>
              <a:gd name="connsiteX4" fmla="*/ 0 w 8943601"/>
              <a:gd name="connsiteY4" fmla="*/ 944137 h 951571"/>
              <a:gd name="connsiteX0" fmla="*/ 0 w 8943602"/>
              <a:gd name="connsiteY0" fmla="*/ 944137 h 951571"/>
              <a:gd name="connsiteX1" fmla="*/ 7434 w 8943602"/>
              <a:gd name="connsiteY1" fmla="*/ 0 h 951571"/>
              <a:gd name="connsiteX2" fmla="*/ 8943602 w 8943602"/>
              <a:gd name="connsiteY2" fmla="*/ 0 h 951571"/>
              <a:gd name="connsiteX3" fmla="*/ 8877830 w 8943602"/>
              <a:gd name="connsiteY3" fmla="*/ 951571 h 951571"/>
              <a:gd name="connsiteX4" fmla="*/ 0 w 8943602"/>
              <a:gd name="connsiteY4" fmla="*/ 944137 h 951571"/>
              <a:gd name="connsiteX0" fmla="*/ 0 w 8943602"/>
              <a:gd name="connsiteY0" fmla="*/ 944137 h 951571"/>
              <a:gd name="connsiteX1" fmla="*/ 7434 w 8943602"/>
              <a:gd name="connsiteY1" fmla="*/ 0 h 951571"/>
              <a:gd name="connsiteX2" fmla="*/ 8943602 w 8943602"/>
              <a:gd name="connsiteY2" fmla="*/ 0 h 951571"/>
              <a:gd name="connsiteX3" fmla="*/ 8867213 w 8943602"/>
              <a:gd name="connsiteY3" fmla="*/ 951571 h 951571"/>
              <a:gd name="connsiteX4" fmla="*/ 0 w 8943602"/>
              <a:gd name="connsiteY4" fmla="*/ 944137 h 951571"/>
              <a:gd name="connsiteX0" fmla="*/ 0 w 8943602"/>
              <a:gd name="connsiteY0" fmla="*/ 944137 h 1024987"/>
              <a:gd name="connsiteX1" fmla="*/ 7434 w 8943602"/>
              <a:gd name="connsiteY1" fmla="*/ 0 h 1024987"/>
              <a:gd name="connsiteX2" fmla="*/ 8943602 w 8943602"/>
              <a:gd name="connsiteY2" fmla="*/ 0 h 1024987"/>
              <a:gd name="connsiteX3" fmla="*/ 8902379 w 8943602"/>
              <a:gd name="connsiteY3" fmla="*/ 1024987 h 1024987"/>
              <a:gd name="connsiteX4" fmla="*/ 0 w 8943602"/>
              <a:gd name="connsiteY4" fmla="*/ 944137 h 1024987"/>
              <a:gd name="connsiteX0" fmla="*/ 0 w 8943602"/>
              <a:gd name="connsiteY0" fmla="*/ 944137 h 1024987"/>
              <a:gd name="connsiteX1" fmla="*/ 7434 w 8943602"/>
              <a:gd name="connsiteY1" fmla="*/ 0 h 1024987"/>
              <a:gd name="connsiteX2" fmla="*/ 8943602 w 8943602"/>
              <a:gd name="connsiteY2" fmla="*/ 0 h 1024987"/>
              <a:gd name="connsiteX3" fmla="*/ 8908240 w 8943602"/>
              <a:gd name="connsiteY3" fmla="*/ 1024987 h 1024987"/>
              <a:gd name="connsiteX4" fmla="*/ 0 w 8943602"/>
              <a:gd name="connsiteY4" fmla="*/ 944137 h 1024987"/>
              <a:gd name="connsiteX0" fmla="*/ 8100 w 8936168"/>
              <a:gd name="connsiteY0" fmla="*/ 1024987 h 1024987"/>
              <a:gd name="connsiteX1" fmla="*/ 0 w 8936168"/>
              <a:gd name="connsiteY1" fmla="*/ 0 h 1024987"/>
              <a:gd name="connsiteX2" fmla="*/ 8936168 w 8936168"/>
              <a:gd name="connsiteY2" fmla="*/ 0 h 1024987"/>
              <a:gd name="connsiteX3" fmla="*/ 8900806 w 8936168"/>
              <a:gd name="connsiteY3" fmla="*/ 1024987 h 1024987"/>
              <a:gd name="connsiteX4" fmla="*/ 8100 w 8936168"/>
              <a:gd name="connsiteY4" fmla="*/ 1024987 h 1024987"/>
              <a:gd name="connsiteX0" fmla="*/ 1 w 8928069"/>
              <a:gd name="connsiteY0" fmla="*/ 1025002 h 1025002"/>
              <a:gd name="connsiteX1" fmla="*/ 0 w 8928069"/>
              <a:gd name="connsiteY1" fmla="*/ 0 h 1025002"/>
              <a:gd name="connsiteX2" fmla="*/ 8928069 w 8928069"/>
              <a:gd name="connsiteY2" fmla="*/ 15 h 1025002"/>
              <a:gd name="connsiteX3" fmla="*/ 8892707 w 8928069"/>
              <a:gd name="connsiteY3" fmla="*/ 1025002 h 1025002"/>
              <a:gd name="connsiteX4" fmla="*/ 1 w 8928069"/>
              <a:gd name="connsiteY4" fmla="*/ 1025002 h 1025002"/>
              <a:gd name="connsiteX0" fmla="*/ 1 w 8928068"/>
              <a:gd name="connsiteY0" fmla="*/ 1025002 h 1025002"/>
              <a:gd name="connsiteX1" fmla="*/ 0 w 8928068"/>
              <a:gd name="connsiteY1" fmla="*/ 0 h 1025002"/>
              <a:gd name="connsiteX2" fmla="*/ 8928068 w 8928068"/>
              <a:gd name="connsiteY2" fmla="*/ 0 h 1025002"/>
              <a:gd name="connsiteX3" fmla="*/ 8892707 w 8928068"/>
              <a:gd name="connsiteY3" fmla="*/ 1025002 h 1025002"/>
              <a:gd name="connsiteX4" fmla="*/ 1 w 8928068"/>
              <a:gd name="connsiteY4" fmla="*/ 1025002 h 102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8068" h="1025002">
                <a:moveTo>
                  <a:pt x="1" y="1025002"/>
                </a:moveTo>
                <a:cubicBezTo>
                  <a:pt x="1" y="683335"/>
                  <a:pt x="0" y="341667"/>
                  <a:pt x="0" y="0"/>
                </a:cubicBezTo>
                <a:lnTo>
                  <a:pt x="8928068" y="0"/>
                </a:lnTo>
                <a:lnTo>
                  <a:pt x="8892707" y="1025002"/>
                </a:lnTo>
                <a:lnTo>
                  <a:pt x="1" y="1025002"/>
                </a:lnTo>
                <a:close/>
              </a:path>
            </a:pathLst>
          </a:custGeom>
          <a:solidFill>
            <a:schemeClr val="accent2"/>
          </a:solidFill>
          <a:ln w="19050" cap="flat" cmpd="sng" algn="ctr">
            <a:noFill/>
            <a:prstDash val="solid"/>
            <a:round/>
            <a:headEnd type="none" w="med" len="med"/>
            <a:tailEnd type="none" w="med" len="med"/>
          </a:ln>
          <a:effectLst>
            <a:outerShdw blurRad="38100" dist="254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24" name="TextBox 23"/>
          <p:cNvSpPr txBox="1"/>
          <p:nvPr/>
        </p:nvSpPr>
        <p:spPr>
          <a:xfrm>
            <a:off x="197004" y="6676910"/>
            <a:ext cx="8763000" cy="184666"/>
          </a:xfrm>
          <a:prstGeom prst="rect">
            <a:avLst/>
          </a:prstGeom>
          <a:noFill/>
        </p:spPr>
        <p:txBody>
          <a:bodyPr>
            <a:spAutoFit/>
          </a:bodyPr>
          <a:lstStyle/>
          <a:p>
            <a:pPr>
              <a:spcBef>
                <a:spcPct val="20000"/>
              </a:spcBef>
              <a:buSzPct val="140000"/>
            </a:pPr>
            <a:r>
              <a:rPr lang="en-US" sz="600" b="0" dirty="0">
                <a:solidFill>
                  <a:schemeClr val="bg1"/>
                </a:solidFill>
                <a:latin typeface="+mn-lt"/>
                <a:cs typeface="Arial" charset="0"/>
              </a:rPr>
              <a:t>© </a:t>
            </a:r>
            <a:r>
              <a:rPr lang="en-US" sz="600" b="0" dirty="0" smtClean="0">
                <a:solidFill>
                  <a:schemeClr val="bg1"/>
                </a:solidFill>
                <a:latin typeface="+mn-lt"/>
                <a:cs typeface="Arial" charset="0"/>
              </a:rPr>
              <a:t>2011 </a:t>
            </a:r>
            <a:r>
              <a:rPr lang="en-US" sz="600" b="0" dirty="0">
                <a:solidFill>
                  <a:schemeClr val="bg1"/>
                </a:solidFill>
                <a:latin typeface="+mn-lt"/>
                <a:cs typeface="Arial" charset="0"/>
              </a:rPr>
              <a:t>Cerner Corporation. All rights reserved. This document contains Cerner confidential and/or proprietary information which may not be reproduced or transmitted without the express written consent of </a:t>
            </a:r>
            <a:r>
              <a:rPr lang="en-US" sz="600" b="0" dirty="0" smtClean="0">
                <a:solidFill>
                  <a:schemeClr val="bg1"/>
                </a:solidFill>
                <a:latin typeface="+mn-lt"/>
                <a:cs typeface="Arial" charset="0"/>
              </a:rPr>
              <a:t>Cerner.</a:t>
            </a:r>
            <a:endParaRPr lang="en-US" sz="600" b="0" dirty="0">
              <a:solidFill>
                <a:schemeClr val="bg1"/>
              </a:solidFill>
              <a:latin typeface="+mn-lt"/>
              <a:cs typeface="Arial" charset="0"/>
            </a:endParaRPr>
          </a:p>
        </p:txBody>
      </p:sp>
      <p:sp>
        <p:nvSpPr>
          <p:cNvPr id="1090" name="Rectangle 66"/>
          <p:cNvSpPr>
            <a:spLocks noGrp="1" noChangeArrowheads="1"/>
          </p:cNvSpPr>
          <p:nvPr/>
        </p:nvSpPr>
        <p:spPr bwMode="auto">
          <a:xfrm>
            <a:off x="8540904" y="6622248"/>
            <a:ext cx="533400" cy="228600"/>
          </a:xfrm>
          <a:prstGeom prst="rect">
            <a:avLst/>
          </a:prstGeom>
          <a:noFill/>
          <a:ln w="9525">
            <a:noFill/>
            <a:miter lim="800000"/>
            <a:headEnd/>
            <a:tailEnd/>
          </a:ln>
        </p:spPr>
        <p:txBody>
          <a:bodyPr/>
          <a:lstStyle/>
          <a:p>
            <a:pPr algn="r" eaLnBrk="0" hangingPunct="0"/>
            <a:fld id="{ED89AE07-C97F-44A6-A614-2F99B440138C}" type="slidenum">
              <a:rPr lang="en-US" sz="1200" b="1">
                <a:solidFill>
                  <a:schemeClr val="bg1"/>
                </a:solidFill>
                <a:latin typeface="+mn-lt"/>
              </a:rPr>
              <a:pPr algn="r" eaLnBrk="0" hangingPunct="0"/>
              <a:t>‹#›</a:t>
            </a:fld>
            <a:endParaRPr lang="en-US" sz="1200" b="1" dirty="0">
              <a:solidFill>
                <a:schemeClr val="bg1"/>
              </a:solidFill>
              <a:latin typeface="+mn-lt"/>
            </a:endParaRPr>
          </a:p>
        </p:txBody>
      </p:sp>
      <p:pic>
        <p:nvPicPr>
          <p:cNvPr id="10" name="Picture 31" descr="\\psf\Home\Dropbox\Mike Hanna\CR1 20566\From Client\new cerner logo comp.png"/>
          <p:cNvPicPr>
            <a:picLocks noChangeAspect="1" noChangeArrowheads="1"/>
          </p:cNvPicPr>
          <p:nvPr/>
        </p:nvPicPr>
        <p:blipFill>
          <a:blip r:embed="rId12" cstate="print"/>
          <a:stretch>
            <a:fillRect/>
          </a:stretch>
        </p:blipFill>
        <p:spPr bwMode="auto">
          <a:xfrm>
            <a:off x="7725239" y="6288657"/>
            <a:ext cx="1263802" cy="323528"/>
          </a:xfrm>
          <a:prstGeom prst="rect">
            <a:avLst/>
          </a:prstGeom>
          <a:noFill/>
        </p:spPr>
      </p:pic>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30" r:id="rId10"/>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800">
          <a:solidFill>
            <a:schemeClr val="bg2">
              <a:lumMod val="75000"/>
              <a:lumOff val="25000"/>
            </a:schemeClr>
          </a:solidFill>
          <a:latin typeface="Franklin Gothic Demi" pitchFamily="34" charset="0"/>
          <a:ea typeface="ＭＳ Ｐゴシック" pitchFamily="-112" charset="-128"/>
          <a:cs typeface="Franklin Gothic Demi" pitchFamily="34" charset="0"/>
        </a:defRPr>
      </a:lvl1pPr>
      <a:lvl2pPr algn="l" rtl="0" eaLnBrk="1" fontAlgn="base" hangingPunct="1">
        <a:spcBef>
          <a:spcPct val="0"/>
        </a:spcBef>
        <a:spcAft>
          <a:spcPct val="0"/>
        </a:spcAft>
        <a:defRPr sz="3200">
          <a:solidFill>
            <a:schemeClr val="bg1"/>
          </a:solidFill>
          <a:latin typeface="Franklin Gothic Demi" charset="0"/>
          <a:ea typeface="ＭＳ Ｐゴシック" pitchFamily="-112" charset="-128"/>
          <a:cs typeface="ＭＳ Ｐゴシック" pitchFamily="-112" charset="-128"/>
        </a:defRPr>
      </a:lvl2pPr>
      <a:lvl3pPr algn="l" rtl="0" eaLnBrk="1" fontAlgn="base" hangingPunct="1">
        <a:spcBef>
          <a:spcPct val="0"/>
        </a:spcBef>
        <a:spcAft>
          <a:spcPct val="0"/>
        </a:spcAft>
        <a:defRPr sz="3200">
          <a:solidFill>
            <a:schemeClr val="bg1"/>
          </a:solidFill>
          <a:latin typeface="Franklin Gothic Demi" charset="0"/>
          <a:ea typeface="ＭＳ Ｐゴシック" pitchFamily="-112" charset="-128"/>
          <a:cs typeface="ＭＳ Ｐゴシック" pitchFamily="-112" charset="-128"/>
        </a:defRPr>
      </a:lvl3pPr>
      <a:lvl4pPr algn="l" rtl="0" eaLnBrk="1" fontAlgn="base" hangingPunct="1">
        <a:spcBef>
          <a:spcPct val="0"/>
        </a:spcBef>
        <a:spcAft>
          <a:spcPct val="0"/>
        </a:spcAft>
        <a:defRPr sz="3200">
          <a:solidFill>
            <a:schemeClr val="bg1"/>
          </a:solidFill>
          <a:latin typeface="Franklin Gothic Demi" charset="0"/>
          <a:ea typeface="ＭＳ Ｐゴシック" pitchFamily="-112" charset="-128"/>
          <a:cs typeface="ＭＳ Ｐゴシック" pitchFamily="-112" charset="-128"/>
        </a:defRPr>
      </a:lvl4pPr>
      <a:lvl5pPr algn="l" rtl="0" eaLnBrk="1" fontAlgn="base" hangingPunct="1">
        <a:spcBef>
          <a:spcPct val="0"/>
        </a:spcBef>
        <a:spcAft>
          <a:spcPct val="0"/>
        </a:spcAft>
        <a:defRPr sz="3200">
          <a:solidFill>
            <a:schemeClr val="bg1"/>
          </a:solidFill>
          <a:latin typeface="Franklin Gothic Demi"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200">
          <a:solidFill>
            <a:schemeClr val="bg1"/>
          </a:solidFill>
          <a:latin typeface="Franklin Gothic Demi" charset="0"/>
        </a:defRPr>
      </a:lvl6pPr>
      <a:lvl7pPr marL="914400" algn="l" rtl="0" eaLnBrk="1" fontAlgn="base" hangingPunct="1">
        <a:spcBef>
          <a:spcPct val="0"/>
        </a:spcBef>
        <a:spcAft>
          <a:spcPct val="0"/>
        </a:spcAft>
        <a:defRPr sz="3200">
          <a:solidFill>
            <a:schemeClr val="bg1"/>
          </a:solidFill>
          <a:latin typeface="Franklin Gothic Demi" charset="0"/>
        </a:defRPr>
      </a:lvl7pPr>
      <a:lvl8pPr marL="1371600" algn="l" rtl="0" eaLnBrk="1" fontAlgn="base" hangingPunct="1">
        <a:spcBef>
          <a:spcPct val="0"/>
        </a:spcBef>
        <a:spcAft>
          <a:spcPct val="0"/>
        </a:spcAft>
        <a:defRPr sz="3200">
          <a:solidFill>
            <a:schemeClr val="bg1"/>
          </a:solidFill>
          <a:latin typeface="Franklin Gothic Demi" charset="0"/>
        </a:defRPr>
      </a:lvl8pPr>
      <a:lvl9pPr marL="1828800" algn="l" rtl="0" eaLnBrk="1" fontAlgn="base" hangingPunct="1">
        <a:spcBef>
          <a:spcPct val="0"/>
        </a:spcBef>
        <a:spcAft>
          <a:spcPct val="0"/>
        </a:spcAft>
        <a:defRPr sz="3200">
          <a:solidFill>
            <a:schemeClr val="bg1"/>
          </a:solidFill>
          <a:latin typeface="Franklin Gothic Demi" charset="0"/>
        </a:defRPr>
      </a:lvl9pPr>
    </p:titleStyle>
    <p:bodyStyle>
      <a:lvl1pPr marL="344488" indent="-344488" algn="l" rtl="0" eaLnBrk="1" fontAlgn="base" hangingPunct="1">
        <a:spcBef>
          <a:spcPct val="20000"/>
        </a:spcBef>
        <a:spcAft>
          <a:spcPct val="0"/>
        </a:spcAft>
        <a:buClr>
          <a:srgbClr val="3294D3"/>
        </a:buClr>
        <a:buSzPct val="100000"/>
        <a:buFontTx/>
        <a:buBlip>
          <a:blip r:embed="rId13"/>
        </a:buBlip>
        <a:defRPr sz="2400">
          <a:solidFill>
            <a:schemeClr val="bg2">
              <a:lumMod val="75000"/>
              <a:lumOff val="25000"/>
            </a:schemeClr>
          </a:solidFill>
          <a:latin typeface="Franklin Gothic Demi" pitchFamily="34" charset="0"/>
          <a:ea typeface="ＭＳ Ｐゴシック" pitchFamily="-112" charset="-128"/>
          <a:cs typeface="Franklin Gothic Demi" pitchFamily="34" charset="0"/>
        </a:defRPr>
      </a:lvl1pPr>
      <a:lvl2pPr marL="690563" indent="-268288" algn="l" rtl="0" eaLnBrk="1" fontAlgn="base" hangingPunct="1">
        <a:spcBef>
          <a:spcPct val="20000"/>
        </a:spcBef>
        <a:spcAft>
          <a:spcPct val="0"/>
        </a:spcAft>
        <a:buClr>
          <a:schemeClr val="tx2"/>
        </a:buClr>
        <a:buSzPct val="100000"/>
        <a:buFontTx/>
        <a:buBlip>
          <a:blip r:embed="rId14"/>
        </a:buBlip>
        <a:defRPr sz="2000" baseline="0">
          <a:solidFill>
            <a:schemeClr val="bg2">
              <a:lumMod val="75000"/>
              <a:lumOff val="25000"/>
            </a:schemeClr>
          </a:solidFill>
          <a:latin typeface="+mn-lt"/>
          <a:ea typeface="ＭＳ Ｐゴシック" charset="-128"/>
          <a:cs typeface="Gill Sans"/>
        </a:defRPr>
      </a:lvl2pPr>
      <a:lvl3pPr marL="1027113" indent="-171450" algn="l" rtl="0" eaLnBrk="1" fontAlgn="base" hangingPunct="1">
        <a:spcBef>
          <a:spcPct val="20000"/>
        </a:spcBef>
        <a:spcAft>
          <a:spcPct val="0"/>
        </a:spcAft>
        <a:buClr>
          <a:schemeClr val="accent2"/>
        </a:buClr>
        <a:buSzPct val="100000"/>
        <a:buFont typeface="Arial" pitchFamily="34" charset="0"/>
        <a:buChar char="•"/>
        <a:defRPr sz="1800" i="1">
          <a:solidFill>
            <a:schemeClr val="bg2">
              <a:lumMod val="75000"/>
              <a:lumOff val="25000"/>
            </a:schemeClr>
          </a:solidFill>
          <a:latin typeface="+mn-lt"/>
          <a:ea typeface="ＭＳ Ｐゴシック" charset="-128"/>
          <a:cs typeface="Gill Sans"/>
        </a:defRPr>
      </a:lvl3pPr>
      <a:lvl4pPr marL="1371600" indent="-242888" algn="l" rtl="0" eaLnBrk="1" fontAlgn="base" hangingPunct="1">
        <a:spcBef>
          <a:spcPct val="20000"/>
        </a:spcBef>
        <a:spcAft>
          <a:spcPct val="0"/>
        </a:spcAft>
        <a:buClr>
          <a:schemeClr val="bg2">
            <a:lumMod val="75000"/>
            <a:lumOff val="25000"/>
          </a:schemeClr>
        </a:buClr>
        <a:buFont typeface="Webdings" pitchFamily="18" charset="2"/>
        <a:buChar char="4"/>
        <a:defRPr sz="1400">
          <a:solidFill>
            <a:schemeClr val="bg2">
              <a:lumMod val="75000"/>
              <a:lumOff val="25000"/>
            </a:schemeClr>
          </a:solidFill>
          <a:latin typeface="+mn-lt"/>
          <a:ea typeface="ＭＳ Ｐゴシック" charset="-128"/>
          <a:cs typeface="Gill Sans"/>
        </a:defRPr>
      </a:lvl4pPr>
      <a:lvl5pPr marL="1714500" indent="-228600" algn="l" rtl="0" eaLnBrk="1" fontAlgn="base" hangingPunct="1">
        <a:spcBef>
          <a:spcPct val="20000"/>
        </a:spcBef>
        <a:spcAft>
          <a:spcPct val="0"/>
        </a:spcAft>
        <a:buClr>
          <a:schemeClr val="bg2">
            <a:lumMod val="75000"/>
            <a:lumOff val="25000"/>
          </a:schemeClr>
        </a:buClr>
        <a:buFont typeface="Wingdings" pitchFamily="2" charset="2"/>
        <a:buChar char="§"/>
        <a:defRPr sz="1200">
          <a:solidFill>
            <a:schemeClr val="bg2">
              <a:lumMod val="75000"/>
              <a:lumOff val="25000"/>
            </a:schemeClr>
          </a:solidFill>
          <a:latin typeface="+mn-lt"/>
          <a:ea typeface="ＭＳ Ｐゴシック" charset="-128"/>
          <a:cs typeface="Gill Sans"/>
        </a:defRPr>
      </a:lvl5pPr>
      <a:lvl6pPr marL="2578100" indent="-228600" algn="l" rtl="0" eaLnBrk="1" fontAlgn="base" hangingPunct="1">
        <a:spcBef>
          <a:spcPct val="20000"/>
        </a:spcBef>
        <a:spcAft>
          <a:spcPct val="0"/>
        </a:spcAft>
        <a:buClr>
          <a:schemeClr val="accent2"/>
        </a:buClr>
        <a:buFont typeface="Wingdings" charset="2"/>
        <a:buChar char="§"/>
        <a:defRPr sz="1200">
          <a:solidFill>
            <a:srgbClr val="232D64"/>
          </a:solidFill>
          <a:latin typeface="Franklin Gothic Medium" charset="0"/>
          <a:ea typeface="ＭＳ Ｐゴシック" charset="-128"/>
        </a:defRPr>
      </a:lvl6pPr>
      <a:lvl7pPr marL="3035300" indent="-228600" algn="l" rtl="0" eaLnBrk="1" fontAlgn="base" hangingPunct="1">
        <a:spcBef>
          <a:spcPct val="20000"/>
        </a:spcBef>
        <a:spcAft>
          <a:spcPct val="0"/>
        </a:spcAft>
        <a:buClr>
          <a:schemeClr val="accent2"/>
        </a:buClr>
        <a:buFont typeface="Wingdings" charset="2"/>
        <a:buChar char="§"/>
        <a:defRPr sz="1200">
          <a:solidFill>
            <a:srgbClr val="232D64"/>
          </a:solidFill>
          <a:latin typeface="Franklin Gothic Medium" charset="0"/>
          <a:ea typeface="ＭＳ Ｐゴシック" charset="-128"/>
        </a:defRPr>
      </a:lvl7pPr>
      <a:lvl8pPr marL="3492500" indent="-228600" algn="l" rtl="0" eaLnBrk="1" fontAlgn="base" hangingPunct="1">
        <a:spcBef>
          <a:spcPct val="20000"/>
        </a:spcBef>
        <a:spcAft>
          <a:spcPct val="0"/>
        </a:spcAft>
        <a:buClr>
          <a:schemeClr val="accent2"/>
        </a:buClr>
        <a:buFont typeface="Wingdings" charset="2"/>
        <a:buChar char="§"/>
        <a:defRPr sz="1200">
          <a:solidFill>
            <a:srgbClr val="232D64"/>
          </a:solidFill>
          <a:latin typeface="Franklin Gothic Medium" charset="0"/>
          <a:ea typeface="ＭＳ Ｐゴシック" charset="-128"/>
        </a:defRPr>
      </a:lvl8pPr>
      <a:lvl9pPr marL="3949700" indent="-228600" algn="l" rtl="0" eaLnBrk="1" fontAlgn="base" hangingPunct="1">
        <a:spcBef>
          <a:spcPct val="20000"/>
        </a:spcBef>
        <a:spcAft>
          <a:spcPct val="0"/>
        </a:spcAft>
        <a:buClr>
          <a:schemeClr val="accent2"/>
        </a:buClr>
        <a:buFont typeface="Wingdings" charset="2"/>
        <a:buChar char="§"/>
        <a:defRPr sz="1200">
          <a:solidFill>
            <a:srgbClr val="232D64"/>
          </a:solidFill>
          <a:latin typeface="Franklin Gothic Medium"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www.tga.gov.au/industry/devices.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iki.ucern.com/x/g4jWSw"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22.jpeg"/><Relationship Id="rId5" Type="http://schemas.openxmlformats.org/officeDocument/2006/relationships/hyperlink" Target="http://www.imdrf.org/documents/doc-ghtf-sg3.asp" TargetMode="External"/><Relationship Id="rId4" Type="http://schemas.openxmlformats.org/officeDocument/2006/relationships/hyperlink" Target="file:///\\cernerwhq1\regaffrs\ControlledDoc\01%20-%20Corporate\Supporting%20Doc\External%20Standar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iki.ucern.com/x/pI7WSw"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iki.ucern.com/x/5pBh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iki.ucern.com/x/24IC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iki.ucern.com/display/cqm/Hom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iki.ucern.com/x/3ZBhT" TargetMode="External"/><Relationship Id="rId4" Type="http://schemas.openxmlformats.org/officeDocument/2006/relationships/hyperlink" Target="https://wiki.ucern.com/x/vpdh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iki.ucern.com/x/54jWSw"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iki.ucern.com/x/MgkpT"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iki.ucern.com/x/7o3WSw"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hyperlink" Target="http://www.fda.gov/Safety/MedWatch/default.htm"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iki.ucern.com/display/cqm/Hom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www.fda.gov/MedicalDevices/DeviceRegulationandGuidance/Databases/default.htm" TargetMode="External"/><Relationship Id="rId5" Type="http://schemas.openxmlformats.org/officeDocument/2006/relationships/hyperlink" Target="http://www.fda.gov/" TargetMode="External"/><Relationship Id="rId4" Type="http://schemas.openxmlformats.org/officeDocument/2006/relationships/hyperlink" Target="file:///\\cernerwhq1\regaffrs\ControlledDoc\01%20-%20Corporate\Supporting%20Doc\External%20Standard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fda.gov/MedicalDevices/default.htm" TargetMode="External"/><Relationship Id="rId7" Type="http://schemas.openxmlformats.org/officeDocument/2006/relationships/hyperlink" Target="http://www.tga.gov.au/industry/devices.ht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www.mhra.gov.uk/index.htm" TargetMode="External"/><Relationship Id="rId5" Type="http://schemas.openxmlformats.org/officeDocument/2006/relationships/hyperlink" Target="http://www.hc-sc.gc.ca/dhp-mps/md-im/index_e.html" TargetMode="External"/><Relationship Id="rId4" Type="http://schemas.openxmlformats.org/officeDocument/2006/relationships/hyperlink" Target="http://ec.europa.eu/health/medical-devices/index_en.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fda.gov/MedicalDevices/DeviceRegulationandGuidance/Overview/ClassifyYourDevice/ucm05151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hc-sc.gc.ca/dhp-mps/md-im/index_e.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ec.europa.eu/health/medical-devices/index_e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white">
          <a:xfrm>
            <a:off x="198516" y="2819400"/>
            <a:ext cx="6708696" cy="609600"/>
          </a:xfrm>
          <a:prstGeom prst="rect">
            <a:avLst/>
          </a:prstGeom>
          <a:noFill/>
          <a:ln w="9525">
            <a:noFill/>
            <a:miter lim="800000"/>
            <a:headEnd/>
            <a:tailEnd/>
          </a:ln>
        </p:spPr>
        <p:txBody>
          <a:bodyPr vert="horz" wrap="square" lIns="85570" tIns="42785" rIns="85570" bIns="42785" numCol="1" anchor="ctr" anchorCtr="0" compatLnSpc="1">
            <a:prstTxWarp prst="textNoShape">
              <a:avLst/>
            </a:prstTxWarp>
          </a:bodyPr>
          <a:lstStyle>
            <a:lvl1pPr algn="l" rtl="0" eaLnBrk="1" fontAlgn="base" hangingPunct="1">
              <a:spcBef>
                <a:spcPct val="0"/>
              </a:spcBef>
              <a:spcAft>
                <a:spcPct val="0"/>
              </a:spcAft>
              <a:defRPr sz="2800">
                <a:solidFill>
                  <a:schemeClr val="bg1"/>
                </a:solidFill>
                <a:latin typeface="Franklin Gothic Demi" pitchFamily="34" charset="0"/>
                <a:ea typeface="ＭＳ Ｐゴシック" pitchFamily="-112" charset="-128"/>
                <a:cs typeface="Franklin Gothic Demi" pitchFamily="34" charset="0"/>
              </a:defRPr>
            </a:lvl1pPr>
            <a:lvl2pPr algn="l" rtl="0" eaLnBrk="1" fontAlgn="base" hangingPunct="1">
              <a:spcBef>
                <a:spcPct val="0"/>
              </a:spcBef>
              <a:spcAft>
                <a:spcPct val="0"/>
              </a:spcAft>
              <a:defRPr sz="3200">
                <a:solidFill>
                  <a:schemeClr val="bg1"/>
                </a:solidFill>
                <a:latin typeface="Franklin Gothic Demi" charset="0"/>
                <a:ea typeface="ＭＳ Ｐゴシック" pitchFamily="-112" charset="-128"/>
                <a:cs typeface="ＭＳ Ｐゴシック" pitchFamily="-112" charset="-128"/>
              </a:defRPr>
            </a:lvl2pPr>
            <a:lvl3pPr algn="l" rtl="0" eaLnBrk="1" fontAlgn="base" hangingPunct="1">
              <a:spcBef>
                <a:spcPct val="0"/>
              </a:spcBef>
              <a:spcAft>
                <a:spcPct val="0"/>
              </a:spcAft>
              <a:defRPr sz="3200">
                <a:solidFill>
                  <a:schemeClr val="bg1"/>
                </a:solidFill>
                <a:latin typeface="Franklin Gothic Demi" charset="0"/>
                <a:ea typeface="ＭＳ Ｐゴシック" pitchFamily="-112" charset="-128"/>
                <a:cs typeface="ＭＳ Ｐゴシック" pitchFamily="-112" charset="-128"/>
              </a:defRPr>
            </a:lvl3pPr>
            <a:lvl4pPr algn="l" rtl="0" eaLnBrk="1" fontAlgn="base" hangingPunct="1">
              <a:spcBef>
                <a:spcPct val="0"/>
              </a:spcBef>
              <a:spcAft>
                <a:spcPct val="0"/>
              </a:spcAft>
              <a:defRPr sz="3200">
                <a:solidFill>
                  <a:schemeClr val="bg1"/>
                </a:solidFill>
                <a:latin typeface="Franklin Gothic Demi" charset="0"/>
                <a:ea typeface="ＭＳ Ｐゴシック" pitchFamily="-112" charset="-128"/>
                <a:cs typeface="ＭＳ Ｐゴシック" pitchFamily="-112" charset="-128"/>
              </a:defRPr>
            </a:lvl4pPr>
            <a:lvl5pPr algn="l" rtl="0" eaLnBrk="1" fontAlgn="base" hangingPunct="1">
              <a:spcBef>
                <a:spcPct val="0"/>
              </a:spcBef>
              <a:spcAft>
                <a:spcPct val="0"/>
              </a:spcAft>
              <a:defRPr sz="3200">
                <a:solidFill>
                  <a:schemeClr val="bg1"/>
                </a:solidFill>
                <a:latin typeface="Franklin Gothic Demi"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3200">
                <a:solidFill>
                  <a:schemeClr val="bg1"/>
                </a:solidFill>
                <a:latin typeface="Franklin Gothic Demi" charset="0"/>
              </a:defRPr>
            </a:lvl6pPr>
            <a:lvl7pPr marL="914400" algn="l" rtl="0" eaLnBrk="1" fontAlgn="base" hangingPunct="1">
              <a:spcBef>
                <a:spcPct val="0"/>
              </a:spcBef>
              <a:spcAft>
                <a:spcPct val="0"/>
              </a:spcAft>
              <a:defRPr sz="3200">
                <a:solidFill>
                  <a:schemeClr val="bg1"/>
                </a:solidFill>
                <a:latin typeface="Franklin Gothic Demi" charset="0"/>
              </a:defRPr>
            </a:lvl7pPr>
            <a:lvl8pPr marL="1371600" algn="l" rtl="0" eaLnBrk="1" fontAlgn="base" hangingPunct="1">
              <a:spcBef>
                <a:spcPct val="0"/>
              </a:spcBef>
              <a:spcAft>
                <a:spcPct val="0"/>
              </a:spcAft>
              <a:defRPr sz="3200">
                <a:solidFill>
                  <a:schemeClr val="bg1"/>
                </a:solidFill>
                <a:latin typeface="Franklin Gothic Demi" charset="0"/>
              </a:defRPr>
            </a:lvl8pPr>
            <a:lvl9pPr marL="1828800" algn="l" rtl="0" eaLnBrk="1" fontAlgn="base" hangingPunct="1">
              <a:spcBef>
                <a:spcPct val="0"/>
              </a:spcBef>
              <a:spcAft>
                <a:spcPct val="0"/>
              </a:spcAft>
              <a:defRPr sz="3200">
                <a:solidFill>
                  <a:schemeClr val="bg1"/>
                </a:solidFill>
                <a:latin typeface="Franklin Gothic Demi" charset="0"/>
              </a:defRPr>
            </a:lvl9pPr>
          </a:lstStyle>
          <a:p>
            <a:r>
              <a:rPr lang="en-US" sz="3200" dirty="0" smtClean="0">
                <a:latin typeface="Calibri" pitchFamily="34" charset="0"/>
                <a:cs typeface="Calibri" pitchFamily="34" charset="0"/>
              </a:rPr>
              <a:t>Cerner Quality Systems &amp; Regulations</a:t>
            </a:r>
            <a:endParaRPr lang="en-US" sz="3200" dirty="0">
              <a:latin typeface="Calibri" pitchFamily="34" charset="0"/>
              <a:cs typeface="Calibri" pitchFamily="34" charset="0"/>
            </a:endParaRPr>
          </a:p>
        </p:txBody>
      </p:sp>
      <p:sp>
        <p:nvSpPr>
          <p:cNvPr id="5" name="Footer Placeholder 3"/>
          <p:cNvSpPr txBox="1">
            <a:spLocks/>
          </p:cNvSpPr>
          <p:nvPr/>
        </p:nvSpPr>
        <p:spPr>
          <a:xfrm>
            <a:off x="304800" y="5531604"/>
            <a:ext cx="5867400" cy="869196"/>
          </a:xfrm>
          <a:prstGeom prst="rect">
            <a:avLst/>
          </a:prstGeom>
        </p:spPr>
        <p:txBody>
          <a:bodyPr lIns="76398" tIns="38199" rIns="76398" bIns="38199"/>
          <a:lstStyle/>
          <a:p>
            <a:pPr algn="l"/>
            <a:r>
              <a:rPr lang="en-US" sz="800" b="0" dirty="0" smtClean="0">
                <a:solidFill>
                  <a:srgbClr val="A2B4D2"/>
                </a:solidFill>
                <a:latin typeface="+mn-lt"/>
              </a:rPr>
              <a:t>Page ID: 1281460155</a:t>
            </a:r>
          </a:p>
          <a:p>
            <a:pPr algn="l"/>
            <a:r>
              <a:rPr lang="en-US" sz="800" b="0" dirty="0" smtClean="0">
                <a:solidFill>
                  <a:srgbClr val="A2B4D2"/>
                </a:solidFill>
                <a:latin typeface="+mn-lt"/>
              </a:rPr>
              <a:t>Cerner Quality Systems &amp; Regulations Training</a:t>
            </a:r>
          </a:p>
          <a:p>
            <a:pPr algn="l"/>
            <a:r>
              <a:rPr lang="en-US" sz="800" b="0" dirty="0" smtClean="0">
                <a:solidFill>
                  <a:srgbClr val="A2B4D2"/>
                </a:solidFill>
                <a:latin typeface="+mn-lt"/>
              </a:rPr>
              <a:t>Version: 1</a:t>
            </a:r>
            <a:endParaRPr lang="en-US" sz="800" b="0" dirty="0">
              <a:solidFill>
                <a:srgbClr val="A2B4D2"/>
              </a:solidFill>
              <a:latin typeface="+mn-lt"/>
            </a:endParaRPr>
          </a:p>
          <a:p>
            <a:pPr algn="l"/>
            <a:r>
              <a:rPr lang="en-US" sz="800" b="0" dirty="0">
                <a:solidFill>
                  <a:srgbClr val="A2B4D2"/>
                </a:solidFill>
                <a:latin typeface="+mn-lt"/>
              </a:rPr>
              <a:t>Confidential Information </a:t>
            </a:r>
            <a:r>
              <a:rPr lang="en-US" sz="800" b="0" dirty="0">
                <a:solidFill>
                  <a:srgbClr val="A2B4D2"/>
                </a:solidFill>
              </a:rPr>
              <a:t>© Cerner Corporation.  All rights reserved.  This document contains Cerner confidential and/or proprietary information belonging to Cerner Corporation and/or its related affiliates which may not be reproduced or transmitted in any form or by any means without the express written consent of Cerner.</a:t>
            </a:r>
          </a:p>
        </p:txBody>
      </p:sp>
      <p:pic>
        <p:nvPicPr>
          <p:cNvPr id="6" name="Picture 3" descr="CQS poster"/>
          <p:cNvPicPr>
            <a:picLocks noChangeAspect="1" noChangeArrowheads="1"/>
          </p:cNvPicPr>
          <p:nvPr/>
        </p:nvPicPr>
        <p:blipFill>
          <a:blip r:embed="rId3" cstate="print">
            <a:lum bright="10000"/>
          </a:blip>
          <a:srcRect b="5217"/>
          <a:stretch>
            <a:fillRect/>
          </a:stretch>
        </p:blipFill>
        <p:spPr bwMode="auto">
          <a:xfrm>
            <a:off x="6400800" y="2800350"/>
            <a:ext cx="2374490" cy="3505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385885" lon="1056837" rev="2118099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37133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backpackingqueensland.com.au/assets/work/australia-government-logo.jpg"/>
          <p:cNvPicPr/>
          <p:nvPr/>
        </p:nvPicPr>
        <p:blipFill>
          <a:blip r:embed="rId3" cstate="print"/>
          <a:srcRect/>
          <a:stretch>
            <a:fillRect/>
          </a:stretch>
        </p:blipFill>
        <p:spPr bwMode="auto">
          <a:xfrm>
            <a:off x="5638800" y="4724400"/>
            <a:ext cx="2133600" cy="1681480"/>
          </a:xfrm>
          <a:prstGeom prst="rect">
            <a:avLst/>
          </a:prstGeom>
          <a:noFill/>
          <a:ln w="9525">
            <a:noFill/>
            <a:miter lim="800000"/>
            <a:headEnd/>
            <a:tailEnd/>
          </a:ln>
        </p:spPr>
      </p:pic>
      <p:sp>
        <p:nvSpPr>
          <p:cNvPr id="5123" name="Rectangle 4"/>
          <p:cNvSpPr>
            <a:spLocks noGrp="1" noChangeArrowheads="1"/>
          </p:cNvSpPr>
          <p:nvPr>
            <p:ph type="title"/>
          </p:nvPr>
        </p:nvSpPr>
        <p:spPr>
          <a:noFill/>
        </p:spPr>
        <p:txBody>
          <a:bodyPr/>
          <a:lstStyle/>
          <a:p>
            <a:pPr eaLnBrk="1" hangingPunct="1"/>
            <a:r>
              <a:rPr lang="en-US" dirty="0" smtClean="0"/>
              <a:t>Medical Device Regulations - Australia</a:t>
            </a:r>
          </a:p>
        </p:txBody>
      </p:sp>
      <p:sp>
        <p:nvSpPr>
          <p:cNvPr id="5122" name="Rectangle 3"/>
          <p:cNvSpPr>
            <a:spLocks noGrp="1" noChangeArrowheads="1"/>
          </p:cNvSpPr>
          <p:nvPr>
            <p:ph idx="1"/>
          </p:nvPr>
        </p:nvSpPr>
        <p:spPr>
          <a:xfrm>
            <a:off x="381000" y="1143000"/>
            <a:ext cx="8450263" cy="4876800"/>
          </a:xfrm>
        </p:spPr>
        <p:txBody>
          <a:bodyPr/>
          <a:lstStyle/>
          <a:p>
            <a:pPr eaLnBrk="1" hangingPunct="1">
              <a:buClr>
                <a:schemeClr val="tx1"/>
              </a:buClr>
              <a:buSzPct val="100000"/>
              <a:buFont typeface="Wingdings" pitchFamily="2" charset="2"/>
              <a:buChar char="q"/>
            </a:pPr>
            <a:r>
              <a:rPr lang="en-US" b="1" dirty="0" smtClean="0"/>
              <a:t>Australia - from the Therapeutic Goods Act 1989  (TGA)</a:t>
            </a:r>
          </a:p>
          <a:p>
            <a:pPr indent="4763">
              <a:spcBef>
                <a:spcPts val="0"/>
              </a:spcBef>
              <a:spcAft>
                <a:spcPts val="600"/>
              </a:spcAft>
              <a:buClr>
                <a:schemeClr val="tx1"/>
              </a:buClr>
              <a:buSzPct val="100000"/>
              <a:buNone/>
            </a:pPr>
            <a:r>
              <a:rPr lang="en-US" sz="2000" b="0" i="1" dirty="0" smtClean="0"/>
              <a:t>“Any instrument, apparatus, appliance, material or other article (whether used alone or in combination, and including the software necessary for its proper application) intended, by the person under whose name it is or is to be supplied, to be used for human beings for the purpose of one or more of the following: </a:t>
            </a:r>
          </a:p>
          <a:p>
            <a:pPr marL="631825" lvl="1" indent="-284163">
              <a:spcBef>
                <a:spcPts val="0"/>
              </a:spcBef>
              <a:spcAft>
                <a:spcPts val="600"/>
              </a:spcAft>
              <a:buClr>
                <a:schemeClr val="tx1"/>
              </a:buClr>
              <a:buSzPct val="100000"/>
              <a:buFont typeface="Arial" pitchFamily="34" charset="0"/>
              <a:buChar char="•"/>
            </a:pPr>
            <a:r>
              <a:rPr lang="en-US" sz="1600" dirty="0" smtClean="0">
                <a:solidFill>
                  <a:srgbClr val="FF0000"/>
                </a:solidFill>
              </a:rPr>
              <a:t>diagnosis, prevention, monitoring, treatment or alleviation of disease; </a:t>
            </a:r>
          </a:p>
          <a:p>
            <a:pPr marL="631825" lvl="1" indent="-284163">
              <a:spcBef>
                <a:spcPts val="0"/>
              </a:spcBef>
              <a:spcAft>
                <a:spcPts val="600"/>
              </a:spcAft>
              <a:buClr>
                <a:schemeClr val="tx1"/>
              </a:buClr>
              <a:buSzPct val="100000"/>
              <a:buFont typeface="Arial" pitchFamily="34" charset="0"/>
              <a:buChar char="•"/>
            </a:pPr>
            <a:r>
              <a:rPr lang="en-US" sz="1600" dirty="0" smtClean="0">
                <a:solidFill>
                  <a:srgbClr val="FF0000"/>
                </a:solidFill>
              </a:rPr>
              <a:t>diagnosis, monitoring, treatment, alleviation of or compensation for an injury or disability; </a:t>
            </a:r>
          </a:p>
          <a:p>
            <a:pPr marL="631825" lvl="1" indent="-284163">
              <a:spcBef>
                <a:spcPts val="0"/>
              </a:spcBef>
              <a:spcAft>
                <a:spcPts val="600"/>
              </a:spcAft>
              <a:buClr>
                <a:schemeClr val="tx1"/>
              </a:buClr>
              <a:buSzPct val="100000"/>
              <a:buFont typeface="Arial" pitchFamily="34" charset="0"/>
              <a:buChar char="•"/>
            </a:pPr>
            <a:r>
              <a:rPr lang="en-US" sz="1600" dirty="0" smtClean="0"/>
              <a:t>investigation, replacement or modification of the anatomy or of a physiological process; </a:t>
            </a:r>
          </a:p>
          <a:p>
            <a:pPr marL="631825" lvl="1" indent="-284163">
              <a:spcBef>
                <a:spcPts val="0"/>
              </a:spcBef>
              <a:spcAft>
                <a:spcPts val="600"/>
              </a:spcAft>
              <a:buClr>
                <a:schemeClr val="tx1"/>
              </a:buClr>
              <a:buSzPct val="100000"/>
              <a:buFont typeface="Arial" pitchFamily="34" charset="0"/>
              <a:buChar char="•"/>
            </a:pPr>
            <a:r>
              <a:rPr lang="en-US" sz="1600" dirty="0" smtClean="0"/>
              <a:t>and that does not achieve its principal intended action in or on the human body by pharmacological, immunological or metabolic means, but that may be assisted in its function by such means.”</a:t>
            </a:r>
          </a:p>
          <a:p>
            <a:pPr>
              <a:buNone/>
            </a:pPr>
            <a:r>
              <a:rPr lang="en-US" sz="1600" dirty="0"/>
              <a:t>Australian regulatory guidelines for medical devices</a:t>
            </a:r>
          </a:p>
          <a:p>
            <a:pPr>
              <a:buFont typeface="Arial" pitchFamily="34" charset="0"/>
              <a:buChar char="•"/>
            </a:pPr>
            <a:r>
              <a:rPr lang="en-US" sz="1600" dirty="0" smtClean="0"/>
              <a:t> </a:t>
            </a:r>
            <a:r>
              <a:rPr lang="en-US" sz="1600" dirty="0" smtClean="0">
                <a:hlinkClick r:id="rId4"/>
              </a:rPr>
              <a:t>http://www.tga.gov.au/industry/devices.htm</a:t>
            </a:r>
            <a:endParaRPr lang="en-US" sz="1600" u="sng" dirty="0" smtClean="0"/>
          </a:p>
        </p:txBody>
      </p:sp>
    </p:spTree>
    <p:extLst>
      <p:ext uri="{BB962C8B-B14F-4D97-AF65-F5344CB8AC3E}">
        <p14:creationId xmlns:p14="http://schemas.microsoft.com/office/powerpoint/2010/main" val="4263797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Global Requirements</a:t>
            </a:r>
            <a:endParaRPr lang="en-US" dirty="0"/>
          </a:p>
        </p:txBody>
      </p:sp>
      <p:sp>
        <p:nvSpPr>
          <p:cNvPr id="3" name="Content Placeholder 2"/>
          <p:cNvSpPr>
            <a:spLocks noGrp="1"/>
          </p:cNvSpPr>
          <p:nvPr>
            <p:ph idx="1"/>
          </p:nvPr>
        </p:nvSpPr>
        <p:spPr>
          <a:xfrm>
            <a:off x="381000" y="990600"/>
            <a:ext cx="8450263" cy="3733800"/>
          </a:xfrm>
        </p:spPr>
        <p:txBody>
          <a:bodyPr/>
          <a:lstStyle/>
          <a:p>
            <a:pPr>
              <a:buNone/>
            </a:pPr>
            <a:r>
              <a:rPr lang="en-US" sz="2000" dirty="0" smtClean="0"/>
              <a:t>Saudi Arabia:  Interim Medical Device Regulation</a:t>
            </a:r>
            <a:endParaRPr lang="en-US" sz="1600" dirty="0" smtClean="0"/>
          </a:p>
          <a:p>
            <a:r>
              <a:rPr lang="en-US" sz="1800" b="1" i="1" dirty="0" smtClean="0"/>
              <a:t>Article Eighteen</a:t>
            </a:r>
            <a:endParaRPr lang="en-US" sz="1800" dirty="0" smtClean="0"/>
          </a:p>
          <a:p>
            <a:pPr indent="-3175">
              <a:buNone/>
            </a:pPr>
            <a:r>
              <a:rPr lang="en-US" sz="1600" b="1" i="1" dirty="0" smtClean="0"/>
              <a:t>A) The manufacturer or its authorized representative shall for the medical devices it</a:t>
            </a:r>
            <a:endParaRPr lang="en-US" sz="1600" dirty="0" smtClean="0"/>
          </a:p>
          <a:p>
            <a:pPr indent="-3175">
              <a:buNone/>
            </a:pPr>
            <a:r>
              <a:rPr lang="en-US" sz="1600" b="1" i="1" dirty="0" smtClean="0"/>
              <a:t>wishes to place on the market of the KSA:</a:t>
            </a:r>
            <a:endParaRPr lang="en-US" sz="1600" dirty="0" smtClean="0"/>
          </a:p>
          <a:p>
            <a:pPr lvl="1" indent="-3175">
              <a:buNone/>
            </a:pPr>
            <a:r>
              <a:rPr lang="en-US" sz="1600" b="0" i="1" dirty="0" smtClean="0"/>
              <a:t>1. Provide the required documents that show the medical device complies with the</a:t>
            </a:r>
          </a:p>
          <a:p>
            <a:pPr lvl="1" indent="-3175">
              <a:buNone/>
            </a:pPr>
            <a:r>
              <a:rPr lang="en-US" sz="1600" b="0" i="1" dirty="0" smtClean="0"/>
              <a:t>Medical Device Regulations of at least one of the GHTF Founding Member jurisdictions.</a:t>
            </a:r>
          </a:p>
          <a:p>
            <a:pPr>
              <a:buNone/>
            </a:pPr>
            <a:r>
              <a:rPr lang="en-US" sz="1600" dirty="0" smtClean="0"/>
              <a:t> </a:t>
            </a:r>
          </a:p>
          <a:p>
            <a:pPr>
              <a:buNone/>
            </a:pPr>
            <a:r>
              <a:rPr lang="en-US" sz="2000" dirty="0" smtClean="0"/>
              <a:t>United Arab Emirates</a:t>
            </a:r>
          </a:p>
          <a:p>
            <a:r>
              <a:rPr lang="en-US" sz="1600" dirty="0" smtClean="0"/>
              <a:t>The UAE Medical Device Regulation Guideline asks for evidence of clearances in other countries which could include CE Marking:</a:t>
            </a:r>
          </a:p>
          <a:p>
            <a:pPr lvl="1"/>
            <a:r>
              <a:rPr lang="en-US" sz="1600" dirty="0" smtClean="0"/>
              <a:t>C</a:t>
            </a:r>
            <a:r>
              <a:rPr lang="en-US" sz="1600" i="1" dirty="0" smtClean="0"/>
              <a:t>opies of all certificates, documentation and letters of regulatory approval/clearance to manufacture, sell, import and export the medical device </a:t>
            </a:r>
            <a:endParaRPr lang="en-US" sz="1600" dirty="0" smtClean="0"/>
          </a:p>
          <a:p>
            <a:pPr>
              <a:buNone/>
            </a:pPr>
            <a:r>
              <a:rPr lang="en-US" sz="1600" dirty="0" smtClean="0"/>
              <a:t> </a:t>
            </a:r>
          </a:p>
          <a:p>
            <a:endParaRPr lang="en-US" sz="1600" dirty="0"/>
          </a:p>
        </p:txBody>
      </p:sp>
      <p:pic>
        <p:nvPicPr>
          <p:cNvPr id="21506" name="Picture 2" descr="http://www.physicalmapofasia.com/images/saudi-arabia-flag.gif"/>
          <p:cNvPicPr>
            <a:picLocks noChangeAspect="1" noChangeArrowheads="1"/>
          </p:cNvPicPr>
          <p:nvPr/>
        </p:nvPicPr>
        <p:blipFill>
          <a:blip r:embed="rId3" cstate="print"/>
          <a:srcRect/>
          <a:stretch>
            <a:fillRect/>
          </a:stretch>
        </p:blipFill>
        <p:spPr bwMode="auto">
          <a:xfrm>
            <a:off x="1981200" y="4724400"/>
            <a:ext cx="2371726" cy="1581151"/>
          </a:xfrm>
          <a:prstGeom prst="rect">
            <a:avLst/>
          </a:prstGeom>
          <a:noFill/>
        </p:spPr>
      </p:pic>
      <p:pic>
        <p:nvPicPr>
          <p:cNvPr id="64514" name="Picture 2" descr="http://t1.gstatic.com/images?q=tbn:ANd9GcRxfRPHqWUJQwIshvOpTcCX63BC4OVYtAyaZDqfWoFLO_NK-FjT&amp;t=1"/>
          <p:cNvPicPr>
            <a:picLocks noChangeAspect="1" noChangeArrowheads="1"/>
          </p:cNvPicPr>
          <p:nvPr/>
        </p:nvPicPr>
        <p:blipFill>
          <a:blip r:embed="rId4" cstate="print"/>
          <a:srcRect/>
          <a:stretch>
            <a:fillRect/>
          </a:stretch>
        </p:blipFill>
        <p:spPr bwMode="auto">
          <a:xfrm>
            <a:off x="4622800" y="4724400"/>
            <a:ext cx="2635250" cy="1581151"/>
          </a:xfrm>
          <a:prstGeom prst="rect">
            <a:avLst/>
          </a:prstGeom>
          <a:noFill/>
        </p:spPr>
      </p:pic>
    </p:spTree>
    <p:extLst>
      <p:ext uri="{BB962C8B-B14F-4D97-AF65-F5344CB8AC3E}">
        <p14:creationId xmlns:p14="http://schemas.microsoft.com/office/powerpoint/2010/main" val="133407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Enforcement of Regulations</a:t>
            </a:r>
            <a:endParaRPr lang="en-US" sz="3200" b="0" kern="0" dirty="0">
              <a:latin typeface="Calibri" pitchFamily="34" charset="0"/>
              <a:ea typeface="+mj-ea"/>
              <a:cs typeface="Calibri" pitchFamily="34" charset="0"/>
            </a:endParaRPr>
          </a:p>
        </p:txBody>
      </p:sp>
      <p:sp>
        <p:nvSpPr>
          <p:cNvPr id="2" name="Rectangle 1"/>
          <p:cNvSpPr/>
          <p:nvPr/>
        </p:nvSpPr>
        <p:spPr>
          <a:xfrm>
            <a:off x="304800" y="1295400"/>
            <a:ext cx="8610600" cy="4939814"/>
          </a:xfrm>
          <a:prstGeom prst="rect">
            <a:avLst/>
          </a:prstGeom>
        </p:spPr>
        <p:txBody>
          <a:bodyPr wrap="square">
            <a:spAutoFit/>
          </a:bodyPr>
          <a:lstStyle/>
          <a:p>
            <a:pPr algn="l"/>
            <a:r>
              <a:rPr lang="en-US" sz="2400" b="0" dirty="0" smtClean="0">
                <a:latin typeface="+mj-lt"/>
              </a:rPr>
              <a:t>Regulatory </a:t>
            </a:r>
            <a:r>
              <a:rPr lang="en-US" sz="2400" b="0" dirty="0">
                <a:latin typeface="+mj-lt"/>
              </a:rPr>
              <a:t>agencies have enforcement authority for the regulations they oversee.  The FDA can take action against a manufacturer found to be non-compliant with Quality System </a:t>
            </a:r>
            <a:r>
              <a:rPr lang="en-US" sz="2400" b="0" dirty="0" smtClean="0">
                <a:latin typeface="+mj-lt"/>
              </a:rPr>
              <a:t>Regulations.  </a:t>
            </a:r>
            <a:r>
              <a:rPr lang="en-US" sz="2400" b="0" dirty="0">
                <a:latin typeface="+mj-lt"/>
              </a:rPr>
              <a:t>There are different levels of enforcement:</a:t>
            </a:r>
          </a:p>
          <a:p>
            <a:pPr marL="800100" lvl="1" indent="-342900" algn="l">
              <a:buFont typeface="Arial" pitchFamily="34" charset="0"/>
              <a:buChar char="•"/>
            </a:pPr>
            <a:r>
              <a:rPr lang="en-US" sz="2000" b="0" dirty="0">
                <a:latin typeface="+mj-lt"/>
              </a:rPr>
              <a:t>The FDA can issue warning letters or go to the extreme of product seizures where more serious offenses are identified and patient safety is considered in jeopardy</a:t>
            </a:r>
          </a:p>
          <a:p>
            <a:pPr marL="800100" lvl="1" indent="-342900" algn="l">
              <a:buFont typeface="Arial" pitchFamily="34" charset="0"/>
              <a:buChar char="•"/>
            </a:pPr>
            <a:r>
              <a:rPr lang="en-US" sz="2000" b="0" dirty="0">
                <a:latin typeface="+mj-lt"/>
              </a:rPr>
              <a:t>Additional enforcement can include a product recall or monetary </a:t>
            </a:r>
            <a:r>
              <a:rPr lang="en-US" sz="2000" b="0" dirty="0" smtClean="0">
                <a:latin typeface="+mj-lt"/>
              </a:rPr>
              <a:t>penalty or legal action</a:t>
            </a:r>
            <a:endParaRPr lang="en-US" sz="2000" b="0" dirty="0">
              <a:latin typeface="+mj-lt"/>
            </a:endParaRPr>
          </a:p>
          <a:p>
            <a:pPr marL="800100" lvl="1" indent="-342900" algn="l">
              <a:buFont typeface="Arial" pitchFamily="34" charset="0"/>
              <a:buChar char="•"/>
            </a:pPr>
            <a:r>
              <a:rPr lang="en-US" sz="2000" b="0" dirty="0">
                <a:latin typeface="+mj-lt"/>
              </a:rPr>
              <a:t>Civil penalties may be imposed for substantial amounts</a:t>
            </a:r>
          </a:p>
          <a:p>
            <a:pPr>
              <a:spcBef>
                <a:spcPts val="1800"/>
              </a:spcBef>
            </a:pPr>
            <a:r>
              <a:rPr lang="en-US" sz="2400" b="0" dirty="0">
                <a:solidFill>
                  <a:schemeClr val="accent1">
                    <a:lumMod val="50000"/>
                  </a:schemeClr>
                </a:solidFill>
                <a:latin typeface="+mj-lt"/>
              </a:rPr>
              <a:t>Global regulatory agencies also have the ability to take action against a manufacturer found to be non-compliant with their requirements.</a:t>
            </a:r>
          </a:p>
        </p:txBody>
      </p:sp>
    </p:spTree>
    <p:extLst>
      <p:ext uri="{BB962C8B-B14F-4D97-AF65-F5344CB8AC3E}">
        <p14:creationId xmlns:p14="http://schemas.microsoft.com/office/powerpoint/2010/main" val="1637713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846816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International Organization for Standardization</a:t>
            </a:r>
            <a:endParaRPr lang="en-US" sz="3200" b="0" kern="0" dirty="0">
              <a:latin typeface="Calibri" pitchFamily="34" charset="0"/>
              <a:ea typeface="+mj-ea"/>
              <a:cs typeface="Calibri" pitchFamily="34" charset="0"/>
            </a:endParaRPr>
          </a:p>
        </p:txBody>
      </p:sp>
      <p:sp>
        <p:nvSpPr>
          <p:cNvPr id="2" name="Rectangle 1"/>
          <p:cNvSpPr/>
          <p:nvPr/>
        </p:nvSpPr>
        <p:spPr>
          <a:xfrm>
            <a:off x="304800" y="1066800"/>
            <a:ext cx="8458200" cy="4447371"/>
          </a:xfrm>
          <a:prstGeom prst="rect">
            <a:avLst/>
          </a:prstGeom>
        </p:spPr>
        <p:txBody>
          <a:bodyPr wrap="square">
            <a:spAutoFit/>
          </a:bodyPr>
          <a:lstStyle/>
          <a:p>
            <a:pPr>
              <a:spcBef>
                <a:spcPts val="600"/>
              </a:spcBef>
              <a:spcAft>
                <a:spcPts val="600"/>
              </a:spcAft>
            </a:pPr>
            <a:r>
              <a:rPr lang="en-US" sz="1800" b="0" dirty="0" smtClean="0">
                <a:latin typeface="+mj-lt"/>
              </a:rPr>
              <a:t>The </a:t>
            </a:r>
            <a:r>
              <a:rPr lang="en-US" sz="1800" b="0" dirty="0">
                <a:latin typeface="+mj-lt"/>
              </a:rPr>
              <a:t>International Organization for Standardization was established in 1947.  The mission of ISO is to promote the development of standardization and related activities </a:t>
            </a:r>
            <a:r>
              <a:rPr lang="en-US" sz="1800" b="0" dirty="0" smtClean="0">
                <a:latin typeface="+mj-lt"/>
              </a:rPr>
              <a:t>around </a:t>
            </a:r>
            <a:r>
              <a:rPr lang="en-US" sz="1800" b="0" dirty="0">
                <a:latin typeface="+mj-lt"/>
              </a:rPr>
              <a:t>the world with a view towards facilitating the international exchange of goods and services, and developing cooperation in the spheres of intellectual, scientific, technological and economic activity.</a:t>
            </a:r>
          </a:p>
          <a:p>
            <a:pPr>
              <a:spcBef>
                <a:spcPts val="600"/>
              </a:spcBef>
              <a:spcAft>
                <a:spcPts val="600"/>
              </a:spcAft>
            </a:pPr>
            <a:r>
              <a:rPr lang="en-US" sz="1800" b="0" dirty="0">
                <a:solidFill>
                  <a:schemeClr val="accent1">
                    <a:lumMod val="75000"/>
                  </a:schemeClr>
                </a:solidFill>
                <a:latin typeface="+mj-lt"/>
              </a:rPr>
              <a:t>ISO certification is self-imposed; it is not a regulatory requirement, but rather a certification that </a:t>
            </a:r>
            <a:r>
              <a:rPr lang="en-US" sz="1800" b="0" dirty="0" smtClean="0">
                <a:solidFill>
                  <a:schemeClr val="accent1">
                    <a:lumMod val="75000"/>
                  </a:schemeClr>
                </a:solidFill>
                <a:latin typeface="+mj-lt"/>
              </a:rPr>
              <a:t>Cerner sought </a:t>
            </a:r>
            <a:r>
              <a:rPr lang="en-US" sz="1800" b="0" dirty="0">
                <a:solidFill>
                  <a:schemeClr val="accent1">
                    <a:lumMod val="75000"/>
                  </a:schemeClr>
                </a:solidFill>
                <a:latin typeface="+mj-lt"/>
              </a:rPr>
              <a:t>out because of its benefits and reputation in global spaces.  </a:t>
            </a:r>
          </a:p>
          <a:p>
            <a:pPr>
              <a:spcBef>
                <a:spcPts val="600"/>
              </a:spcBef>
              <a:spcAft>
                <a:spcPts val="600"/>
              </a:spcAft>
            </a:pPr>
            <a:r>
              <a:rPr lang="en-US" sz="1800" b="0" dirty="0">
                <a:latin typeface="+mn-lt"/>
              </a:rPr>
              <a:t>ISO does not itself certify organizations. C</a:t>
            </a:r>
            <a:r>
              <a:rPr lang="en-US" sz="1800" b="0" dirty="0" smtClean="0">
                <a:latin typeface="+mn-lt"/>
              </a:rPr>
              <a:t>ountries </a:t>
            </a:r>
            <a:r>
              <a:rPr lang="en-US" sz="1800" b="0" dirty="0">
                <a:latin typeface="+mn-lt"/>
              </a:rPr>
              <a:t>have formed accreditation bodies to authorize certification bodies, which audit organizations applying for ISO 9001 compliance certification. </a:t>
            </a:r>
            <a:endParaRPr lang="en-US" sz="1800" b="0" dirty="0" smtClean="0">
              <a:latin typeface="+mn-lt"/>
            </a:endParaRPr>
          </a:p>
          <a:p>
            <a:pPr>
              <a:spcBef>
                <a:spcPts val="600"/>
              </a:spcBef>
              <a:spcAft>
                <a:spcPts val="600"/>
              </a:spcAft>
            </a:pPr>
            <a:endParaRPr lang="en-US" sz="1800" b="0" dirty="0">
              <a:latin typeface="+mn-lt"/>
            </a:endParaRPr>
          </a:p>
          <a:p>
            <a:pPr algn="l">
              <a:spcBef>
                <a:spcPts val="0"/>
              </a:spcBef>
              <a:spcAft>
                <a:spcPts val="0"/>
              </a:spcAft>
            </a:pPr>
            <a:r>
              <a:rPr lang="en-US" sz="1600" b="0" dirty="0" smtClean="0">
                <a:solidFill>
                  <a:srgbClr val="0070C0"/>
                </a:solidFill>
                <a:latin typeface="+mj-lt"/>
              </a:rPr>
              <a:t>*ISO is not an acronym for the organizations name</a:t>
            </a:r>
          </a:p>
          <a:p>
            <a:pPr algn="l">
              <a:spcBef>
                <a:spcPts val="0"/>
              </a:spcBef>
              <a:spcAft>
                <a:spcPts val="0"/>
              </a:spcAft>
            </a:pPr>
            <a:r>
              <a:rPr lang="en-US" sz="1400" b="0" dirty="0" smtClean="0">
                <a:solidFill>
                  <a:srgbClr val="0070C0"/>
                </a:solidFill>
                <a:latin typeface="+mn-lt"/>
              </a:rPr>
              <a:t>   -</a:t>
            </a:r>
            <a:r>
              <a:rPr lang="en-US" sz="1600" b="0" dirty="0" smtClean="0">
                <a:solidFill>
                  <a:srgbClr val="0070C0"/>
                </a:solidFill>
                <a:latin typeface="+mn-lt"/>
              </a:rPr>
              <a:t>the </a:t>
            </a:r>
            <a:r>
              <a:rPr lang="en-US" sz="1600" b="0" dirty="0">
                <a:solidFill>
                  <a:srgbClr val="0070C0"/>
                </a:solidFill>
                <a:latin typeface="+mn-lt"/>
              </a:rPr>
              <a:t>organization adopted </a:t>
            </a:r>
            <a:r>
              <a:rPr lang="en-US" sz="1600" b="0" i="1" dirty="0">
                <a:solidFill>
                  <a:srgbClr val="0070C0"/>
                </a:solidFill>
                <a:latin typeface="+mn-lt"/>
              </a:rPr>
              <a:t>ISO</a:t>
            </a:r>
            <a:r>
              <a:rPr lang="en-US" sz="1600" b="0" dirty="0">
                <a:solidFill>
                  <a:srgbClr val="0070C0"/>
                </a:solidFill>
                <a:latin typeface="+mn-lt"/>
              </a:rPr>
              <a:t> based on the Greek word </a:t>
            </a:r>
            <a:r>
              <a:rPr lang="en-US" sz="1600" b="0" i="1" dirty="0" err="1">
                <a:solidFill>
                  <a:srgbClr val="0070C0"/>
                </a:solidFill>
                <a:latin typeface="+mn-lt"/>
              </a:rPr>
              <a:t>isos</a:t>
            </a:r>
            <a:r>
              <a:rPr lang="en-US" sz="1600" b="0" dirty="0">
                <a:solidFill>
                  <a:srgbClr val="0070C0"/>
                </a:solidFill>
                <a:latin typeface="+mn-lt"/>
              </a:rPr>
              <a:t> (</a:t>
            </a:r>
            <a:r>
              <a:rPr lang="en-US" sz="1600" b="0" dirty="0" err="1">
                <a:solidFill>
                  <a:srgbClr val="0070C0"/>
                </a:solidFill>
                <a:latin typeface="+mn-lt"/>
              </a:rPr>
              <a:t>ἴσος</a:t>
            </a:r>
            <a:r>
              <a:rPr lang="en-US" sz="1600" b="0" dirty="0">
                <a:solidFill>
                  <a:srgbClr val="0070C0"/>
                </a:solidFill>
                <a:latin typeface="+mn-lt"/>
              </a:rPr>
              <a:t>), meaning </a:t>
            </a:r>
            <a:r>
              <a:rPr lang="en-US" sz="1600" b="0" i="1" dirty="0">
                <a:solidFill>
                  <a:srgbClr val="0070C0"/>
                </a:solidFill>
                <a:latin typeface="+mn-lt"/>
              </a:rPr>
              <a:t>equal</a:t>
            </a:r>
            <a:endParaRPr lang="en-US" sz="1600" b="0" dirty="0">
              <a:solidFill>
                <a:srgbClr val="0070C0"/>
              </a:solidFill>
              <a:latin typeface="+mn-lt"/>
            </a:endParaRPr>
          </a:p>
        </p:txBody>
      </p:sp>
      <p:pic>
        <p:nvPicPr>
          <p:cNvPr id="4" name="Picture 4" descr="C:\Users\RS3356\Pictures\Iso_logo.gif"/>
          <p:cNvPicPr>
            <a:picLocks noChangeAspect="1" noChangeArrowheads="1"/>
          </p:cNvPicPr>
          <p:nvPr/>
        </p:nvPicPr>
        <p:blipFill>
          <a:blip r:embed="rId3" cstate="print"/>
          <a:srcRect/>
          <a:stretch>
            <a:fillRect/>
          </a:stretch>
        </p:blipFill>
        <p:spPr bwMode="auto">
          <a:xfrm>
            <a:off x="3429000" y="5529560"/>
            <a:ext cx="2623810" cy="1018913"/>
          </a:xfrm>
          <a:prstGeom prst="rect">
            <a:avLst/>
          </a:prstGeom>
          <a:noFill/>
          <a:ln w="9525">
            <a:noFill/>
            <a:miter lim="800000"/>
            <a:headEnd/>
            <a:tailEnd/>
          </a:ln>
        </p:spPr>
      </p:pic>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ISO Standards</a:t>
            </a:r>
            <a:endParaRPr lang="en-US" sz="3200" b="0" kern="0" dirty="0">
              <a:latin typeface="Calibri" pitchFamily="34" charset="0"/>
              <a:ea typeface="+mj-ea"/>
              <a:cs typeface="Calibri" pitchFamily="34" charset="0"/>
            </a:endParaRPr>
          </a:p>
        </p:txBody>
      </p:sp>
      <p:sp>
        <p:nvSpPr>
          <p:cNvPr id="2" name="Rectangle 1"/>
          <p:cNvSpPr/>
          <p:nvPr/>
        </p:nvSpPr>
        <p:spPr>
          <a:xfrm>
            <a:off x="304800" y="1066800"/>
            <a:ext cx="8458200" cy="5539978"/>
          </a:xfrm>
          <a:prstGeom prst="rect">
            <a:avLst/>
          </a:prstGeom>
        </p:spPr>
        <p:txBody>
          <a:bodyPr wrap="square">
            <a:spAutoFit/>
          </a:bodyPr>
          <a:lstStyle/>
          <a:p>
            <a:pPr algn="l"/>
            <a:r>
              <a:rPr lang="en-US" sz="2400" b="0" i="1" dirty="0">
                <a:latin typeface="+mn-lt"/>
              </a:rPr>
              <a:t>ISO 9001 </a:t>
            </a:r>
            <a:r>
              <a:rPr lang="en-US" sz="1800" b="0" dirty="0">
                <a:latin typeface="+mn-lt"/>
              </a:rPr>
              <a:t>promotes the adoption of a process approach when developing, implementing, and improving the effectiveness of a quality management </a:t>
            </a:r>
            <a:r>
              <a:rPr lang="en-US" sz="1800" b="0" dirty="0" smtClean="0">
                <a:latin typeface="+mn-lt"/>
              </a:rPr>
              <a:t>system and focuses on the following areas:</a:t>
            </a:r>
          </a:p>
          <a:p>
            <a:pPr marL="1028700" lvl="1" indent="-571500" algn="l">
              <a:spcBef>
                <a:spcPts val="0"/>
              </a:spcBef>
              <a:buFont typeface="Arial" pitchFamily="34" charset="0"/>
              <a:buChar char="•"/>
            </a:pPr>
            <a:r>
              <a:rPr lang="en-US" sz="1600" b="0" i="1" dirty="0" smtClean="0">
                <a:latin typeface="+mn-lt"/>
              </a:rPr>
              <a:t>Quality Management System</a:t>
            </a:r>
            <a:endParaRPr lang="en-US" sz="1600" b="0" dirty="0" smtClean="0">
              <a:latin typeface="+mn-lt"/>
            </a:endParaRPr>
          </a:p>
          <a:p>
            <a:pPr marL="1028700" lvl="1" indent="-571500" algn="l">
              <a:spcBef>
                <a:spcPts val="0"/>
              </a:spcBef>
              <a:buFont typeface="Arial" pitchFamily="34" charset="0"/>
              <a:buChar char="•"/>
            </a:pPr>
            <a:r>
              <a:rPr lang="en-US" sz="1600" b="0" i="1" dirty="0" smtClean="0">
                <a:latin typeface="+mn-lt"/>
              </a:rPr>
              <a:t>Management </a:t>
            </a:r>
            <a:r>
              <a:rPr lang="en-US" sz="1600" b="0" i="1" dirty="0">
                <a:latin typeface="+mn-lt"/>
              </a:rPr>
              <a:t>Responsibility</a:t>
            </a:r>
            <a:endParaRPr lang="en-US" sz="1600" b="0" dirty="0">
              <a:latin typeface="+mn-lt"/>
            </a:endParaRPr>
          </a:p>
          <a:p>
            <a:pPr marL="1028700" lvl="1" indent="-571500" algn="l">
              <a:spcBef>
                <a:spcPts val="0"/>
              </a:spcBef>
              <a:buFont typeface="Arial" pitchFamily="34" charset="0"/>
              <a:buChar char="•"/>
            </a:pPr>
            <a:r>
              <a:rPr lang="en-US" sz="1600" b="0" i="1" dirty="0" smtClean="0">
                <a:latin typeface="+mn-lt"/>
              </a:rPr>
              <a:t>Resource </a:t>
            </a:r>
            <a:r>
              <a:rPr lang="en-US" sz="1600" b="0" i="1" dirty="0">
                <a:latin typeface="+mn-lt"/>
              </a:rPr>
              <a:t>Management</a:t>
            </a:r>
            <a:endParaRPr lang="en-US" sz="1600" b="0" dirty="0">
              <a:latin typeface="+mn-lt"/>
            </a:endParaRPr>
          </a:p>
          <a:p>
            <a:pPr marL="1028700" lvl="1" indent="-571500" algn="l">
              <a:spcBef>
                <a:spcPts val="0"/>
              </a:spcBef>
              <a:buFont typeface="Arial" pitchFamily="34" charset="0"/>
              <a:buChar char="•"/>
            </a:pPr>
            <a:r>
              <a:rPr lang="en-US" sz="1600" b="0" i="1" dirty="0" smtClean="0">
                <a:latin typeface="+mn-lt"/>
              </a:rPr>
              <a:t>Product </a:t>
            </a:r>
            <a:r>
              <a:rPr lang="en-US" sz="1600" b="0" i="1" dirty="0">
                <a:latin typeface="+mn-lt"/>
              </a:rPr>
              <a:t>Realization</a:t>
            </a:r>
            <a:endParaRPr lang="en-US" sz="1600" b="0" dirty="0">
              <a:latin typeface="+mn-lt"/>
            </a:endParaRPr>
          </a:p>
          <a:p>
            <a:pPr marL="1028700" lvl="1" indent="-571500" algn="l">
              <a:spcBef>
                <a:spcPts val="0"/>
              </a:spcBef>
              <a:buFont typeface="Arial" pitchFamily="34" charset="0"/>
              <a:buChar char="•"/>
            </a:pPr>
            <a:r>
              <a:rPr lang="en-US" sz="1600" b="0" i="1" dirty="0" smtClean="0">
                <a:latin typeface="+mn-lt"/>
              </a:rPr>
              <a:t>Measurement</a:t>
            </a:r>
            <a:r>
              <a:rPr lang="en-US" sz="1600" b="0" i="1" dirty="0">
                <a:latin typeface="+mn-lt"/>
              </a:rPr>
              <a:t>, analysis and improvement</a:t>
            </a:r>
            <a:endParaRPr lang="en-US" sz="1600" b="0" dirty="0">
              <a:latin typeface="+mn-lt"/>
            </a:endParaRPr>
          </a:p>
          <a:p>
            <a:pPr algn="l">
              <a:spcBef>
                <a:spcPts val="1200"/>
              </a:spcBef>
            </a:pPr>
            <a:r>
              <a:rPr lang="en-US" sz="2400" b="0" i="1" dirty="0" smtClean="0">
                <a:latin typeface="+mn-lt"/>
              </a:rPr>
              <a:t>ISO </a:t>
            </a:r>
            <a:r>
              <a:rPr lang="en-US" sz="2400" b="0" i="1" dirty="0">
                <a:latin typeface="+mn-lt"/>
              </a:rPr>
              <a:t>13485 </a:t>
            </a:r>
            <a:r>
              <a:rPr lang="en-US" sz="1800" b="0" dirty="0">
                <a:latin typeface="+mn-lt"/>
              </a:rPr>
              <a:t>supports establishment of a business management system that can be used by medical device manufacturers.  This standard includes requirements around the following areas:</a:t>
            </a:r>
          </a:p>
          <a:p>
            <a:pPr marL="742950" lvl="1" indent="-285750" algn="l">
              <a:spcBef>
                <a:spcPts val="0"/>
              </a:spcBef>
              <a:buFont typeface="Arial" pitchFamily="34" charset="0"/>
              <a:buChar char="•"/>
            </a:pPr>
            <a:r>
              <a:rPr lang="en-US" sz="1600" b="0" i="1" dirty="0">
                <a:latin typeface="+mn-lt"/>
              </a:rPr>
              <a:t>Risk management (clinical and business) activities throughout the product development, implementation and support process</a:t>
            </a:r>
          </a:p>
          <a:p>
            <a:pPr marL="742950" lvl="1" indent="-285750" algn="l">
              <a:spcBef>
                <a:spcPts val="0"/>
              </a:spcBef>
              <a:buFont typeface="Arial" pitchFamily="34" charset="0"/>
              <a:buChar char="•"/>
            </a:pPr>
            <a:r>
              <a:rPr lang="en-US" sz="1600" b="0" i="1" dirty="0">
                <a:latin typeface="+mn-lt"/>
              </a:rPr>
              <a:t>Medical device products and supporting infrastructure</a:t>
            </a:r>
          </a:p>
          <a:p>
            <a:pPr marL="742950" lvl="1" indent="-285750" algn="l">
              <a:spcBef>
                <a:spcPts val="0"/>
              </a:spcBef>
              <a:buFont typeface="Arial" pitchFamily="34" charset="0"/>
              <a:buChar char="•"/>
            </a:pPr>
            <a:r>
              <a:rPr lang="en-US" sz="1600" b="0" i="1" dirty="0">
                <a:latin typeface="+mn-lt"/>
              </a:rPr>
              <a:t>Meeting client and regulatory </a:t>
            </a:r>
            <a:r>
              <a:rPr lang="en-US" sz="1600" b="0" i="1" dirty="0" smtClean="0">
                <a:latin typeface="+mn-lt"/>
              </a:rPr>
              <a:t>requirements</a:t>
            </a:r>
          </a:p>
          <a:p>
            <a:pPr marL="739775" lvl="0" indent="-282575" algn="l">
              <a:spcBef>
                <a:spcPts val="0"/>
              </a:spcBef>
              <a:buFont typeface="Arial" pitchFamily="34" charset="0"/>
              <a:buChar char="•"/>
            </a:pPr>
            <a:r>
              <a:rPr lang="en-US" sz="1600" b="0" i="1" dirty="0" smtClean="0">
                <a:latin typeface="+mn-lt"/>
              </a:rPr>
              <a:t>Considering </a:t>
            </a:r>
            <a:r>
              <a:rPr lang="en-US" sz="1600" b="0" i="1" dirty="0">
                <a:latin typeface="+mn-lt"/>
              </a:rPr>
              <a:t>processes in terms of their added value (achieving repeatable and reliable outcomes, for example)</a:t>
            </a:r>
          </a:p>
          <a:p>
            <a:pPr marL="739775" lvl="0" indent="-282575" algn="l">
              <a:spcBef>
                <a:spcPts val="0"/>
              </a:spcBef>
              <a:buFont typeface="Arial" pitchFamily="34" charset="0"/>
              <a:buChar char="•"/>
            </a:pPr>
            <a:r>
              <a:rPr lang="en-US" sz="1600" b="0" i="1" dirty="0">
                <a:latin typeface="+mn-lt"/>
              </a:rPr>
              <a:t>Obtaining results of process performance and effectiveness (measurement and obtainment of goals, for example)</a:t>
            </a:r>
          </a:p>
          <a:p>
            <a:pPr marL="739775" lvl="0" indent="-282575" algn="l">
              <a:spcBef>
                <a:spcPts val="0"/>
              </a:spcBef>
              <a:buFont typeface="Arial" pitchFamily="34" charset="0"/>
              <a:buChar char="•"/>
            </a:pPr>
            <a:r>
              <a:rPr lang="en-US" sz="1600" b="0" i="1" dirty="0">
                <a:latin typeface="+mn-lt"/>
              </a:rPr>
              <a:t>Continually improving processes based on objective </a:t>
            </a:r>
            <a:r>
              <a:rPr lang="en-US" sz="1600" b="0" i="1" dirty="0" smtClean="0">
                <a:latin typeface="+mn-lt"/>
              </a:rPr>
              <a:t>measurement</a:t>
            </a:r>
            <a:endParaRPr lang="en-US" sz="1600" b="0" i="1" dirty="0">
              <a:latin typeface="+mn-lt"/>
            </a:endParaRPr>
          </a:p>
        </p:txBody>
      </p:sp>
    </p:spTree>
    <p:extLst>
      <p:ext uri="{BB962C8B-B14F-4D97-AF65-F5344CB8AC3E}">
        <p14:creationId xmlns:p14="http://schemas.microsoft.com/office/powerpoint/2010/main" val="506801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a:r>
              <a:rPr lang="en-US" sz="2800" b="0" dirty="0">
                <a:latin typeface="+mn-lt"/>
              </a:rPr>
              <a:t>Why Does Cerner maintain ISO certification</a:t>
            </a:r>
            <a:r>
              <a:rPr lang="en-US" sz="2800" b="0" dirty="0" smtClean="0">
                <a:latin typeface="+mn-lt"/>
              </a:rPr>
              <a:t>?</a:t>
            </a:r>
            <a:endParaRPr lang="en-US" sz="2800" b="0" dirty="0">
              <a:latin typeface="+mn-lt"/>
            </a:endParaRPr>
          </a:p>
        </p:txBody>
      </p:sp>
      <p:sp>
        <p:nvSpPr>
          <p:cNvPr id="2" name="Rectangle 1"/>
          <p:cNvSpPr/>
          <p:nvPr/>
        </p:nvSpPr>
        <p:spPr>
          <a:xfrm>
            <a:off x="126224" y="1143000"/>
            <a:ext cx="8610600" cy="4708981"/>
          </a:xfrm>
          <a:prstGeom prst="rect">
            <a:avLst/>
          </a:prstGeom>
        </p:spPr>
        <p:txBody>
          <a:bodyPr wrap="square">
            <a:spAutoFit/>
          </a:bodyPr>
          <a:lstStyle/>
          <a:p>
            <a:pPr>
              <a:spcBef>
                <a:spcPts val="1800"/>
              </a:spcBef>
              <a:spcAft>
                <a:spcPts val="600"/>
              </a:spcAft>
            </a:pPr>
            <a:r>
              <a:rPr lang="en-US" sz="2000" b="0" dirty="0" smtClean="0">
                <a:latin typeface="+mj-lt"/>
              </a:rPr>
              <a:t>Cerner </a:t>
            </a:r>
            <a:r>
              <a:rPr lang="en-US" sz="2000" b="0" dirty="0">
                <a:latin typeface="+mj-lt"/>
              </a:rPr>
              <a:t>has contractual obligations to maintain </a:t>
            </a:r>
            <a:r>
              <a:rPr lang="en-US" sz="2000" b="0" dirty="0" smtClean="0">
                <a:latin typeface="+mj-lt"/>
              </a:rPr>
              <a:t>its certifications to </a:t>
            </a:r>
            <a:r>
              <a:rPr lang="en-US" sz="2000" b="0" dirty="0">
                <a:latin typeface="+mj-lt"/>
              </a:rPr>
              <a:t>be able to market and sell solutions globally.  By maintaining ISO </a:t>
            </a:r>
            <a:r>
              <a:rPr lang="en-US" sz="2000" b="0" dirty="0" smtClean="0">
                <a:latin typeface="+mj-lt"/>
              </a:rPr>
              <a:t>certification </a:t>
            </a:r>
            <a:r>
              <a:rPr lang="en-US" sz="2000" b="0" dirty="0">
                <a:latin typeface="+mj-lt"/>
              </a:rPr>
              <a:t>Cerner is able to distinguish itself from competitors and provide assurance to clients of our commitment to providing safe, effective and high quality solutions and services in the marketplace.</a:t>
            </a:r>
          </a:p>
          <a:p>
            <a:pPr>
              <a:spcBef>
                <a:spcPts val="1800"/>
              </a:spcBef>
              <a:spcAft>
                <a:spcPts val="600"/>
              </a:spcAft>
            </a:pPr>
            <a:r>
              <a:rPr lang="en-US" sz="2000" b="0" dirty="0" smtClean="0">
                <a:latin typeface="+mj-lt"/>
              </a:rPr>
              <a:t>Cerner </a:t>
            </a:r>
            <a:r>
              <a:rPr lang="en-US" sz="2000" b="0" dirty="0">
                <a:latin typeface="+mj-lt"/>
              </a:rPr>
              <a:t>is contracted with a notified body to conduct annual surveillance audits of Cerner locations to determine compliance with ISO 9001 and 13485 standards.  </a:t>
            </a:r>
          </a:p>
          <a:p>
            <a:pPr>
              <a:spcBef>
                <a:spcPts val="1800"/>
              </a:spcBef>
              <a:spcAft>
                <a:spcPts val="600"/>
              </a:spcAft>
            </a:pPr>
            <a:r>
              <a:rPr lang="en-US" sz="2000" b="0" dirty="0">
                <a:latin typeface="+mj-lt"/>
              </a:rPr>
              <a:t>ISO certification is granted by location.  </a:t>
            </a:r>
            <a:r>
              <a:rPr lang="en-US" sz="2000" b="0" dirty="0" smtClean="0">
                <a:latin typeface="+mj-lt"/>
              </a:rPr>
              <a:t>Cerner has multiple, but not all, Cerner locations certified based on business need &amp; regulatory requirements.</a:t>
            </a:r>
            <a:endParaRPr lang="en-US" sz="2000" b="0" dirty="0">
              <a:latin typeface="+mj-lt"/>
            </a:endParaRPr>
          </a:p>
          <a:p>
            <a:pPr>
              <a:spcBef>
                <a:spcPts val="1800"/>
              </a:spcBef>
              <a:spcAft>
                <a:spcPts val="600"/>
              </a:spcAft>
            </a:pPr>
            <a:r>
              <a:rPr lang="en-US" sz="2000" b="0" dirty="0" smtClean="0">
                <a:latin typeface="+mn-lt"/>
              </a:rPr>
              <a:t>During </a:t>
            </a:r>
            <a:r>
              <a:rPr lang="en-US" sz="2000" b="0" dirty="0">
                <a:latin typeface="+mn-lt"/>
              </a:rPr>
              <a:t>an audit, major non-conformances can result in additional audits being performed.  Under severe circumstances the certificate can be revoked by the notified body if audit results warrant</a:t>
            </a:r>
            <a:r>
              <a:rPr lang="en-US" sz="2000" b="0" dirty="0" smtClean="0">
                <a:latin typeface="+mn-lt"/>
              </a:rPr>
              <a:t>.</a:t>
            </a:r>
            <a:endParaRPr lang="en-US" sz="2000" b="0" dirty="0">
              <a:latin typeface="+mn-lt"/>
            </a:endParaRPr>
          </a:p>
        </p:txBody>
      </p:sp>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SI.png"/>
          <p:cNvPicPr>
            <a:picLocks noChangeAspect="1"/>
          </p:cNvPicPr>
          <p:nvPr/>
        </p:nvPicPr>
        <p:blipFill>
          <a:blip r:embed="rId3" cstate="print">
            <a:duotone>
              <a:prstClr val="black"/>
              <a:srgbClr val="D9C3A5">
                <a:tint val="50000"/>
                <a:satMod val="180000"/>
              </a:srgbClr>
            </a:duotone>
          </a:blip>
          <a:stretch>
            <a:fillRect/>
          </a:stretch>
        </p:blipFill>
        <p:spPr>
          <a:xfrm>
            <a:off x="495300" y="5029200"/>
            <a:ext cx="6858000" cy="1127542"/>
          </a:xfrm>
          <a:prstGeom prst="rect">
            <a:avLst/>
          </a:prstGeom>
          <a:effectLst>
            <a:softEdge rad="63500"/>
          </a:effectLst>
        </p:spPr>
      </p:pic>
      <p:sp>
        <p:nvSpPr>
          <p:cNvPr id="15362" name="Title 1"/>
          <p:cNvSpPr>
            <a:spLocks noGrp="1"/>
          </p:cNvSpPr>
          <p:nvPr>
            <p:ph type="title"/>
          </p:nvPr>
        </p:nvSpPr>
        <p:spPr/>
        <p:txBody>
          <a:bodyPr/>
          <a:lstStyle/>
          <a:p>
            <a:r>
              <a:rPr lang="en-US" smtClean="0"/>
              <a:t>British Standards Institute (BSI)</a:t>
            </a:r>
          </a:p>
        </p:txBody>
      </p:sp>
      <p:sp>
        <p:nvSpPr>
          <p:cNvPr id="15363" name="Content Placeholder 2"/>
          <p:cNvSpPr>
            <a:spLocks noGrp="1"/>
          </p:cNvSpPr>
          <p:nvPr>
            <p:ph idx="1"/>
          </p:nvPr>
        </p:nvSpPr>
        <p:spPr>
          <a:xfrm>
            <a:off x="381000" y="990600"/>
            <a:ext cx="8450263" cy="5105400"/>
          </a:xfrm>
        </p:spPr>
        <p:txBody>
          <a:bodyPr/>
          <a:lstStyle/>
          <a:p>
            <a:pPr>
              <a:buFont typeface="Wingdings" pitchFamily="2" charset="2"/>
              <a:buChar char="§"/>
            </a:pPr>
            <a:r>
              <a:rPr lang="en-US" sz="2400" dirty="0" smtClean="0"/>
              <a:t>Cerner’s notified body for ISO certification</a:t>
            </a:r>
          </a:p>
          <a:p>
            <a:pPr>
              <a:buFont typeface="Wingdings" pitchFamily="2" charset="2"/>
              <a:buChar char="§"/>
            </a:pPr>
            <a:r>
              <a:rPr lang="en-US" sz="2400" dirty="0" smtClean="0"/>
              <a:t>BSI can certify Cerner to various standards </a:t>
            </a:r>
            <a:endParaRPr lang="en-US" dirty="0" smtClean="0"/>
          </a:p>
          <a:p>
            <a:pPr>
              <a:buFont typeface="Wingdings" pitchFamily="2" charset="2"/>
              <a:buChar char="§"/>
            </a:pPr>
            <a:r>
              <a:rPr lang="en-US" sz="2400" dirty="0" smtClean="0"/>
              <a:t>Hired by Cerner in 2004</a:t>
            </a:r>
          </a:p>
        </p:txBody>
      </p:sp>
      <p:pic>
        <p:nvPicPr>
          <p:cNvPr id="15365" name="Picture 4" descr="PS_CE-Marking_45x45.jpg"/>
          <p:cNvPicPr>
            <a:picLocks noChangeAspect="1"/>
          </p:cNvPicPr>
          <p:nvPr/>
        </p:nvPicPr>
        <p:blipFill>
          <a:blip r:embed="rId4" cstate="print">
            <a:duotone>
              <a:prstClr val="black"/>
              <a:srgbClr val="D9C3A5">
                <a:tint val="50000"/>
                <a:satMod val="180000"/>
              </a:srgbClr>
            </a:duotone>
          </a:blip>
          <a:srcRect/>
          <a:stretch>
            <a:fillRect/>
          </a:stretch>
        </p:blipFill>
        <p:spPr bwMode="auto">
          <a:xfrm>
            <a:off x="4600575" y="2318039"/>
            <a:ext cx="1219200" cy="1108364"/>
          </a:xfrm>
          <a:prstGeom prst="rect">
            <a:avLst/>
          </a:prstGeom>
          <a:noFill/>
          <a:ln w="9525">
            <a:noFill/>
            <a:miter lim="800000"/>
            <a:headEnd/>
            <a:tailEnd/>
          </a:ln>
        </p:spPr>
      </p:pic>
      <p:pic>
        <p:nvPicPr>
          <p:cNvPr id="15373" name="Picture 13" descr="http://images.google.com/url?source=imgres&amp;ct=img&amp;q=http://www.online-information.co.uk/online09/exlogos/3823-weblogo.jpg&amp;usg=AFQjCNH6YmduUa7KuZYZZBxXt4rsZ_jviw"/>
          <p:cNvPicPr>
            <a:picLocks noChangeAspect="1" noChangeArrowheads="1"/>
          </p:cNvPicPr>
          <p:nvPr/>
        </p:nvPicPr>
        <p:blipFill>
          <a:blip r:embed="rId5" cstate="print"/>
          <a:srcRect/>
          <a:stretch>
            <a:fillRect/>
          </a:stretch>
        </p:blipFill>
        <p:spPr bwMode="auto">
          <a:xfrm>
            <a:off x="5791200" y="3377046"/>
            <a:ext cx="2911011" cy="1295400"/>
          </a:xfrm>
          <a:prstGeom prst="rect">
            <a:avLst/>
          </a:prstGeom>
          <a:noFill/>
        </p:spPr>
      </p:pic>
    </p:spTree>
    <p:extLst>
      <p:ext uri="{BB962C8B-B14F-4D97-AF65-F5344CB8AC3E}">
        <p14:creationId xmlns:p14="http://schemas.microsoft.com/office/powerpoint/2010/main" val="206183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800" dirty="0" smtClean="0"/>
              <a:t>Neal’s thought on ISO certification…</a:t>
            </a:r>
          </a:p>
        </p:txBody>
      </p:sp>
      <p:sp>
        <p:nvSpPr>
          <p:cNvPr id="11267" name="Rectangle 3"/>
          <p:cNvSpPr>
            <a:spLocks noGrp="1" noChangeArrowheads="1"/>
          </p:cNvSpPr>
          <p:nvPr>
            <p:ph type="body" idx="1"/>
          </p:nvPr>
        </p:nvSpPr>
        <p:spPr>
          <a:xfrm>
            <a:off x="427038" y="1752600"/>
            <a:ext cx="8189912" cy="3657600"/>
          </a:xfrm>
        </p:spPr>
        <p:txBody>
          <a:bodyPr/>
          <a:lstStyle/>
          <a:p>
            <a:pPr eaLnBrk="1" hangingPunct="1">
              <a:lnSpc>
                <a:spcPct val="120000"/>
              </a:lnSpc>
            </a:pPr>
            <a:r>
              <a:rPr lang="en-US" dirty="0" smtClean="0">
                <a:latin typeface="Calibri" pitchFamily="34" charset="0"/>
                <a:cs typeface="Calibri" pitchFamily="34" charset="0"/>
              </a:rPr>
              <a:t>“This globally recognized stamp of quality will make searching for the ideal information technology solutions provider easier because it acknowledges an organizations’ commitment to continuous improvement and extraordinary client service.” </a:t>
            </a:r>
          </a:p>
          <a:p>
            <a:pPr eaLnBrk="1" hangingPunct="1">
              <a:lnSpc>
                <a:spcPct val="120000"/>
              </a:lnSpc>
              <a:buFontTx/>
              <a:buNone/>
            </a:pPr>
            <a:endParaRPr lang="en-US" sz="1900" i="1" dirty="0" smtClean="0">
              <a:latin typeface="Calibri" pitchFamily="34" charset="0"/>
              <a:cs typeface="Calibri" pitchFamily="34" charset="0"/>
            </a:endParaRPr>
          </a:p>
          <a:p>
            <a:pPr eaLnBrk="1" hangingPunct="1">
              <a:lnSpc>
                <a:spcPct val="120000"/>
              </a:lnSpc>
              <a:buFontTx/>
              <a:buNone/>
            </a:pPr>
            <a:r>
              <a:rPr lang="en-US" sz="1900" i="1" dirty="0" smtClean="0">
                <a:latin typeface="Calibri" pitchFamily="34" charset="0"/>
                <a:cs typeface="Calibri" pitchFamily="34" charset="0"/>
              </a:rPr>
              <a:t>	Neal Patterson, Chairman &amp; Chief Executive Officer, Cerner</a:t>
            </a:r>
          </a:p>
          <a:p>
            <a:pPr eaLnBrk="1" hangingPunct="1">
              <a:lnSpc>
                <a:spcPct val="120000"/>
              </a:lnSpc>
              <a:buFontTx/>
              <a:buNone/>
            </a:pPr>
            <a:r>
              <a:rPr lang="en-US" sz="1900" i="1" dirty="0" smtClean="0">
                <a:latin typeface="Calibri" pitchFamily="34" charset="0"/>
                <a:cs typeface="Calibri" pitchFamily="34" charset="0"/>
              </a:rPr>
              <a:t>	January 22, 2002</a:t>
            </a:r>
            <a:r>
              <a:rPr lang="en-US" sz="1900" dirty="0" smtClean="0">
                <a:latin typeface="Calibri" pitchFamily="34" charset="0"/>
                <a:cs typeface="Calibri" pitchFamily="34" charset="0"/>
              </a:rPr>
              <a:t> </a:t>
            </a:r>
          </a:p>
        </p:txBody>
      </p:sp>
    </p:spTree>
    <p:extLst>
      <p:ext uri="{BB962C8B-B14F-4D97-AF65-F5344CB8AC3E}">
        <p14:creationId xmlns:p14="http://schemas.microsoft.com/office/powerpoint/2010/main" val="118150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0"/>
            <a:ext cx="8229600" cy="785813"/>
          </a:xfrm>
        </p:spPr>
        <p:txBody>
          <a:bodyPr/>
          <a:lstStyle/>
          <a:p>
            <a:pPr eaLnBrk="1" hangingPunct="1"/>
            <a:r>
              <a:rPr lang="en-US" smtClean="0"/>
              <a:t>Cerner Quality System (CQS)</a:t>
            </a:r>
          </a:p>
        </p:txBody>
      </p:sp>
      <p:sp>
        <p:nvSpPr>
          <p:cNvPr id="19" name="TextBox 18"/>
          <p:cNvSpPr txBox="1"/>
          <p:nvPr/>
        </p:nvSpPr>
        <p:spPr>
          <a:xfrm>
            <a:off x="255288" y="6160505"/>
            <a:ext cx="6069312" cy="261610"/>
          </a:xfrm>
          <a:prstGeom prst="rect">
            <a:avLst/>
          </a:prstGeom>
          <a:noFill/>
        </p:spPr>
        <p:txBody>
          <a:bodyPr wrap="square" rtlCol="0">
            <a:spAutoFit/>
          </a:bodyPr>
          <a:lstStyle/>
          <a:p>
            <a:pPr algn="l"/>
            <a:r>
              <a:rPr lang="en-US" sz="1100" b="0" dirty="0" smtClean="0">
                <a:latin typeface="+mn-lt"/>
              </a:rPr>
              <a:t>Based on US Department of Health &amp; Human Services Quality System Regulation - 21 CFR Part 820</a:t>
            </a:r>
            <a:endParaRPr lang="en-US" sz="1100" b="0" dirty="0">
              <a:latin typeface="+mn-l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539" y="2144018"/>
            <a:ext cx="6629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7740" y="1066800"/>
            <a:ext cx="8458200" cy="1138773"/>
          </a:xfrm>
          <a:prstGeom prst="rect">
            <a:avLst/>
          </a:prstGeom>
        </p:spPr>
        <p:txBody>
          <a:bodyPr wrap="square">
            <a:spAutoFit/>
          </a:bodyPr>
          <a:lstStyle/>
          <a:p>
            <a:r>
              <a:rPr lang="en-US" sz="2000" b="0" dirty="0">
                <a:latin typeface="+mj-lt"/>
              </a:rPr>
              <a:t>There are seven components to Cerner’s Quality System. </a:t>
            </a:r>
            <a:endParaRPr lang="en-US" sz="2000" b="0" dirty="0" smtClean="0">
              <a:latin typeface="+mj-lt"/>
            </a:endParaRPr>
          </a:p>
          <a:p>
            <a:r>
              <a:rPr lang="en-US" sz="2000" b="0" dirty="0" smtClean="0">
                <a:latin typeface="+mj-lt"/>
              </a:rPr>
              <a:t>All </a:t>
            </a:r>
            <a:r>
              <a:rPr lang="en-US" sz="2000" b="0" dirty="0">
                <a:latin typeface="+mj-lt"/>
              </a:rPr>
              <a:t>of the components are required and work together to support </a:t>
            </a:r>
            <a:endParaRPr lang="en-US" sz="2000" b="0" dirty="0" smtClean="0">
              <a:latin typeface="+mj-lt"/>
            </a:endParaRPr>
          </a:p>
          <a:p>
            <a:r>
              <a:rPr lang="en-US" sz="2000" b="0" dirty="0" smtClean="0">
                <a:latin typeface="+mj-lt"/>
              </a:rPr>
              <a:t>good business practices</a:t>
            </a:r>
            <a:endParaRPr lang="en-US" sz="2000" b="0" dirty="0">
              <a:latin typeface="+mj-lt"/>
            </a:endParaRPr>
          </a:p>
        </p:txBody>
      </p:sp>
    </p:spTree>
    <p:extLst>
      <p:ext uri="{BB962C8B-B14F-4D97-AF65-F5344CB8AC3E}">
        <p14:creationId xmlns:p14="http://schemas.microsoft.com/office/powerpoint/2010/main" val="41321818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Management Controls</a:t>
            </a:r>
            <a:endParaRPr lang="en-US" sz="3200" b="0" kern="0" dirty="0">
              <a:latin typeface="Calibri" pitchFamily="34" charset="0"/>
              <a:ea typeface="+mj-ea"/>
              <a:cs typeface="Calibri" pitchFamily="34" charset="0"/>
            </a:endParaRPr>
          </a:p>
        </p:txBody>
      </p:sp>
      <p:sp>
        <p:nvSpPr>
          <p:cNvPr id="2" name="Rectangle 1"/>
          <p:cNvSpPr/>
          <p:nvPr/>
        </p:nvSpPr>
        <p:spPr>
          <a:xfrm>
            <a:off x="381000" y="1143000"/>
            <a:ext cx="8305800" cy="4912114"/>
          </a:xfrm>
          <a:prstGeom prst="rect">
            <a:avLst/>
          </a:prstGeom>
        </p:spPr>
        <p:txBody>
          <a:bodyPr wrap="square">
            <a:spAutoFit/>
          </a:bodyPr>
          <a:lstStyle/>
          <a:p>
            <a:pPr algn="l"/>
            <a:r>
              <a:rPr lang="en-US" sz="1800" dirty="0" smtClean="0">
                <a:latin typeface="+mj-lt"/>
              </a:rPr>
              <a:t>Management is responsible to:</a:t>
            </a:r>
            <a:endParaRPr lang="en-US" sz="1800" dirty="0">
              <a:latin typeface="+mj-lt"/>
            </a:endParaRPr>
          </a:p>
          <a:p>
            <a:pPr marL="285750" indent="-285750" algn="l">
              <a:buFont typeface="Arial" pitchFamily="34" charset="0"/>
              <a:buChar char="•"/>
            </a:pPr>
            <a:r>
              <a:rPr lang="en-US" sz="1800" b="0" dirty="0">
                <a:latin typeface="+mj-lt"/>
              </a:rPr>
              <a:t>Provide adequate resources for device design, manufacturing, quality assurance, distribution, installation and servicing</a:t>
            </a:r>
          </a:p>
          <a:p>
            <a:pPr marL="285750" indent="-285750" algn="l">
              <a:buFont typeface="Arial" pitchFamily="34" charset="0"/>
              <a:buChar char="•"/>
            </a:pPr>
            <a:r>
              <a:rPr lang="en-US" sz="1800" b="0" dirty="0">
                <a:latin typeface="+mj-lt"/>
              </a:rPr>
              <a:t>Assure the quality system is functioning and is effective</a:t>
            </a:r>
          </a:p>
          <a:p>
            <a:pPr marL="285750" indent="-285750" algn="l">
              <a:buFont typeface="Arial" pitchFamily="34" charset="0"/>
              <a:buChar char="•"/>
            </a:pPr>
            <a:r>
              <a:rPr lang="en-US" sz="1800" b="0" dirty="0">
                <a:latin typeface="+mj-lt"/>
              </a:rPr>
              <a:t>Continuously monitor CQS</a:t>
            </a:r>
          </a:p>
          <a:p>
            <a:pPr marL="285750" indent="-285750" algn="l">
              <a:buFont typeface="Arial" pitchFamily="34" charset="0"/>
              <a:buChar char="•"/>
            </a:pPr>
            <a:r>
              <a:rPr lang="en-US" sz="1800" b="0" dirty="0">
                <a:latin typeface="+mj-lt"/>
              </a:rPr>
              <a:t>Make necessary adjustments to the quality system</a:t>
            </a:r>
          </a:p>
          <a:p>
            <a:pPr marL="285750" indent="-285750" algn="l">
              <a:buFont typeface="Arial" pitchFamily="34" charset="0"/>
              <a:buChar char="•"/>
            </a:pPr>
            <a:r>
              <a:rPr lang="en-US" sz="1800" b="0" dirty="0">
                <a:latin typeface="+mj-lt"/>
              </a:rPr>
              <a:t>Ensure that quality objectives and measures are established</a:t>
            </a:r>
          </a:p>
          <a:p>
            <a:pPr marL="285750" indent="-285750" algn="l">
              <a:buFont typeface="Arial" pitchFamily="34" charset="0"/>
              <a:buChar char="•"/>
            </a:pPr>
            <a:r>
              <a:rPr lang="en-US" sz="1800" b="0" dirty="0">
                <a:latin typeface="+mj-lt"/>
              </a:rPr>
              <a:t>The Chief Quality Officer (CQO) is responsible for ensuring that CQS is effectively established and maintained, and for reporting on the performance of CQS to executive management.</a:t>
            </a:r>
          </a:p>
          <a:p>
            <a:pPr marL="285750" indent="-285750" algn="l">
              <a:buFont typeface="Arial" pitchFamily="34" charset="0"/>
              <a:buChar char="•"/>
            </a:pPr>
            <a:r>
              <a:rPr lang="en-US" sz="1800" b="0" dirty="0">
                <a:latin typeface="+mj-lt"/>
              </a:rPr>
              <a:t>The other components of CQS feed into management controls.  Cerner has established several levels of control to provide management oversight and leadership in the establishment, implementation and continual improvement of the Cerner Quality Statement and CQS.  Management at various levels will review the suitability, adequacy and effectiveness of CQS at defined intervals and execute changes and/or make adjustments when necessary.</a:t>
            </a:r>
          </a:p>
        </p:txBody>
      </p:sp>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Cerner Quality Statement</a:t>
            </a:r>
            <a:endParaRPr lang="en-US" sz="3200" b="0" kern="0" dirty="0">
              <a:latin typeface="Calibri" pitchFamily="34" charset="0"/>
              <a:ea typeface="+mj-ea"/>
              <a:cs typeface="Calibri" pitchFamily="34" charset="0"/>
            </a:endParaRPr>
          </a:p>
        </p:txBody>
      </p:sp>
      <p:pic>
        <p:nvPicPr>
          <p:cNvPr id="6149" name="Picture 5" descr="C:\Users\RS3356\Desktop\NEW_Cerner_logo_RGB_Blue_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343400"/>
            <a:ext cx="4652095" cy="12724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4049" y="1981200"/>
            <a:ext cx="7848600" cy="1815882"/>
          </a:xfrm>
          <a:prstGeom prst="rect">
            <a:avLst/>
          </a:prstGeom>
        </p:spPr>
        <p:txBody>
          <a:bodyPr wrap="square">
            <a:spAutoFit/>
          </a:bodyPr>
          <a:lstStyle/>
          <a:p>
            <a:r>
              <a:rPr lang="en-US" sz="2800" dirty="0">
                <a:latin typeface="+mj-lt"/>
              </a:rPr>
              <a:t>“Cerner Corporation continually strives to </a:t>
            </a:r>
            <a:r>
              <a:rPr lang="en-US" sz="2800" dirty="0" smtClean="0">
                <a:latin typeface="+mj-lt"/>
              </a:rPr>
              <a:t>exceed our </a:t>
            </a:r>
            <a:r>
              <a:rPr lang="en-US" sz="2800" dirty="0">
                <a:latin typeface="+mj-lt"/>
              </a:rPr>
              <a:t>client’s needs by providing quality solutions and services that are delivered on time and are supported by qualified, competent associates.”</a:t>
            </a:r>
          </a:p>
        </p:txBody>
      </p:sp>
      <p:sp>
        <p:nvSpPr>
          <p:cNvPr id="2" name="Rectangle 1"/>
          <p:cNvSpPr/>
          <p:nvPr/>
        </p:nvSpPr>
        <p:spPr bwMode="auto">
          <a:xfrm>
            <a:off x="7620000" y="6248400"/>
            <a:ext cx="1371600" cy="381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152400"/>
            <a:ext cx="8229600" cy="685800"/>
          </a:xfrm>
        </p:spPr>
        <p:txBody>
          <a:bodyPr/>
          <a:lstStyle/>
          <a:p>
            <a:r>
              <a:rPr lang="en-US" dirty="0" smtClean="0">
                <a:latin typeface="+mn-lt"/>
              </a:rPr>
              <a:t>Risk Management</a:t>
            </a:r>
          </a:p>
        </p:txBody>
      </p:sp>
      <p:sp>
        <p:nvSpPr>
          <p:cNvPr id="5123" name="TextBox 2"/>
          <p:cNvSpPr txBox="1">
            <a:spLocks noChangeArrowheads="1"/>
          </p:cNvSpPr>
          <p:nvPr/>
        </p:nvSpPr>
        <p:spPr bwMode="auto">
          <a:xfrm>
            <a:off x="381000" y="1143000"/>
            <a:ext cx="8458200" cy="5284524"/>
          </a:xfrm>
          <a:prstGeom prst="rect">
            <a:avLst/>
          </a:prstGeom>
          <a:noFill/>
          <a:ln w="9525">
            <a:noFill/>
            <a:miter lim="800000"/>
            <a:headEnd/>
            <a:tailEnd/>
          </a:ln>
        </p:spPr>
        <p:txBody>
          <a:bodyPr wrap="square">
            <a:spAutoFit/>
          </a:bodyPr>
          <a:lstStyle/>
          <a:p>
            <a:pPr marL="0" lvl="1" algn="l">
              <a:lnSpc>
                <a:spcPct val="80000"/>
              </a:lnSpc>
            </a:pPr>
            <a:r>
              <a:rPr lang="en-US" sz="1800" b="0" dirty="0" smtClean="0">
                <a:latin typeface="Arial" pitchFamily="34" charset="0"/>
                <a:cs typeface="Arial" pitchFamily="34" charset="0"/>
              </a:rPr>
              <a:t>Cerner has incorporated risk management into all business activities.</a:t>
            </a:r>
          </a:p>
          <a:p>
            <a:pPr algn="l">
              <a:spcBef>
                <a:spcPts val="1200"/>
              </a:spcBef>
              <a:spcAft>
                <a:spcPts val="0"/>
              </a:spcAft>
              <a:defRPr/>
            </a:pPr>
            <a:r>
              <a:rPr lang="en-US" sz="1800" b="0" dirty="0" smtClean="0">
                <a:latin typeface="Arial" pitchFamily="34" charset="0"/>
                <a:cs typeface="Arial" pitchFamily="34" charset="0"/>
              </a:rPr>
              <a:t>ISO 14971 for risk management – </a:t>
            </a:r>
          </a:p>
          <a:p>
            <a:pPr marL="742950" lvl="1" indent="-285750" algn="l">
              <a:spcBef>
                <a:spcPts val="1200"/>
              </a:spcBef>
              <a:spcAft>
                <a:spcPts val="0"/>
              </a:spcAft>
              <a:buFont typeface="Arial" pitchFamily="34" charset="0"/>
              <a:buChar char="•"/>
              <a:defRPr/>
            </a:pPr>
            <a:r>
              <a:rPr lang="en-US" sz="1600" b="0" dirty="0" smtClean="0"/>
              <a:t>While Cerner is not currently certified to this ISO standard it is expected that Cerner will be compliant with it for the solutions that are medical devices.   </a:t>
            </a:r>
          </a:p>
          <a:p>
            <a:pPr marL="742950" lvl="1" indent="-285750" algn="l">
              <a:spcBef>
                <a:spcPts val="1200"/>
              </a:spcBef>
              <a:spcAft>
                <a:spcPts val="0"/>
              </a:spcAft>
              <a:buFont typeface="Arial" pitchFamily="34" charset="0"/>
              <a:buChar char="•"/>
              <a:defRPr/>
            </a:pPr>
            <a:r>
              <a:rPr lang="en-US" sz="1600" b="0" dirty="0" smtClean="0"/>
              <a:t>Not only does BSI use this standard, but it is also referenced by the FDA and other global regulatory agencies. </a:t>
            </a:r>
            <a:r>
              <a:rPr lang="en-US" sz="1600" b="0" i="1" dirty="0" smtClean="0"/>
              <a:t> </a:t>
            </a:r>
          </a:p>
          <a:p>
            <a:pPr lvl="1" algn="l">
              <a:spcBef>
                <a:spcPts val="1800"/>
              </a:spcBef>
            </a:pPr>
            <a:r>
              <a:rPr lang="en-US" sz="1800" b="0" dirty="0" smtClean="0">
                <a:solidFill>
                  <a:srgbClr val="FF0000"/>
                </a:solidFill>
                <a:cs typeface="Arial" pitchFamily="34" charset="0"/>
              </a:rPr>
              <a:t>All </a:t>
            </a:r>
            <a:r>
              <a:rPr lang="en-US" sz="1800" b="0" dirty="0">
                <a:solidFill>
                  <a:srgbClr val="FF0000"/>
                </a:solidFill>
                <a:cs typeface="Arial" pitchFamily="34" charset="0"/>
              </a:rPr>
              <a:t>countries require risk management</a:t>
            </a:r>
          </a:p>
          <a:p>
            <a:pPr marL="1200150" lvl="2" indent="-285750" algn="l">
              <a:spcBef>
                <a:spcPts val="0"/>
              </a:spcBef>
              <a:buFont typeface="Arial" pitchFamily="34" charset="0"/>
              <a:buChar char="•"/>
            </a:pPr>
            <a:r>
              <a:rPr lang="en-US" sz="1600" b="0" dirty="0">
                <a:cs typeface="Arial" pitchFamily="34" charset="0"/>
              </a:rPr>
              <a:t>Devices must be safe</a:t>
            </a:r>
          </a:p>
          <a:p>
            <a:pPr marL="1200150" lvl="2" indent="-285750" algn="l">
              <a:spcBef>
                <a:spcPts val="0"/>
              </a:spcBef>
              <a:buFont typeface="Arial" pitchFamily="34" charset="0"/>
              <a:buChar char="•"/>
            </a:pPr>
            <a:r>
              <a:rPr lang="en-US" sz="1600" b="0" dirty="0">
                <a:cs typeface="Arial" pitchFamily="34" charset="0"/>
              </a:rPr>
              <a:t>Benefits must outweigh </a:t>
            </a:r>
            <a:r>
              <a:rPr lang="en-US" sz="1600" b="0" dirty="0" smtClean="0">
                <a:cs typeface="Arial" pitchFamily="34" charset="0"/>
              </a:rPr>
              <a:t>risks</a:t>
            </a:r>
            <a:endParaRPr lang="en-US" sz="1600" b="0" i="1" dirty="0" smtClean="0">
              <a:latin typeface="+mn-lt"/>
            </a:endParaRPr>
          </a:p>
          <a:p>
            <a:pPr algn="l">
              <a:spcBef>
                <a:spcPts val="1200"/>
              </a:spcBef>
              <a:spcAft>
                <a:spcPts val="0"/>
              </a:spcAft>
              <a:defRPr/>
            </a:pPr>
            <a:endParaRPr lang="en-US" sz="1600" b="0" i="1" dirty="0" smtClean="0">
              <a:latin typeface="+mn-lt"/>
            </a:endParaRPr>
          </a:p>
          <a:p>
            <a:pPr algn="l">
              <a:spcBef>
                <a:spcPts val="1200"/>
              </a:spcBef>
              <a:spcAft>
                <a:spcPts val="0"/>
              </a:spcAft>
              <a:defRPr/>
            </a:pPr>
            <a:r>
              <a:rPr lang="en-US" sz="1600" b="0" i="1" dirty="0" smtClean="0">
                <a:latin typeface="+mn-lt"/>
                <a:hlinkClick r:id="rId3"/>
              </a:rPr>
              <a:t>Risk Management </a:t>
            </a:r>
            <a:r>
              <a:rPr lang="en-US" sz="1600" b="0" i="1" dirty="0">
                <a:latin typeface="+mn-lt"/>
                <a:hlinkClick r:id="rId3"/>
              </a:rPr>
              <a:t>P</a:t>
            </a:r>
            <a:r>
              <a:rPr lang="en-US" sz="1600" b="0" i="1" dirty="0" smtClean="0">
                <a:latin typeface="+mn-lt"/>
                <a:hlinkClick r:id="rId3"/>
              </a:rPr>
              <a:t>olicy </a:t>
            </a:r>
            <a:endParaRPr lang="en-US" sz="1600" b="0" i="1" dirty="0" smtClean="0">
              <a:latin typeface="+mn-lt"/>
            </a:endParaRPr>
          </a:p>
          <a:p>
            <a:pPr algn="l">
              <a:spcBef>
                <a:spcPts val="1200"/>
              </a:spcBef>
              <a:spcAft>
                <a:spcPts val="0"/>
              </a:spcAft>
              <a:defRPr/>
            </a:pPr>
            <a:r>
              <a:rPr lang="en-US" sz="1600" b="0" i="1" dirty="0" smtClean="0">
                <a:latin typeface="+mn-lt"/>
              </a:rPr>
              <a:t>The standard can be found here along with others:  </a:t>
            </a:r>
            <a:r>
              <a:rPr lang="en-US" sz="1600" b="0" dirty="0" smtClean="0">
                <a:latin typeface="+mn-lt"/>
                <a:hlinkClick r:id="rId4" action="ppaction://hlinkfile"/>
              </a:rPr>
              <a:t>\\cernerwhq1\regaffrs\ControlledDoc\01 - Corporate\Supporting Doc\External Standards</a:t>
            </a:r>
            <a:endParaRPr lang="en-US" sz="1600" b="0" dirty="0" smtClean="0">
              <a:latin typeface="+mn-lt"/>
            </a:endParaRPr>
          </a:p>
          <a:p>
            <a:pPr marL="0" lvl="1" algn="l" eaLnBrk="1" hangingPunct="1"/>
            <a:r>
              <a:rPr lang="en-US" sz="1600" b="0" i="1" dirty="0" smtClean="0">
                <a:latin typeface="+mn-lt"/>
              </a:rPr>
              <a:t>GHTF Implementation of Risk Management Principles and Activities within a QMS:  </a:t>
            </a:r>
            <a:r>
              <a:rPr lang="en-US" sz="1600" b="0" dirty="0" smtClean="0">
                <a:latin typeface="+mn-lt"/>
                <a:hlinkClick r:id="rId5"/>
              </a:rPr>
              <a:t>http://www.imdrf.org/documents/doc-ghtf-sg3.asp</a:t>
            </a:r>
            <a:endParaRPr lang="en-US" sz="1600" b="0" dirty="0" smtClean="0">
              <a:latin typeface="+mn-lt"/>
            </a:endParaRPr>
          </a:p>
          <a:p>
            <a:pPr algn="l">
              <a:spcAft>
                <a:spcPts val="600"/>
              </a:spcAft>
              <a:defRPr/>
            </a:pPr>
            <a:endParaRPr lang="en-US" sz="1400" b="0" dirty="0">
              <a:latin typeface="+mn-lt"/>
            </a:endParaRPr>
          </a:p>
        </p:txBody>
      </p:sp>
      <p:pic>
        <p:nvPicPr>
          <p:cNvPr id="4" name="Picture 2" descr="http://www.braintrack.com/images/articles/risk-management-certifications.jpg"/>
          <p:cNvPicPr>
            <a:picLocks noChangeAspect="1" noChangeArrowheads="1"/>
          </p:cNvPicPr>
          <p:nvPr/>
        </p:nvPicPr>
        <p:blipFill>
          <a:blip r:embed="rId6" cstate="print"/>
          <a:srcRect/>
          <a:stretch>
            <a:fillRect/>
          </a:stretch>
        </p:blipFill>
        <p:spPr bwMode="auto">
          <a:xfrm>
            <a:off x="7239000" y="3276600"/>
            <a:ext cx="1714500" cy="1828800"/>
          </a:xfrm>
          <a:prstGeom prst="rect">
            <a:avLst/>
          </a:prstGeom>
          <a:noFill/>
        </p:spPr>
      </p:pic>
    </p:spTree>
    <p:extLst>
      <p:ext uri="{BB962C8B-B14F-4D97-AF65-F5344CB8AC3E}">
        <p14:creationId xmlns:p14="http://schemas.microsoft.com/office/powerpoint/2010/main" val="4243893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Personnel and Training</a:t>
            </a:r>
            <a:endParaRPr lang="en-US" sz="3200" b="0" kern="0" dirty="0">
              <a:latin typeface="Calibri" pitchFamily="34" charset="0"/>
              <a:ea typeface="+mj-ea"/>
              <a:cs typeface="Calibri" pitchFamily="34" charset="0"/>
            </a:endParaRPr>
          </a:p>
        </p:txBody>
      </p:sp>
      <p:sp>
        <p:nvSpPr>
          <p:cNvPr id="2" name="Rectangle 1"/>
          <p:cNvSpPr/>
          <p:nvPr/>
        </p:nvSpPr>
        <p:spPr>
          <a:xfrm>
            <a:off x="381000" y="1143000"/>
            <a:ext cx="8382000" cy="4893647"/>
          </a:xfrm>
          <a:prstGeom prst="rect">
            <a:avLst/>
          </a:prstGeom>
        </p:spPr>
        <p:txBody>
          <a:bodyPr wrap="square">
            <a:spAutoFit/>
          </a:bodyPr>
          <a:lstStyle/>
          <a:p>
            <a:pPr marL="342900" indent="-342900" algn="l">
              <a:buFont typeface="Arial" pitchFamily="34" charset="0"/>
              <a:buChar char="•"/>
            </a:pPr>
            <a:r>
              <a:rPr lang="en-US" sz="2000" b="0" dirty="0" smtClean="0">
                <a:latin typeface="+mj-lt"/>
              </a:rPr>
              <a:t>Cerner </a:t>
            </a:r>
            <a:r>
              <a:rPr lang="en-US" sz="2000" b="0" dirty="0">
                <a:latin typeface="+mj-lt"/>
              </a:rPr>
              <a:t>has an extensive recruitment process to ensure qualified personnel are hired with the necessary education, background, training, and experience to ensure that Cerner is manufacturing and supporting quality solutions.</a:t>
            </a:r>
          </a:p>
          <a:p>
            <a:pPr marL="342900" indent="-342900" algn="l">
              <a:buFont typeface="Arial" pitchFamily="34" charset="0"/>
              <a:buChar char="•"/>
            </a:pPr>
            <a:r>
              <a:rPr lang="en-US" sz="2000" b="0" dirty="0">
                <a:latin typeface="+mj-lt"/>
              </a:rPr>
              <a:t>Cerner has also established procedures to identify training needs and to ensure that all associates are adequately trained to perform their assigned responsibilities.  Training is documented in Cerner’s l</a:t>
            </a:r>
            <a:r>
              <a:rPr lang="en-US" sz="2000" b="0" dirty="0" smtClean="0">
                <a:latin typeface="+mj-lt"/>
              </a:rPr>
              <a:t>earning </a:t>
            </a:r>
            <a:r>
              <a:rPr lang="en-US" sz="2000" b="0" dirty="0">
                <a:latin typeface="+mj-lt"/>
              </a:rPr>
              <a:t>management tool</a:t>
            </a:r>
            <a:r>
              <a:rPr lang="en-US" sz="2000" b="0" dirty="0" smtClean="0">
                <a:latin typeface="+mj-lt"/>
              </a:rPr>
              <a:t>.  </a:t>
            </a:r>
          </a:p>
          <a:p>
            <a:pPr marL="342900" indent="-342900" algn="l">
              <a:buFont typeface="Arial" pitchFamily="34" charset="0"/>
              <a:buChar char="•"/>
            </a:pPr>
            <a:r>
              <a:rPr lang="en-US" sz="2000" b="0" dirty="0" smtClean="0">
                <a:latin typeface="+mj-lt"/>
              </a:rPr>
              <a:t>Managers are responsible for making sure associates have completed required training.</a:t>
            </a:r>
          </a:p>
          <a:p>
            <a:pPr marL="342900" indent="-342900" algn="l">
              <a:buFont typeface="Arial" pitchFamily="34" charset="0"/>
              <a:buChar char="•"/>
            </a:pPr>
            <a:r>
              <a:rPr lang="en-US" sz="2000" b="0" dirty="0" smtClean="0">
                <a:latin typeface="+mj-lt"/>
              </a:rPr>
              <a:t>Associates are responsible for making sure that their learning record is accurate and complete. </a:t>
            </a:r>
          </a:p>
          <a:p>
            <a:pPr algn="l">
              <a:spcBef>
                <a:spcPts val="1200"/>
              </a:spcBef>
            </a:pPr>
            <a:r>
              <a:rPr lang="en-US" sz="2000" b="0" dirty="0" smtClean="0">
                <a:latin typeface="+mj-lt"/>
                <a:hlinkClick r:id="rId3"/>
              </a:rPr>
              <a:t>Training Policy</a:t>
            </a:r>
            <a:endParaRPr lang="en-US" sz="2000" b="0" dirty="0" smtClean="0">
              <a:latin typeface="+mj-lt"/>
            </a:endParaRPr>
          </a:p>
          <a:p>
            <a:pPr algn="l">
              <a:spcBef>
                <a:spcPts val="1200"/>
              </a:spcBef>
            </a:pPr>
            <a:r>
              <a:rPr lang="en-US" sz="2000" b="0" dirty="0" smtClean="0">
                <a:latin typeface="+mj-lt"/>
                <a:hlinkClick r:id="rId4"/>
              </a:rPr>
              <a:t>Associate Training Procedure</a:t>
            </a:r>
            <a:endParaRPr lang="en-US" sz="1600" b="0" dirty="0" smtClean="0">
              <a:latin typeface="+mj-lt"/>
            </a:endParaRPr>
          </a:p>
        </p:txBody>
      </p:sp>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Design Controls</a:t>
            </a:r>
            <a:endParaRPr lang="en-US" sz="3200" b="0" kern="0" dirty="0">
              <a:latin typeface="Calibri" pitchFamily="34" charset="0"/>
              <a:ea typeface="+mj-ea"/>
              <a:cs typeface="Calibri" pitchFamily="34" charset="0"/>
            </a:endParaRPr>
          </a:p>
        </p:txBody>
      </p:sp>
      <p:sp>
        <p:nvSpPr>
          <p:cNvPr id="2" name="Rectangle 1"/>
          <p:cNvSpPr/>
          <p:nvPr/>
        </p:nvSpPr>
        <p:spPr>
          <a:xfrm>
            <a:off x="234470" y="1143000"/>
            <a:ext cx="8604729" cy="4869025"/>
          </a:xfrm>
          <a:prstGeom prst="rect">
            <a:avLst/>
          </a:prstGeom>
        </p:spPr>
        <p:txBody>
          <a:bodyPr wrap="square">
            <a:spAutoFit/>
          </a:bodyPr>
          <a:lstStyle/>
          <a:p>
            <a:pPr algn="l"/>
            <a:r>
              <a:rPr lang="en-US" sz="1600" b="0" dirty="0" smtClean="0">
                <a:latin typeface="+mj-lt"/>
              </a:rPr>
              <a:t>Design </a:t>
            </a:r>
            <a:r>
              <a:rPr lang="en-US" sz="1600" b="0" dirty="0">
                <a:latin typeface="+mj-lt"/>
              </a:rPr>
              <a:t>controls are in place to ensure that solutions are safe; solutions and services meet user needs, meet intended uses, identified requirements and service agreements.  </a:t>
            </a:r>
            <a:endParaRPr lang="en-US" sz="1600" b="0" dirty="0" smtClean="0">
              <a:latin typeface="+mj-lt"/>
            </a:endParaRPr>
          </a:p>
          <a:p>
            <a:pPr algn="l"/>
            <a:r>
              <a:rPr lang="en-US" sz="1600" dirty="0" smtClean="0">
                <a:latin typeface="+mj-lt"/>
              </a:rPr>
              <a:t>Design </a:t>
            </a:r>
            <a:r>
              <a:rPr lang="en-US" sz="1600" dirty="0">
                <a:latin typeface="+mj-lt"/>
              </a:rPr>
              <a:t>controls include:</a:t>
            </a:r>
          </a:p>
          <a:p>
            <a:pPr marL="285750" lvl="0" indent="-285750" algn="l">
              <a:buFont typeface="Arial" pitchFamily="34" charset="0"/>
              <a:buChar char="•"/>
            </a:pPr>
            <a:r>
              <a:rPr lang="en-US" sz="1600" b="0" dirty="0">
                <a:latin typeface="+mj-lt"/>
              </a:rPr>
              <a:t>Planning</a:t>
            </a:r>
          </a:p>
          <a:p>
            <a:pPr marL="285750" lvl="0" indent="-285750" algn="l">
              <a:buFont typeface="Arial" pitchFamily="34" charset="0"/>
              <a:buChar char="•"/>
            </a:pPr>
            <a:r>
              <a:rPr lang="en-US" sz="1600" b="0" dirty="0">
                <a:latin typeface="+mj-lt"/>
              </a:rPr>
              <a:t>Input/output – definition of deliverables</a:t>
            </a:r>
          </a:p>
          <a:p>
            <a:pPr marL="285750" lvl="0" indent="-285750" algn="l">
              <a:buFont typeface="Arial" pitchFamily="34" charset="0"/>
              <a:buChar char="•"/>
            </a:pPr>
            <a:r>
              <a:rPr lang="en-US" sz="1600" b="0" dirty="0">
                <a:latin typeface="+mj-lt"/>
              </a:rPr>
              <a:t>Hazard/risk analysis – review of new &amp; existing hazards (solutions) and risks (projects) throughout processes</a:t>
            </a:r>
          </a:p>
          <a:p>
            <a:pPr marL="285750" lvl="0" indent="-285750" algn="l">
              <a:buFont typeface="Arial" pitchFamily="34" charset="0"/>
              <a:buChar char="•"/>
            </a:pPr>
            <a:r>
              <a:rPr lang="en-US" sz="1600" b="0" dirty="0">
                <a:latin typeface="+mj-lt"/>
              </a:rPr>
              <a:t>Review – insure integrity</a:t>
            </a:r>
          </a:p>
          <a:p>
            <a:pPr marL="285750" lvl="0" indent="-285750" algn="l">
              <a:buFont typeface="Arial" pitchFamily="34" charset="0"/>
              <a:buChar char="•"/>
            </a:pPr>
            <a:r>
              <a:rPr lang="en-US" sz="1600" b="0" dirty="0">
                <a:latin typeface="+mj-lt"/>
              </a:rPr>
              <a:t>Verification – does it do what it was designed to do?</a:t>
            </a:r>
          </a:p>
          <a:p>
            <a:pPr marL="285750" lvl="0" indent="-285750" algn="l">
              <a:buFont typeface="Arial" pitchFamily="34" charset="0"/>
              <a:buChar char="•"/>
            </a:pPr>
            <a:r>
              <a:rPr lang="en-US" sz="1600" b="0" dirty="0">
                <a:latin typeface="+mj-lt"/>
              </a:rPr>
              <a:t>Validation – testing phase – does it meet intended use?</a:t>
            </a:r>
          </a:p>
          <a:p>
            <a:pPr marL="285750" lvl="0" indent="-285750" algn="l">
              <a:buFont typeface="Arial" pitchFamily="34" charset="0"/>
              <a:buChar char="•"/>
            </a:pPr>
            <a:r>
              <a:rPr lang="en-US" sz="1600" b="0" dirty="0">
                <a:latin typeface="+mj-lt"/>
              </a:rPr>
              <a:t>Design transfer – is the design ready for production? (Solution based requirement)</a:t>
            </a:r>
          </a:p>
          <a:p>
            <a:pPr marL="285750" lvl="0" indent="-285750" algn="l">
              <a:buFont typeface="Arial" pitchFamily="34" charset="0"/>
              <a:buChar char="•"/>
            </a:pPr>
            <a:r>
              <a:rPr lang="en-US" sz="1600" b="0" dirty="0">
                <a:latin typeface="+mj-lt"/>
              </a:rPr>
              <a:t>Changes</a:t>
            </a:r>
          </a:p>
          <a:p>
            <a:pPr marL="285750" lvl="0" indent="-285750" algn="l">
              <a:buFont typeface="Arial" pitchFamily="34" charset="0"/>
              <a:buChar char="•"/>
            </a:pPr>
            <a:r>
              <a:rPr lang="en-US" sz="1600" b="0" dirty="0">
                <a:latin typeface="+mj-lt"/>
              </a:rPr>
              <a:t>Labeling and packaging activities are defined</a:t>
            </a:r>
          </a:p>
          <a:p>
            <a:pPr marL="285750" lvl="0" indent="-285750" algn="l">
              <a:buFont typeface="Arial" pitchFamily="34" charset="0"/>
              <a:buChar char="•"/>
            </a:pPr>
            <a:r>
              <a:rPr lang="en-US" sz="1600" b="0" dirty="0">
                <a:latin typeface="+mj-lt"/>
              </a:rPr>
              <a:t>Design history file (DHF) – file for evidence of activities to meet design controls </a:t>
            </a:r>
          </a:p>
          <a:p>
            <a:pPr marL="285750" lvl="0" indent="-285750" algn="l">
              <a:buFont typeface="Arial" pitchFamily="34" charset="0"/>
              <a:buChar char="•"/>
            </a:pPr>
            <a:r>
              <a:rPr lang="en-US" sz="1600" b="0" dirty="0" smtClean="0">
                <a:latin typeface="+mj-lt"/>
              </a:rPr>
              <a:t>Design </a:t>
            </a:r>
            <a:r>
              <a:rPr lang="en-US" sz="1600" b="0" dirty="0">
                <a:latin typeface="+mj-lt"/>
              </a:rPr>
              <a:t>controls go beyond solutions; design controls encompass not only solution design processes but also the design of service activities including implementation and service agreements.  Design controls also apply to the design and development of internal tools.</a:t>
            </a:r>
          </a:p>
        </p:txBody>
      </p:sp>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Production and Process Controls</a:t>
            </a:r>
            <a:endParaRPr lang="en-US" sz="3200" b="0" kern="0" dirty="0">
              <a:latin typeface="Calibri" pitchFamily="34" charset="0"/>
              <a:ea typeface="+mj-ea"/>
              <a:cs typeface="Calibri" pitchFamily="34" charset="0"/>
            </a:endParaRPr>
          </a:p>
        </p:txBody>
      </p:sp>
      <p:sp>
        <p:nvSpPr>
          <p:cNvPr id="2" name="Rectangle 1"/>
          <p:cNvSpPr/>
          <p:nvPr/>
        </p:nvSpPr>
        <p:spPr>
          <a:xfrm>
            <a:off x="152332" y="1219200"/>
            <a:ext cx="8763067" cy="5201424"/>
          </a:xfrm>
          <a:prstGeom prst="rect">
            <a:avLst/>
          </a:prstGeom>
        </p:spPr>
        <p:txBody>
          <a:bodyPr wrap="square">
            <a:spAutoFit/>
          </a:bodyPr>
          <a:lstStyle/>
          <a:p>
            <a:pPr marL="342900" indent="-342900" algn="l">
              <a:spcBef>
                <a:spcPts val="600"/>
              </a:spcBef>
              <a:spcAft>
                <a:spcPts val="600"/>
              </a:spcAft>
              <a:buFont typeface="Arial" pitchFamily="34" charset="0"/>
              <a:buChar char="•"/>
            </a:pPr>
            <a:r>
              <a:rPr lang="en-US" sz="2400" b="0" dirty="0" smtClean="0">
                <a:latin typeface="+mn-lt"/>
              </a:rPr>
              <a:t>Cerner </a:t>
            </a:r>
            <a:r>
              <a:rPr lang="en-US" sz="2400" b="0" dirty="0">
                <a:latin typeface="+mn-lt"/>
              </a:rPr>
              <a:t>has implemented procedures to identify and support the processes used to produce and maintain solutions and services provided to internal and external clients.</a:t>
            </a:r>
          </a:p>
          <a:p>
            <a:pPr marL="342900" lvl="0" indent="-342900" algn="l">
              <a:spcBef>
                <a:spcPts val="600"/>
              </a:spcBef>
              <a:spcAft>
                <a:spcPts val="600"/>
              </a:spcAft>
              <a:buFont typeface="Arial" pitchFamily="34" charset="0"/>
              <a:buChar char="•"/>
            </a:pPr>
            <a:r>
              <a:rPr lang="en-US" sz="2400" b="0" dirty="0">
                <a:latin typeface="+mn-lt"/>
              </a:rPr>
              <a:t>These procedures provide the means to conduct, control and monitor the processes and activities</a:t>
            </a:r>
          </a:p>
          <a:p>
            <a:pPr marL="342900" lvl="0" indent="-342900" algn="l">
              <a:spcBef>
                <a:spcPts val="600"/>
              </a:spcBef>
              <a:spcAft>
                <a:spcPts val="600"/>
              </a:spcAft>
              <a:buFont typeface="Arial" pitchFamily="34" charset="0"/>
              <a:buChar char="•"/>
            </a:pPr>
            <a:r>
              <a:rPr lang="en-US" sz="2400" b="0" dirty="0">
                <a:latin typeface="+mn-lt"/>
              </a:rPr>
              <a:t>Changes to process procedures are documented and validated before implementation</a:t>
            </a:r>
          </a:p>
          <a:p>
            <a:pPr marL="342900" lvl="0" indent="-342900" algn="l">
              <a:spcBef>
                <a:spcPts val="600"/>
              </a:spcBef>
              <a:spcAft>
                <a:spcPts val="600"/>
              </a:spcAft>
              <a:buFont typeface="Arial" pitchFamily="34" charset="0"/>
              <a:buChar char="•"/>
            </a:pPr>
            <a:r>
              <a:rPr lang="en-US" sz="2400" b="0" dirty="0">
                <a:latin typeface="+mn-lt"/>
              </a:rPr>
              <a:t>Process validation activities and results are documented and the records </a:t>
            </a:r>
            <a:r>
              <a:rPr lang="en-US" sz="2400" b="0" dirty="0" smtClean="0">
                <a:latin typeface="+mn-lt"/>
              </a:rPr>
              <a:t>maintained</a:t>
            </a:r>
          </a:p>
          <a:p>
            <a:pPr lvl="0" algn="l">
              <a:spcBef>
                <a:spcPts val="600"/>
              </a:spcBef>
              <a:spcAft>
                <a:spcPts val="600"/>
              </a:spcAft>
            </a:pPr>
            <a:endParaRPr lang="en-US" sz="2400" b="0" dirty="0" smtClean="0">
              <a:latin typeface="+mj-lt"/>
            </a:endParaRPr>
          </a:p>
          <a:p>
            <a:pPr lvl="0" algn="l">
              <a:spcBef>
                <a:spcPts val="0"/>
              </a:spcBef>
              <a:spcAft>
                <a:spcPts val="0"/>
              </a:spcAft>
            </a:pPr>
            <a:r>
              <a:rPr lang="en-US" sz="1800" b="0" dirty="0" smtClean="0">
                <a:latin typeface="+mj-lt"/>
                <a:hlinkClick r:id="rId3"/>
              </a:rPr>
              <a:t>Production and Process Controls Policy</a:t>
            </a:r>
            <a:endParaRPr lang="en-US" sz="1400" b="0" dirty="0">
              <a:latin typeface="+mj-lt"/>
            </a:endParaRPr>
          </a:p>
          <a:p>
            <a:pPr lvl="0" algn="l">
              <a:spcBef>
                <a:spcPts val="600"/>
              </a:spcBef>
              <a:spcAft>
                <a:spcPts val="600"/>
              </a:spcAft>
            </a:pPr>
            <a:endParaRPr lang="en-US" sz="2400" b="0" dirty="0">
              <a:latin typeface="+mj-lt"/>
            </a:endParaRPr>
          </a:p>
        </p:txBody>
      </p:sp>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Records, Documentation and Change Control</a:t>
            </a:r>
            <a:endParaRPr lang="en-US" sz="3200" b="0" kern="0" dirty="0">
              <a:latin typeface="Calibri" pitchFamily="34" charset="0"/>
              <a:ea typeface="+mj-ea"/>
              <a:cs typeface="Calibri" pitchFamily="34" charset="0"/>
            </a:endParaRPr>
          </a:p>
        </p:txBody>
      </p:sp>
      <p:sp>
        <p:nvSpPr>
          <p:cNvPr id="2" name="Rectangle 1"/>
          <p:cNvSpPr/>
          <p:nvPr/>
        </p:nvSpPr>
        <p:spPr>
          <a:xfrm>
            <a:off x="217714" y="1219200"/>
            <a:ext cx="8686800" cy="4856714"/>
          </a:xfrm>
          <a:prstGeom prst="rect">
            <a:avLst/>
          </a:prstGeom>
        </p:spPr>
        <p:txBody>
          <a:bodyPr wrap="square">
            <a:spAutoFit/>
          </a:bodyPr>
          <a:lstStyle/>
          <a:p>
            <a:pPr algn="l"/>
            <a:r>
              <a:rPr lang="en-US" sz="2000" b="0" dirty="0" smtClean="0">
                <a:latin typeface="+mj-lt"/>
              </a:rPr>
              <a:t>Controlled </a:t>
            </a:r>
            <a:r>
              <a:rPr lang="en-US" sz="2000" b="0" dirty="0">
                <a:latin typeface="+mj-lt"/>
              </a:rPr>
              <a:t>documents are key documents that detail standard operating policies, group policies and procedures, work instructions and other key </a:t>
            </a:r>
            <a:r>
              <a:rPr lang="en-US" sz="2000" b="0" dirty="0" smtClean="0">
                <a:latin typeface="+mj-lt"/>
              </a:rPr>
              <a:t>business elements.  </a:t>
            </a:r>
            <a:r>
              <a:rPr lang="en-US" sz="2000" b="0" dirty="0">
                <a:latin typeface="+mj-lt"/>
              </a:rPr>
              <a:t>Controlled documents help to provide consistent definition for </a:t>
            </a:r>
            <a:r>
              <a:rPr lang="en-US" sz="2000" b="0" dirty="0" smtClean="0">
                <a:latin typeface="+mj-lt"/>
              </a:rPr>
              <a:t>processes </a:t>
            </a:r>
            <a:r>
              <a:rPr lang="en-US" sz="2000" b="0" dirty="0">
                <a:latin typeface="+mj-lt"/>
              </a:rPr>
              <a:t>within Cerner.  These documents are needed by Cerner to ensure the effective planning, operation, control and continuation of processes.  Corporate level controlled documents can be found </a:t>
            </a:r>
            <a:r>
              <a:rPr lang="en-US" sz="2000" b="0" dirty="0" smtClean="0">
                <a:latin typeface="+mj-lt"/>
              </a:rPr>
              <a:t>at:</a:t>
            </a:r>
          </a:p>
          <a:p>
            <a:r>
              <a:rPr lang="en-US" sz="2000" b="0" dirty="0" smtClean="0">
                <a:latin typeface="+mj-lt"/>
                <a:hlinkClick r:id="rId3"/>
              </a:rPr>
              <a:t>Cerner Quality Manual </a:t>
            </a:r>
            <a:endParaRPr lang="en-US" sz="2000" b="0" dirty="0">
              <a:latin typeface="+mj-lt"/>
            </a:endParaRPr>
          </a:p>
          <a:p>
            <a:pPr algn="l"/>
            <a:r>
              <a:rPr lang="en-US" sz="2000" b="0" dirty="0">
                <a:latin typeface="+mj-lt"/>
              </a:rPr>
              <a:t>There are different levels of controlled documents that require different levels of review and approval.  Please refer to the Quality Management System Document Control Procedure </a:t>
            </a:r>
            <a:r>
              <a:rPr lang="en-US" sz="2000" b="0" dirty="0" smtClean="0">
                <a:latin typeface="+mj-lt"/>
              </a:rPr>
              <a:t>for </a:t>
            </a:r>
            <a:r>
              <a:rPr lang="en-US" sz="2000" b="0" dirty="0">
                <a:latin typeface="+mj-lt"/>
              </a:rPr>
              <a:t>descriptions of each level of controlled documents and procedures to follow to control a document</a:t>
            </a:r>
            <a:r>
              <a:rPr lang="en-US" sz="2000" b="0" dirty="0" smtClean="0">
                <a:latin typeface="+mj-lt"/>
              </a:rPr>
              <a:t>.</a:t>
            </a:r>
          </a:p>
          <a:p>
            <a:pPr algn="l"/>
            <a:endParaRPr lang="en-US" sz="2000" b="0" dirty="0">
              <a:latin typeface="+mj-lt"/>
            </a:endParaRPr>
          </a:p>
          <a:p>
            <a:pPr algn="l"/>
            <a:r>
              <a:rPr lang="en-US" sz="1600" b="0" dirty="0" smtClean="0">
                <a:latin typeface="+mj-lt"/>
                <a:hlinkClick r:id="rId4"/>
              </a:rPr>
              <a:t>Cerner Documentation Policy</a:t>
            </a:r>
            <a:endParaRPr lang="en-US" sz="1600" b="0" dirty="0" smtClean="0">
              <a:latin typeface="+mj-lt"/>
            </a:endParaRPr>
          </a:p>
          <a:p>
            <a:pPr algn="l"/>
            <a:endParaRPr lang="en-US" sz="1600" b="0" dirty="0">
              <a:latin typeface="+mj-lt"/>
            </a:endParaRPr>
          </a:p>
          <a:p>
            <a:pPr algn="l"/>
            <a:r>
              <a:rPr lang="en-US" sz="1600" b="0" dirty="0" smtClean="0">
                <a:latin typeface="+mj-lt"/>
                <a:hlinkClick r:id="rId5"/>
              </a:rPr>
              <a:t>QMS Record Keeping and Retention Policy</a:t>
            </a:r>
            <a:endParaRPr lang="en-US" sz="1200" b="0" dirty="0">
              <a:latin typeface="+mj-lt"/>
            </a:endParaRPr>
          </a:p>
        </p:txBody>
      </p:sp>
    </p:spTree>
    <p:extLst>
      <p:ext uri="{BB962C8B-B14F-4D97-AF65-F5344CB8AC3E}">
        <p14:creationId xmlns:p14="http://schemas.microsoft.com/office/powerpoint/2010/main" val="864196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Continual Improvement</a:t>
            </a:r>
            <a:endParaRPr lang="en-US" sz="3200" b="0" kern="0" dirty="0">
              <a:latin typeface="Calibri" pitchFamily="34" charset="0"/>
              <a:ea typeface="+mj-ea"/>
              <a:cs typeface="Calibri" pitchFamily="34" charset="0"/>
            </a:endParaRPr>
          </a:p>
        </p:txBody>
      </p:sp>
      <p:sp>
        <p:nvSpPr>
          <p:cNvPr id="2" name="Rectangle 1"/>
          <p:cNvSpPr/>
          <p:nvPr/>
        </p:nvSpPr>
        <p:spPr>
          <a:xfrm>
            <a:off x="142437" y="1143000"/>
            <a:ext cx="8746687" cy="3847207"/>
          </a:xfrm>
          <a:prstGeom prst="rect">
            <a:avLst/>
          </a:prstGeom>
        </p:spPr>
        <p:txBody>
          <a:bodyPr wrap="square">
            <a:spAutoFit/>
          </a:bodyPr>
          <a:lstStyle/>
          <a:p>
            <a:pPr algn="l">
              <a:spcBef>
                <a:spcPts val="0"/>
              </a:spcBef>
            </a:pPr>
            <a:endParaRPr lang="en-US" sz="1400" b="0" dirty="0" smtClean="0">
              <a:latin typeface="+mn-lt"/>
            </a:endParaRPr>
          </a:p>
          <a:p>
            <a:pPr algn="l">
              <a:spcBef>
                <a:spcPts val="0"/>
              </a:spcBef>
              <a:spcAft>
                <a:spcPts val="1200"/>
              </a:spcAft>
            </a:pPr>
            <a:r>
              <a:rPr lang="en-US" sz="1600" b="0" dirty="0" smtClean="0">
                <a:latin typeface="+mn-lt"/>
              </a:rPr>
              <a:t>The </a:t>
            </a:r>
            <a:r>
              <a:rPr lang="en-US" sz="1600" b="0" dirty="0">
                <a:latin typeface="+mn-lt"/>
              </a:rPr>
              <a:t>purpose of </a:t>
            </a:r>
            <a:r>
              <a:rPr lang="en-US" sz="1600" b="0" dirty="0" smtClean="0">
                <a:latin typeface="+mn-lt"/>
              </a:rPr>
              <a:t>continual improvement </a:t>
            </a:r>
            <a:r>
              <a:rPr lang="en-US" sz="1600" b="0" dirty="0">
                <a:latin typeface="+mn-lt"/>
              </a:rPr>
              <a:t>is to collect and analyze information, identify and investigate solution, service, and quality problems and take appropriate action to prevent recurrence and promote continual improvement. The </a:t>
            </a:r>
            <a:r>
              <a:rPr lang="en-US" sz="1600" b="0" dirty="0" smtClean="0">
                <a:latin typeface="+mn-lt"/>
              </a:rPr>
              <a:t>continual improvement </a:t>
            </a:r>
            <a:r>
              <a:rPr lang="en-US" sz="1600" b="0" dirty="0">
                <a:latin typeface="+mn-lt"/>
              </a:rPr>
              <a:t>process includes the following steps:</a:t>
            </a:r>
          </a:p>
          <a:p>
            <a:pPr marL="742950" lvl="1" indent="-285750" algn="l">
              <a:spcBef>
                <a:spcPts val="0"/>
              </a:spcBef>
              <a:buFont typeface="Arial" pitchFamily="34" charset="0"/>
              <a:buChar char="•"/>
            </a:pPr>
            <a:r>
              <a:rPr lang="en-US" sz="1600" b="0" dirty="0">
                <a:latin typeface="+mn-lt"/>
              </a:rPr>
              <a:t>Analyzing processes, work operations, trends, etc.</a:t>
            </a:r>
          </a:p>
          <a:p>
            <a:pPr marL="742950" lvl="1" indent="-285750" algn="l">
              <a:spcBef>
                <a:spcPts val="0"/>
              </a:spcBef>
              <a:buFont typeface="Arial" pitchFamily="34" charset="0"/>
              <a:buChar char="•"/>
            </a:pPr>
            <a:r>
              <a:rPr lang="en-US" sz="1600" b="0" dirty="0">
                <a:latin typeface="+mn-lt"/>
              </a:rPr>
              <a:t>Investigating the cause of non-conforming solutions and quality system non-conformances</a:t>
            </a:r>
          </a:p>
          <a:p>
            <a:pPr marL="742950" lvl="1" indent="-285750" algn="l">
              <a:spcBef>
                <a:spcPts val="0"/>
              </a:spcBef>
              <a:buFont typeface="Arial" pitchFamily="34" charset="0"/>
              <a:buChar char="•"/>
            </a:pPr>
            <a:r>
              <a:rPr lang="en-US" sz="1600" b="0" dirty="0">
                <a:latin typeface="+mn-lt"/>
              </a:rPr>
              <a:t>Identifying the action needed to correct and/or prevent recurrence of nonconforming solution and quality system non-conformances</a:t>
            </a:r>
          </a:p>
          <a:p>
            <a:pPr marL="742950" lvl="1" indent="-285750" algn="l">
              <a:spcBef>
                <a:spcPts val="0"/>
              </a:spcBef>
              <a:buFont typeface="Arial" pitchFamily="34" charset="0"/>
              <a:buChar char="•"/>
            </a:pPr>
            <a:r>
              <a:rPr lang="en-US" sz="1600" b="0" dirty="0">
                <a:latin typeface="+mn-lt"/>
              </a:rPr>
              <a:t>Implementing and recording changes in methods and procedures</a:t>
            </a:r>
          </a:p>
          <a:p>
            <a:pPr marL="742950" lvl="1" indent="-285750" algn="l">
              <a:spcBef>
                <a:spcPts val="0"/>
              </a:spcBef>
              <a:buFont typeface="Arial" pitchFamily="34" charset="0"/>
              <a:buChar char="•"/>
            </a:pPr>
            <a:r>
              <a:rPr lang="en-US" sz="1600" b="0" dirty="0" smtClean="0">
                <a:latin typeface="+mn-lt"/>
              </a:rPr>
              <a:t>Verifying </a:t>
            </a:r>
            <a:r>
              <a:rPr lang="en-US" sz="1600" b="0" dirty="0">
                <a:latin typeface="+mn-lt"/>
              </a:rPr>
              <a:t>or validating the </a:t>
            </a:r>
            <a:r>
              <a:rPr lang="en-US" sz="1600" b="0" dirty="0" smtClean="0">
                <a:latin typeface="+mn-lt"/>
              </a:rPr>
              <a:t>action </a:t>
            </a:r>
            <a:r>
              <a:rPr lang="en-US" sz="1600" b="0" dirty="0">
                <a:latin typeface="+mn-lt"/>
              </a:rPr>
              <a:t>to ensure that the action is effective and does not negatively affect the finished device or quality processes</a:t>
            </a:r>
          </a:p>
          <a:p>
            <a:pPr marL="742950" lvl="1" indent="-285750" algn="l">
              <a:spcBef>
                <a:spcPts val="0"/>
              </a:spcBef>
              <a:buFont typeface="Arial" pitchFamily="34" charset="0"/>
              <a:buChar char="•"/>
            </a:pPr>
            <a:r>
              <a:rPr lang="en-US" sz="1600" b="0" dirty="0" smtClean="0">
                <a:latin typeface="+mn-lt"/>
              </a:rPr>
              <a:t>Disseminating </a:t>
            </a:r>
            <a:r>
              <a:rPr lang="en-US" sz="1600" b="0" dirty="0">
                <a:latin typeface="+mn-lt"/>
              </a:rPr>
              <a:t>information to appropriate individuals</a:t>
            </a:r>
          </a:p>
          <a:p>
            <a:pPr marL="742950" lvl="1" indent="-285750" algn="l">
              <a:spcBef>
                <a:spcPts val="0"/>
              </a:spcBef>
              <a:buFont typeface="Arial" pitchFamily="34" charset="0"/>
              <a:buChar char="•"/>
            </a:pPr>
            <a:r>
              <a:rPr lang="en-US" sz="1600" b="0" dirty="0">
                <a:latin typeface="+mn-lt"/>
              </a:rPr>
              <a:t>Presenting </a:t>
            </a:r>
            <a:r>
              <a:rPr lang="en-US" sz="1600" b="0" dirty="0" smtClean="0">
                <a:latin typeface="+mn-lt"/>
              </a:rPr>
              <a:t>continual improvement </a:t>
            </a:r>
            <a:r>
              <a:rPr lang="en-US" sz="1600" b="0" dirty="0">
                <a:latin typeface="+mn-lt"/>
              </a:rPr>
              <a:t>information for management </a:t>
            </a:r>
            <a:r>
              <a:rPr lang="en-US" sz="1600" b="0" dirty="0" smtClean="0">
                <a:latin typeface="+mn-lt"/>
              </a:rPr>
              <a:t>review</a:t>
            </a:r>
          </a:p>
          <a:p>
            <a:pPr lvl="0" algn="l">
              <a:spcBef>
                <a:spcPts val="1200"/>
              </a:spcBef>
            </a:pPr>
            <a:r>
              <a:rPr lang="en-US" sz="1800" b="0" dirty="0" smtClean="0">
                <a:latin typeface="+mn-lt"/>
                <a:hlinkClick r:id="rId3"/>
              </a:rPr>
              <a:t>Continual Improvement Policy</a:t>
            </a:r>
            <a:endParaRPr lang="en-US" sz="1200" b="0" dirty="0" smtClean="0">
              <a:latin typeface="+mn-lt"/>
            </a:endParaRPr>
          </a:p>
        </p:txBody>
      </p:sp>
    </p:spTree>
    <p:extLst>
      <p:ext uri="{BB962C8B-B14F-4D97-AF65-F5344CB8AC3E}">
        <p14:creationId xmlns:p14="http://schemas.microsoft.com/office/powerpoint/2010/main" val="1637713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latin typeface="Calibri" pitchFamily="34" charset="0"/>
                <a:cs typeface="Calibri" pitchFamily="34" charset="0"/>
              </a:rPr>
              <a:t>Complaints, Hazards, Incidents &amp; Accidents - </a:t>
            </a:r>
            <a:r>
              <a:rPr lang="en-US" dirty="0" smtClean="0"/>
              <a:t>CHIA</a:t>
            </a:r>
          </a:p>
        </p:txBody>
      </p:sp>
      <p:sp>
        <p:nvSpPr>
          <p:cNvPr id="17411" name="Rectangle 3"/>
          <p:cNvSpPr>
            <a:spLocks noGrp="1" noChangeArrowheads="1"/>
          </p:cNvSpPr>
          <p:nvPr>
            <p:ph type="body" idx="1"/>
          </p:nvPr>
        </p:nvSpPr>
        <p:spPr>
          <a:xfrm>
            <a:off x="228600" y="1066800"/>
            <a:ext cx="8686800" cy="5410200"/>
          </a:xfrm>
        </p:spPr>
        <p:txBody>
          <a:bodyPr/>
          <a:lstStyle/>
          <a:p>
            <a:pPr marL="0" indent="0">
              <a:lnSpc>
                <a:spcPct val="90000"/>
              </a:lnSpc>
              <a:buNone/>
            </a:pPr>
            <a:r>
              <a:rPr lang="en-US" sz="2000" dirty="0" smtClean="0"/>
              <a:t>Cerner </a:t>
            </a:r>
            <a:r>
              <a:rPr lang="en-US" sz="2000" dirty="0"/>
              <a:t>has procedures in place to receive, review and monitor </a:t>
            </a:r>
            <a:r>
              <a:rPr lang="en-US" sz="2000" dirty="0" smtClean="0"/>
              <a:t>complaints, hazards, incidents and accidents </a:t>
            </a:r>
            <a:r>
              <a:rPr lang="en-US" sz="2000" dirty="0"/>
              <a:t>related to Cerner’s solutions and services that may negatively impact patient care or have a negative financial impact on our clients. </a:t>
            </a:r>
            <a:endParaRPr lang="en-US" sz="2000" dirty="0" smtClean="0"/>
          </a:p>
          <a:p>
            <a:pPr marL="395288" indent="-395288" eaLnBrk="1" hangingPunct="1">
              <a:lnSpc>
                <a:spcPct val="90000"/>
              </a:lnSpc>
              <a:buFontTx/>
              <a:buNone/>
            </a:pPr>
            <a:r>
              <a:rPr lang="en-US" dirty="0" smtClean="0">
                <a:latin typeface="Calibri" pitchFamily="34" charset="0"/>
                <a:cs typeface="Calibri" pitchFamily="34" charset="0"/>
              </a:rPr>
              <a:t>	</a:t>
            </a:r>
            <a:r>
              <a:rPr lang="en-US" sz="2000" dirty="0" smtClean="0">
                <a:latin typeface="Calibri" pitchFamily="34" charset="0"/>
                <a:cs typeface="Calibri" pitchFamily="34" charset="0"/>
              </a:rPr>
              <a:t>Cerner must document:</a:t>
            </a:r>
          </a:p>
          <a:p>
            <a:pPr marL="1371600" lvl="2" indent="-457200" eaLnBrk="1" hangingPunct="1">
              <a:lnSpc>
                <a:spcPct val="90000"/>
              </a:lnSpc>
            </a:pPr>
            <a:r>
              <a:rPr lang="en-US" i="1" dirty="0" smtClean="0">
                <a:latin typeface="Calibri" pitchFamily="34" charset="0"/>
                <a:cs typeface="Calibri" pitchFamily="34" charset="0"/>
              </a:rPr>
              <a:t>What went wrong</a:t>
            </a:r>
          </a:p>
          <a:p>
            <a:pPr marL="1371600" lvl="2" indent="-457200" eaLnBrk="1" hangingPunct="1">
              <a:lnSpc>
                <a:spcPct val="90000"/>
              </a:lnSpc>
            </a:pPr>
            <a:r>
              <a:rPr lang="en-US" i="1" dirty="0" smtClean="0">
                <a:latin typeface="Calibri" pitchFamily="34" charset="0"/>
                <a:cs typeface="Calibri" pitchFamily="34" charset="0"/>
              </a:rPr>
              <a:t>Details about </a:t>
            </a:r>
            <a:r>
              <a:rPr lang="en-US" dirty="0" smtClean="0">
                <a:latin typeface="Calibri" pitchFamily="34" charset="0"/>
                <a:cs typeface="Calibri" pitchFamily="34" charset="0"/>
              </a:rPr>
              <a:t>the</a:t>
            </a:r>
            <a:r>
              <a:rPr lang="en-US" i="1" dirty="0" smtClean="0">
                <a:latin typeface="Calibri" pitchFamily="34" charset="0"/>
                <a:cs typeface="Calibri" pitchFamily="34" charset="0"/>
              </a:rPr>
              <a:t> investigation</a:t>
            </a:r>
          </a:p>
          <a:p>
            <a:pPr marL="1371600" lvl="2" indent="-457200" eaLnBrk="1" hangingPunct="1">
              <a:lnSpc>
                <a:spcPct val="90000"/>
              </a:lnSpc>
            </a:pPr>
            <a:r>
              <a:rPr lang="en-US" i="1" dirty="0" smtClean="0">
                <a:latin typeface="Calibri" pitchFamily="34" charset="0"/>
                <a:cs typeface="Calibri" pitchFamily="34" charset="0"/>
              </a:rPr>
              <a:t>How the problem was corrected</a:t>
            </a:r>
          </a:p>
          <a:p>
            <a:pPr marL="1371600" lvl="2" indent="-457200" eaLnBrk="1" hangingPunct="1">
              <a:lnSpc>
                <a:spcPct val="90000"/>
              </a:lnSpc>
            </a:pPr>
            <a:r>
              <a:rPr lang="en-US" i="1" dirty="0" smtClean="0">
                <a:latin typeface="Calibri" pitchFamily="34" charset="0"/>
                <a:cs typeface="Calibri" pitchFamily="34" charset="0"/>
              </a:rPr>
              <a:t>How Cerner will prevent the problem from occurring again</a:t>
            </a:r>
          </a:p>
          <a:p>
            <a:pPr marL="111125" indent="0">
              <a:spcBef>
                <a:spcPts val="1200"/>
              </a:spcBef>
              <a:spcAft>
                <a:spcPts val="1200"/>
              </a:spcAft>
              <a:buNone/>
            </a:pPr>
            <a:r>
              <a:rPr lang="en-US" sz="1800" dirty="0" smtClean="0"/>
              <a:t>When </a:t>
            </a:r>
            <a:r>
              <a:rPr lang="en-US" sz="1800" dirty="0"/>
              <a:t>a CHIA is determined to have a high level of risk to patient safety, it is evaluated for further escalation.  If further escalation is warranted, then </a:t>
            </a:r>
            <a:r>
              <a:rPr lang="en-US" sz="1800" dirty="0" smtClean="0"/>
              <a:t>a Vigilance Reports is </a:t>
            </a:r>
            <a:r>
              <a:rPr lang="en-US" sz="1800" dirty="0"/>
              <a:t>prepared and sent to the FDA </a:t>
            </a:r>
            <a:r>
              <a:rPr lang="en-US" sz="1800" dirty="0" smtClean="0"/>
              <a:t>and/or global </a:t>
            </a:r>
            <a:r>
              <a:rPr lang="en-US" sz="1800" dirty="0"/>
              <a:t>regulatory </a:t>
            </a:r>
            <a:r>
              <a:rPr lang="en-US" sz="1800" dirty="0" smtClean="0"/>
              <a:t>agencies. </a:t>
            </a:r>
            <a:endParaRPr lang="en-US" sz="1800" dirty="0"/>
          </a:p>
          <a:p>
            <a:pPr marL="631825" lvl="1" indent="-174625" eaLnBrk="1" hangingPunct="1">
              <a:lnSpc>
                <a:spcPct val="90000"/>
              </a:lnSpc>
            </a:pPr>
            <a:r>
              <a:rPr lang="en-US" sz="1800" dirty="0" smtClean="0">
                <a:solidFill>
                  <a:srgbClr val="FF0000"/>
                </a:solidFill>
                <a:latin typeface="Calibri" pitchFamily="34" charset="0"/>
                <a:cs typeface="Calibri" pitchFamily="34" charset="0"/>
              </a:rPr>
              <a:t>Vigilance Reports must be sent to appropriate regulatory agencies within 30 days</a:t>
            </a:r>
            <a:r>
              <a:rPr lang="en-US" sz="1800" dirty="0" smtClean="0">
                <a:latin typeface="Calibri" pitchFamily="34" charset="0"/>
                <a:cs typeface="Calibri" pitchFamily="34" charset="0"/>
              </a:rPr>
              <a:t>.  </a:t>
            </a:r>
            <a:r>
              <a:rPr lang="en-US" sz="1800" i="1" dirty="0" smtClean="0">
                <a:solidFill>
                  <a:srgbClr val="FF0000"/>
                </a:solidFill>
                <a:latin typeface="Calibri" pitchFamily="34" charset="0"/>
                <a:cs typeface="Calibri" pitchFamily="34" charset="0"/>
              </a:rPr>
              <a:t>5 days if potential for patient death exists.</a:t>
            </a:r>
          </a:p>
          <a:p>
            <a:pPr marL="111125" indent="0">
              <a:lnSpc>
                <a:spcPct val="90000"/>
              </a:lnSpc>
              <a:buNone/>
            </a:pPr>
            <a:endParaRPr lang="en-US" sz="1800" dirty="0">
              <a:solidFill>
                <a:schemeClr val="tx1"/>
              </a:solidFill>
              <a:latin typeface="Calibri" pitchFamily="34" charset="0"/>
              <a:cs typeface="Calibri" pitchFamily="34" charset="0"/>
            </a:endParaRPr>
          </a:p>
          <a:p>
            <a:pPr marL="111125" indent="0">
              <a:lnSpc>
                <a:spcPct val="90000"/>
              </a:lnSpc>
              <a:buNone/>
            </a:pPr>
            <a:r>
              <a:rPr lang="en-US" sz="1800" dirty="0" smtClean="0">
                <a:solidFill>
                  <a:schemeClr val="tx1"/>
                </a:solidFill>
                <a:latin typeface="Calibri" pitchFamily="34" charset="0"/>
                <a:cs typeface="Calibri" pitchFamily="34" charset="0"/>
                <a:hlinkClick r:id="rId3"/>
              </a:rPr>
              <a:t>Cerner’s Internal Complaint-Handling (CHIA) System Procedure</a:t>
            </a:r>
            <a:endParaRPr lang="en-US" sz="1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980008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dirty="0" smtClean="0"/>
              <a:t>Premarket clearance from the FDA</a:t>
            </a:r>
          </a:p>
        </p:txBody>
      </p:sp>
      <p:sp>
        <p:nvSpPr>
          <p:cNvPr id="6147" name="Rectangle 3"/>
          <p:cNvSpPr>
            <a:spLocks noGrp="1" noChangeArrowheads="1"/>
          </p:cNvSpPr>
          <p:nvPr>
            <p:ph idx="1"/>
          </p:nvPr>
        </p:nvSpPr>
        <p:spPr>
          <a:xfrm>
            <a:off x="304800" y="1066800"/>
            <a:ext cx="8450263" cy="5272668"/>
          </a:xfrm>
        </p:spPr>
        <p:txBody>
          <a:bodyPr/>
          <a:lstStyle/>
          <a:p>
            <a:pPr marL="0" lvl="2" indent="0">
              <a:spcBef>
                <a:spcPts val="600"/>
              </a:spcBef>
              <a:spcAft>
                <a:spcPts val="1200"/>
              </a:spcAft>
              <a:buClr>
                <a:srgbClr val="3294D3"/>
              </a:buClr>
              <a:buNone/>
            </a:pPr>
            <a:r>
              <a:rPr lang="en-US" sz="2400" i="0" dirty="0" smtClean="0"/>
              <a:t>Some Cerner solutions require submittal </a:t>
            </a:r>
            <a:r>
              <a:rPr lang="en-US" sz="2400" i="0" dirty="0"/>
              <a:t>of documentation to the FDA for review </a:t>
            </a:r>
            <a:r>
              <a:rPr lang="en-US" sz="2400" i="0" dirty="0" smtClean="0"/>
              <a:t>and clearance prior to being placed on the market.</a:t>
            </a:r>
            <a:endParaRPr lang="en-US" sz="2400" i="0" dirty="0"/>
          </a:p>
          <a:p>
            <a:pPr>
              <a:lnSpc>
                <a:spcPct val="90000"/>
              </a:lnSpc>
              <a:buFont typeface="Wingdings" pitchFamily="2" charset="2"/>
              <a:buChar char="§"/>
            </a:pPr>
            <a:r>
              <a:rPr lang="en-US" sz="1800" dirty="0" smtClean="0"/>
              <a:t>Premarket </a:t>
            </a:r>
            <a:r>
              <a:rPr lang="en-US" sz="1800" dirty="0"/>
              <a:t>Notification </a:t>
            </a:r>
            <a:r>
              <a:rPr lang="en-US" sz="1800" dirty="0" smtClean="0"/>
              <a:t>referred to as 510(k)</a:t>
            </a:r>
            <a:endParaRPr lang="en-US" sz="1800" dirty="0"/>
          </a:p>
          <a:p>
            <a:pPr marL="804863" lvl="2" indent="-457200">
              <a:lnSpc>
                <a:spcPct val="90000"/>
              </a:lnSpc>
              <a:buClr>
                <a:schemeClr val="tx1"/>
              </a:buClr>
            </a:pPr>
            <a:r>
              <a:rPr lang="en-US" dirty="0" smtClean="0"/>
              <a:t>Must demonstrate </a:t>
            </a:r>
            <a:r>
              <a:rPr lang="en-US" dirty="0"/>
              <a:t>that the device is safe and effective</a:t>
            </a:r>
          </a:p>
          <a:p>
            <a:pPr marL="804863" lvl="2" indent="-457200">
              <a:lnSpc>
                <a:spcPct val="90000"/>
              </a:lnSpc>
              <a:buClr>
                <a:schemeClr val="tx1"/>
              </a:buClr>
            </a:pPr>
            <a:r>
              <a:rPr lang="en-US" dirty="0" smtClean="0"/>
              <a:t>That it is substantially </a:t>
            </a:r>
            <a:r>
              <a:rPr lang="en-US" dirty="0"/>
              <a:t>equivalent to a legally marketed device</a:t>
            </a:r>
          </a:p>
          <a:p>
            <a:pPr marL="804863" lvl="2" indent="-457200">
              <a:lnSpc>
                <a:spcPct val="90000"/>
              </a:lnSpc>
              <a:buClr>
                <a:schemeClr val="tx1"/>
              </a:buClr>
            </a:pPr>
            <a:r>
              <a:rPr lang="en-US" dirty="0"/>
              <a:t>Not an “approval” of the device</a:t>
            </a:r>
          </a:p>
          <a:p>
            <a:pPr algn="ctr">
              <a:lnSpc>
                <a:spcPct val="90000"/>
              </a:lnSpc>
              <a:spcBef>
                <a:spcPts val="1200"/>
              </a:spcBef>
              <a:spcAft>
                <a:spcPts val="600"/>
              </a:spcAft>
              <a:buNone/>
            </a:pPr>
            <a:r>
              <a:rPr lang="en-US" dirty="0" smtClean="0">
                <a:solidFill>
                  <a:srgbClr val="FF0000"/>
                </a:solidFill>
              </a:rPr>
              <a:t>Cerner cannot </a:t>
            </a:r>
            <a:r>
              <a:rPr lang="en-US" dirty="0">
                <a:solidFill>
                  <a:srgbClr val="FF0000"/>
                </a:solidFill>
              </a:rPr>
              <a:t>market </a:t>
            </a:r>
            <a:r>
              <a:rPr lang="en-US" dirty="0" smtClean="0">
                <a:solidFill>
                  <a:srgbClr val="FF0000"/>
                </a:solidFill>
              </a:rPr>
              <a:t>a device to US clients prior to clearance</a:t>
            </a:r>
          </a:p>
          <a:p>
            <a:pPr marL="0" indent="0">
              <a:spcBef>
                <a:spcPts val="0"/>
              </a:spcBef>
              <a:buNone/>
            </a:pPr>
            <a:r>
              <a:rPr lang="en-US" sz="2000" i="1" dirty="0" smtClean="0"/>
              <a:t>Examples of Cerner solutions requiring 510(k):</a:t>
            </a:r>
          </a:p>
          <a:p>
            <a:pPr lvl="1">
              <a:spcBef>
                <a:spcPts val="0"/>
              </a:spcBef>
            </a:pPr>
            <a:r>
              <a:rPr lang="en-US" sz="1800" dirty="0" err="1" smtClean="0"/>
              <a:t>PathNet</a:t>
            </a:r>
            <a:r>
              <a:rPr lang="en-US" sz="1800" dirty="0" smtClean="0"/>
              <a:t> </a:t>
            </a:r>
            <a:r>
              <a:rPr lang="en-US" sz="1800" dirty="0"/>
              <a:t>Blood Bank Transfusion</a:t>
            </a:r>
          </a:p>
          <a:p>
            <a:pPr lvl="1">
              <a:spcBef>
                <a:spcPts val="0"/>
              </a:spcBef>
            </a:pPr>
            <a:r>
              <a:rPr lang="en-US" sz="1800" dirty="0" smtClean="0"/>
              <a:t>Bridge </a:t>
            </a:r>
            <a:r>
              <a:rPr lang="en-US" sz="1800" dirty="0"/>
              <a:t>Medical Transfusion Administration and Specimen </a:t>
            </a:r>
          </a:p>
          <a:p>
            <a:pPr lvl="1">
              <a:spcBef>
                <a:spcPts val="0"/>
              </a:spcBef>
            </a:pPr>
            <a:r>
              <a:rPr lang="en-US" sz="1800" dirty="0" smtClean="0"/>
              <a:t>ProVision </a:t>
            </a:r>
            <a:r>
              <a:rPr lang="en-US" sz="1800" dirty="0"/>
              <a:t>Workstation</a:t>
            </a:r>
          </a:p>
          <a:p>
            <a:pPr lvl="1">
              <a:spcBef>
                <a:spcPts val="0"/>
              </a:spcBef>
            </a:pPr>
            <a:r>
              <a:rPr lang="en-US" sz="1800" dirty="0" smtClean="0"/>
              <a:t>CareAware </a:t>
            </a:r>
            <a:r>
              <a:rPr lang="en-US" sz="1800" dirty="0"/>
              <a:t>iBus</a:t>
            </a:r>
          </a:p>
          <a:p>
            <a:pPr lvl="1">
              <a:spcBef>
                <a:spcPts val="0"/>
              </a:spcBef>
            </a:pPr>
            <a:r>
              <a:rPr lang="en-US" sz="1800" dirty="0" smtClean="0"/>
              <a:t>FetaLink</a:t>
            </a:r>
            <a:endParaRPr lang="en-US" sz="1800" dirty="0"/>
          </a:p>
          <a:p>
            <a:pPr>
              <a:spcBef>
                <a:spcPts val="1200"/>
              </a:spcBef>
              <a:buFont typeface="Wingdings" pitchFamily="2" charset="2"/>
              <a:buChar char="§"/>
            </a:pPr>
            <a:r>
              <a:rPr lang="en-US" sz="1600" dirty="0"/>
              <a:t>For more information review </a:t>
            </a:r>
            <a:r>
              <a:rPr lang="en-US" sz="1600" i="1" dirty="0" smtClean="0">
                <a:hlinkClick r:id="rId3"/>
              </a:rPr>
              <a:t>Communications </a:t>
            </a:r>
            <a:r>
              <a:rPr lang="en-US" sz="1600" i="1" dirty="0">
                <a:hlinkClick r:id="rId3"/>
              </a:rPr>
              <a:t>on Cerner’s Regulated Solutions, Prior to Receiving Regulatory </a:t>
            </a:r>
            <a:r>
              <a:rPr lang="en-US" sz="1600" i="1" dirty="0" smtClean="0">
                <a:hlinkClick r:id="rId3"/>
              </a:rPr>
              <a:t>Clearance Policy</a:t>
            </a:r>
            <a:endParaRPr lang="en-US" sz="1400" dirty="0"/>
          </a:p>
          <a:p>
            <a:pPr eaLnBrk="1" hangingPunct="1"/>
            <a:endParaRPr lang="en-US" sz="2300" dirty="0" smtClean="0"/>
          </a:p>
        </p:txBody>
      </p:sp>
    </p:spTree>
    <p:extLst>
      <p:ext uri="{BB962C8B-B14F-4D97-AF65-F5344CB8AC3E}">
        <p14:creationId xmlns:p14="http://schemas.microsoft.com/office/powerpoint/2010/main" val="1841572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152400"/>
            <a:ext cx="8229600" cy="644525"/>
          </a:xfrm>
        </p:spPr>
        <p:txBody>
          <a:bodyPr/>
          <a:lstStyle/>
          <a:p>
            <a:pPr eaLnBrk="1" hangingPunct="1"/>
            <a:r>
              <a:rPr lang="en-US" dirty="0" smtClean="0"/>
              <a:t>CE Marking</a:t>
            </a:r>
          </a:p>
        </p:txBody>
      </p:sp>
      <p:pic>
        <p:nvPicPr>
          <p:cNvPr id="1026" name="Picture 2"/>
          <p:cNvPicPr>
            <a:picLocks noChangeAspect="1" noChangeArrowheads="1"/>
          </p:cNvPicPr>
          <p:nvPr/>
        </p:nvPicPr>
        <p:blipFill>
          <a:blip r:embed="rId3" cstate="print"/>
          <a:srcRect/>
          <a:stretch>
            <a:fillRect/>
          </a:stretch>
        </p:blipFill>
        <p:spPr bwMode="auto">
          <a:xfrm>
            <a:off x="609600" y="1143000"/>
            <a:ext cx="1962150" cy="1143000"/>
          </a:xfrm>
          <a:prstGeom prst="rect">
            <a:avLst/>
          </a:prstGeom>
          <a:noFill/>
          <a:ln w="9525">
            <a:noFill/>
            <a:miter lim="800000"/>
            <a:headEnd/>
            <a:tailEnd/>
          </a:ln>
          <a:effectLst/>
        </p:spPr>
      </p:pic>
      <p:sp>
        <p:nvSpPr>
          <p:cNvPr id="5" name="Rectangle 4"/>
          <p:cNvSpPr/>
          <p:nvPr/>
        </p:nvSpPr>
        <p:spPr>
          <a:xfrm>
            <a:off x="609600" y="2514600"/>
            <a:ext cx="8153400" cy="3539430"/>
          </a:xfrm>
          <a:prstGeom prst="rect">
            <a:avLst/>
          </a:prstGeom>
        </p:spPr>
        <p:txBody>
          <a:bodyPr wrap="square">
            <a:spAutoFit/>
          </a:bodyPr>
          <a:lstStyle/>
          <a:p>
            <a:pPr algn="l"/>
            <a:r>
              <a:rPr lang="en-US" sz="2000" b="0" dirty="0" smtClean="0">
                <a:latin typeface="+mn-lt"/>
              </a:rPr>
              <a:t>abbreviation for </a:t>
            </a:r>
            <a:r>
              <a:rPr lang="en-US" sz="2000" b="0" i="1" dirty="0" smtClean="0">
                <a:latin typeface="+mn-lt"/>
              </a:rPr>
              <a:t>'</a:t>
            </a:r>
            <a:r>
              <a:rPr lang="en-US" sz="2000" b="0" i="1" dirty="0" err="1" smtClean="0">
                <a:latin typeface="+mn-lt"/>
              </a:rPr>
              <a:t>Conformité</a:t>
            </a:r>
            <a:r>
              <a:rPr lang="en-US" sz="2000" b="0" i="1" dirty="0" smtClean="0">
                <a:latin typeface="+mn-lt"/>
              </a:rPr>
              <a:t> </a:t>
            </a:r>
            <a:r>
              <a:rPr lang="en-US" sz="2000" b="0" i="1" dirty="0" err="1" smtClean="0">
                <a:latin typeface="+mn-lt"/>
              </a:rPr>
              <a:t>Européenne</a:t>
            </a:r>
            <a:r>
              <a:rPr lang="en-US" sz="2000" b="0" i="1" dirty="0" smtClean="0">
                <a:latin typeface="+mn-lt"/>
              </a:rPr>
              <a:t>'</a:t>
            </a:r>
            <a:r>
              <a:rPr lang="en-US" sz="2000" b="0" dirty="0" smtClean="0">
                <a:latin typeface="+mn-lt"/>
              </a:rPr>
              <a:t>, French for 'European Conformity'.</a:t>
            </a:r>
          </a:p>
          <a:p>
            <a:pPr algn="l"/>
            <a:r>
              <a:rPr lang="en-US" sz="2000" b="0" dirty="0">
                <a:latin typeface="+mn-lt"/>
              </a:rPr>
              <a:t>CE marking </a:t>
            </a:r>
            <a:r>
              <a:rPr lang="en-US" sz="2000" b="0" dirty="0" smtClean="0">
                <a:latin typeface="+mn-lt"/>
              </a:rPr>
              <a:t>is </a:t>
            </a:r>
            <a:r>
              <a:rPr lang="en-US" sz="2000" b="0" dirty="0">
                <a:latin typeface="+mn-lt"/>
              </a:rPr>
              <a:t>a mandatory conformance mark on many products placed on the market in the European Economic Area (EEA</a:t>
            </a:r>
            <a:r>
              <a:rPr lang="en-US" sz="2000" b="0" dirty="0" smtClean="0">
                <a:latin typeface="+mn-lt"/>
              </a:rPr>
              <a:t>) and required for any device solution Cerner seeks to market in the EU.  </a:t>
            </a:r>
            <a:r>
              <a:rPr lang="en-US" sz="2000" b="0" u="sng" dirty="0" smtClean="0">
                <a:latin typeface="+mn-lt"/>
              </a:rPr>
              <a:t>This must be in place prior to marketing.</a:t>
            </a:r>
          </a:p>
          <a:p>
            <a:pPr algn="l"/>
            <a:endParaRPr lang="en-US" sz="2000" b="0" dirty="0">
              <a:latin typeface="+mn-lt"/>
            </a:endParaRPr>
          </a:p>
          <a:p>
            <a:pPr marL="342900" indent="-342900" algn="l">
              <a:buFont typeface="Arial" pitchFamily="34" charset="0"/>
              <a:buChar char="•"/>
            </a:pPr>
            <a:r>
              <a:rPr lang="en-US" sz="2000" b="0" dirty="0" smtClean="0">
                <a:latin typeface="+mn-lt"/>
              </a:rPr>
              <a:t>Is </a:t>
            </a:r>
            <a:r>
              <a:rPr lang="en-US" sz="2000" b="0" dirty="0" smtClean="0">
                <a:solidFill>
                  <a:srgbClr val="FF0000"/>
                </a:solidFill>
                <a:latin typeface="+mn-lt"/>
              </a:rPr>
              <a:t>not </a:t>
            </a:r>
            <a:r>
              <a:rPr lang="en-US" sz="2000" b="0" dirty="0" smtClean="0">
                <a:latin typeface="+mn-lt"/>
              </a:rPr>
              <a:t>a quality mark</a:t>
            </a:r>
          </a:p>
          <a:p>
            <a:pPr marL="342900" indent="-342900" algn="l">
              <a:buFont typeface="Arial" pitchFamily="34" charset="0"/>
              <a:buChar char="•"/>
            </a:pPr>
            <a:r>
              <a:rPr lang="en-US" sz="2000" b="0" dirty="0" smtClean="0">
                <a:latin typeface="+mn-lt"/>
              </a:rPr>
              <a:t>Is </a:t>
            </a:r>
            <a:r>
              <a:rPr lang="en-US" sz="2000" b="0" dirty="0" smtClean="0">
                <a:solidFill>
                  <a:srgbClr val="FF0000"/>
                </a:solidFill>
                <a:latin typeface="+mn-lt"/>
              </a:rPr>
              <a:t>not </a:t>
            </a:r>
            <a:r>
              <a:rPr lang="en-US" sz="2000" b="0" dirty="0" smtClean="0">
                <a:latin typeface="+mn-lt"/>
              </a:rPr>
              <a:t>a mark showing conformity with standards</a:t>
            </a:r>
          </a:p>
          <a:p>
            <a:pPr marL="342900" indent="-342900" algn="l">
              <a:buFont typeface="Arial" pitchFamily="34" charset="0"/>
              <a:buChar char="•"/>
            </a:pPr>
            <a:r>
              <a:rPr lang="en-US" sz="2000" b="0" dirty="0" smtClean="0">
                <a:latin typeface="+mn-lt"/>
              </a:rPr>
              <a:t>Is </a:t>
            </a:r>
            <a:r>
              <a:rPr lang="en-US" sz="2000" b="0" dirty="0" smtClean="0">
                <a:solidFill>
                  <a:srgbClr val="FF0000"/>
                </a:solidFill>
                <a:latin typeface="+mn-lt"/>
              </a:rPr>
              <a:t>not </a:t>
            </a:r>
            <a:r>
              <a:rPr lang="en-US" sz="2000" b="0" dirty="0" smtClean="0">
                <a:latin typeface="+mn-lt"/>
              </a:rPr>
              <a:t>a certification mark, therefore it cannot be licensed or withdrawn</a:t>
            </a:r>
          </a:p>
          <a:p>
            <a:pPr marL="342900" indent="-342900" algn="l">
              <a:buFont typeface="Arial" pitchFamily="34" charset="0"/>
              <a:buChar char="•"/>
            </a:pPr>
            <a:r>
              <a:rPr lang="en-US" sz="2000" b="0" dirty="0" smtClean="0">
                <a:latin typeface="+mn-lt"/>
              </a:rPr>
              <a:t>Has a </a:t>
            </a:r>
            <a:r>
              <a:rPr lang="en-US" sz="2000" b="0" dirty="0" smtClean="0">
                <a:solidFill>
                  <a:srgbClr val="FF0000"/>
                </a:solidFill>
                <a:latin typeface="+mn-lt"/>
              </a:rPr>
              <a:t>single meaning</a:t>
            </a:r>
            <a:r>
              <a:rPr lang="en-US" sz="2000" b="0" dirty="0" smtClean="0">
                <a:latin typeface="+mn-lt"/>
              </a:rPr>
              <a:t>, i.e. the compliance with legal provisions</a:t>
            </a:r>
          </a:p>
        </p:txBody>
      </p:sp>
      <p:pic>
        <p:nvPicPr>
          <p:cNvPr id="8" name="Picture 3"/>
          <p:cNvPicPr>
            <a:picLocks noChangeAspect="1" noChangeArrowheads="1"/>
          </p:cNvPicPr>
          <p:nvPr/>
        </p:nvPicPr>
        <p:blipFill rotWithShape="1">
          <a:blip r:embed="rId4" cstate="print"/>
          <a:srcRect l="15170" t="28114" r="12679" b="31886"/>
          <a:stretch/>
        </p:blipFill>
        <p:spPr bwMode="auto">
          <a:xfrm>
            <a:off x="5257800" y="1127760"/>
            <a:ext cx="2913888" cy="129235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26222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Post Market Surveillance Activity</a:t>
            </a:r>
          </a:p>
        </p:txBody>
      </p:sp>
      <p:sp>
        <p:nvSpPr>
          <p:cNvPr id="15363" name="Rectangle 3"/>
          <p:cNvSpPr>
            <a:spLocks noGrp="1" noChangeArrowheads="1"/>
          </p:cNvSpPr>
          <p:nvPr>
            <p:ph idx="1"/>
          </p:nvPr>
        </p:nvSpPr>
        <p:spPr>
          <a:xfrm>
            <a:off x="381000" y="1143000"/>
            <a:ext cx="8450263" cy="5272668"/>
          </a:xfrm>
        </p:spPr>
        <p:txBody>
          <a:bodyPr/>
          <a:lstStyle/>
          <a:p>
            <a:pPr marL="0" indent="0">
              <a:spcBef>
                <a:spcPts val="600"/>
              </a:spcBef>
              <a:spcAft>
                <a:spcPts val="1200"/>
              </a:spcAft>
              <a:buNone/>
            </a:pPr>
            <a:r>
              <a:rPr lang="en-US" sz="2000" dirty="0" smtClean="0"/>
              <a:t>"</a:t>
            </a:r>
            <a:r>
              <a:rPr lang="en-US" sz="2000" dirty="0"/>
              <a:t>Medical device postmarket surveillance" </a:t>
            </a:r>
            <a:r>
              <a:rPr lang="en-US" sz="2000" dirty="0" smtClean="0"/>
              <a:t>is a regulatory requirement and means </a:t>
            </a:r>
            <a:r>
              <a:rPr lang="en-US" sz="2000" dirty="0"/>
              <a:t>those activities carried out to gain information about the quality,  safety or performance of medical devices which have been placed in the market. </a:t>
            </a:r>
            <a:endParaRPr lang="en-US" sz="2000" dirty="0" smtClean="0"/>
          </a:p>
          <a:p>
            <a:pPr>
              <a:spcBef>
                <a:spcPts val="600"/>
              </a:spcBef>
              <a:spcAft>
                <a:spcPts val="600"/>
              </a:spcAft>
            </a:pPr>
            <a:r>
              <a:rPr lang="en-US" sz="1600" dirty="0" smtClean="0"/>
              <a:t>Canada</a:t>
            </a:r>
            <a:r>
              <a:rPr lang="en-US" sz="1600" dirty="0"/>
              <a:t>: Health Canada has a division called "Marketed Health Products Directorate" (MHPD) which coordinates Canadian </a:t>
            </a:r>
            <a:r>
              <a:rPr lang="en-US" sz="1600" dirty="0" smtClean="0"/>
              <a:t>postmarket </a:t>
            </a:r>
            <a:r>
              <a:rPr lang="en-US" sz="1600" dirty="0"/>
              <a:t>surveillance. </a:t>
            </a:r>
          </a:p>
          <a:p>
            <a:pPr>
              <a:spcBef>
                <a:spcPts val="600"/>
              </a:spcBef>
              <a:spcAft>
                <a:spcPts val="600"/>
              </a:spcAft>
            </a:pPr>
            <a:r>
              <a:rPr lang="en-US" sz="1600" dirty="0"/>
              <a:t>United Kingdom has the Medicines and Healthcare products Regulatory Agency (MHRA) </a:t>
            </a:r>
          </a:p>
          <a:p>
            <a:pPr>
              <a:spcBef>
                <a:spcPts val="600"/>
              </a:spcBef>
              <a:spcAft>
                <a:spcPts val="600"/>
              </a:spcAft>
            </a:pPr>
            <a:r>
              <a:rPr lang="en-US" sz="1600" dirty="0"/>
              <a:t>United States: </a:t>
            </a:r>
            <a:r>
              <a:rPr lang="en-US" sz="1600" dirty="0" smtClean="0"/>
              <a:t>Postmarket </a:t>
            </a:r>
            <a:r>
              <a:rPr lang="en-US" sz="1600" dirty="0"/>
              <a:t>surveillance is overseen by the FDA, which operates </a:t>
            </a:r>
            <a:r>
              <a:rPr lang="en-US" sz="1600" dirty="0" smtClean="0"/>
              <a:t>MedWatch</a:t>
            </a:r>
            <a:r>
              <a:rPr lang="en-US" sz="1600" dirty="0"/>
              <a:t>, to which doctors or the general public can voluntarily report issues concerning medical devices.</a:t>
            </a:r>
          </a:p>
          <a:p>
            <a:pPr marL="0" indent="0" eaLnBrk="1" hangingPunct="1">
              <a:lnSpc>
                <a:spcPct val="90000"/>
              </a:lnSpc>
              <a:buNone/>
            </a:pPr>
            <a:r>
              <a:rPr lang="en-US" sz="2000" dirty="0" smtClean="0">
                <a:latin typeface="+mn-lt"/>
              </a:rPr>
              <a:t>For post-market surveillance we must consider:</a:t>
            </a:r>
          </a:p>
          <a:p>
            <a:pPr lvl="1" eaLnBrk="1" hangingPunct="1">
              <a:lnSpc>
                <a:spcPct val="90000"/>
              </a:lnSpc>
            </a:pPr>
            <a:r>
              <a:rPr lang="en-US" sz="1600" dirty="0" smtClean="0"/>
              <a:t>Design and/or process changes</a:t>
            </a:r>
          </a:p>
          <a:p>
            <a:pPr lvl="1">
              <a:lnSpc>
                <a:spcPct val="90000"/>
              </a:lnSpc>
            </a:pPr>
            <a:r>
              <a:rPr lang="en-US" sz="1600" dirty="0"/>
              <a:t>CHIAs </a:t>
            </a:r>
          </a:p>
          <a:p>
            <a:pPr lvl="1" eaLnBrk="1" hangingPunct="1">
              <a:lnSpc>
                <a:spcPct val="90000"/>
              </a:lnSpc>
            </a:pPr>
            <a:r>
              <a:rPr lang="en-US" sz="1600" dirty="0" smtClean="0"/>
              <a:t>Risk &amp; Hazard analysis</a:t>
            </a:r>
          </a:p>
          <a:p>
            <a:pPr lvl="1" eaLnBrk="1" hangingPunct="1">
              <a:lnSpc>
                <a:spcPct val="90000"/>
              </a:lnSpc>
            </a:pPr>
            <a:r>
              <a:rPr lang="en-US" sz="1600" dirty="0" smtClean="0"/>
              <a:t>Clinical Evaluations </a:t>
            </a:r>
          </a:p>
          <a:p>
            <a:pPr lvl="1" eaLnBrk="1" hangingPunct="1">
              <a:lnSpc>
                <a:spcPct val="90000"/>
              </a:lnSpc>
            </a:pPr>
            <a:r>
              <a:rPr lang="en-US" sz="1600" dirty="0" smtClean="0"/>
              <a:t>SRs / CRs</a:t>
            </a:r>
          </a:p>
          <a:p>
            <a:pPr lvl="1" eaLnBrk="1" hangingPunct="1">
              <a:lnSpc>
                <a:spcPct val="90000"/>
              </a:lnSpc>
            </a:pPr>
            <a:r>
              <a:rPr lang="en-US" sz="1600" dirty="0" smtClean="0"/>
              <a:t>Client surveys</a:t>
            </a:r>
          </a:p>
          <a:p>
            <a:pPr lvl="1" eaLnBrk="1" hangingPunct="1">
              <a:lnSpc>
                <a:spcPct val="90000"/>
              </a:lnSpc>
            </a:pPr>
            <a:endParaRPr lang="en-US" sz="1600" dirty="0"/>
          </a:p>
          <a:p>
            <a:pPr marL="0" indent="0">
              <a:lnSpc>
                <a:spcPct val="90000"/>
              </a:lnSpc>
              <a:buNone/>
            </a:pPr>
            <a:r>
              <a:rPr lang="en-US" sz="1800" dirty="0" smtClean="0"/>
              <a:t>	MedWatch </a:t>
            </a:r>
            <a:r>
              <a:rPr lang="en-US" sz="1800" dirty="0"/>
              <a:t>- </a:t>
            </a:r>
            <a:r>
              <a:rPr lang="en-US" sz="1800" dirty="0">
                <a:hlinkClick r:id="rId3"/>
              </a:rPr>
              <a:t>http://www.fda.gov/Safety/MedWatch/default.htm</a:t>
            </a:r>
            <a:endParaRPr lang="en-US" sz="1800" dirty="0" smtClean="0"/>
          </a:p>
        </p:txBody>
      </p:sp>
      <p:sp>
        <p:nvSpPr>
          <p:cNvPr id="2" name="Right Arrow 1"/>
          <p:cNvSpPr/>
          <p:nvPr/>
        </p:nvSpPr>
        <p:spPr bwMode="auto">
          <a:xfrm>
            <a:off x="838200" y="6248400"/>
            <a:ext cx="457200" cy="15240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1359233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Quality and Commitment</a:t>
            </a:r>
            <a:endParaRPr lang="en-US" sz="3200" b="0" kern="0" dirty="0">
              <a:latin typeface="Calibri" pitchFamily="34" charset="0"/>
              <a:ea typeface="+mj-ea"/>
              <a:cs typeface="Calibri" pitchFamily="34" charset="0"/>
            </a:endParaRPr>
          </a:p>
        </p:txBody>
      </p:sp>
      <p:sp>
        <p:nvSpPr>
          <p:cNvPr id="2" name="Rectangle 1"/>
          <p:cNvSpPr/>
          <p:nvPr/>
        </p:nvSpPr>
        <p:spPr>
          <a:xfrm>
            <a:off x="142437" y="1295400"/>
            <a:ext cx="8740306" cy="4819781"/>
          </a:xfrm>
          <a:prstGeom prst="rect">
            <a:avLst/>
          </a:prstGeom>
        </p:spPr>
        <p:txBody>
          <a:bodyPr wrap="square">
            <a:spAutoFit/>
          </a:bodyPr>
          <a:lstStyle/>
          <a:p>
            <a:pPr eaLnBrk="1" hangingPunct="1"/>
            <a:r>
              <a:rPr lang="en-US" sz="2400" b="0" dirty="0" smtClean="0">
                <a:solidFill>
                  <a:srgbClr val="000000"/>
                </a:solidFill>
                <a:latin typeface="+mj-lt"/>
                <a:cs typeface="Times New Roman" pitchFamily="18" charset="0"/>
              </a:rPr>
              <a:t>Cerner </a:t>
            </a:r>
            <a:r>
              <a:rPr lang="en-US" sz="2400" b="0" dirty="0">
                <a:solidFill>
                  <a:srgbClr val="000000"/>
                </a:solidFill>
                <a:latin typeface="+mj-lt"/>
                <a:cs typeface="Times New Roman" pitchFamily="18" charset="0"/>
              </a:rPr>
              <a:t>takes </a:t>
            </a:r>
            <a:r>
              <a:rPr lang="en-US" sz="2400" b="0" dirty="0" smtClean="0">
                <a:solidFill>
                  <a:srgbClr val="000000"/>
                </a:solidFill>
                <a:latin typeface="+mj-lt"/>
                <a:cs typeface="Times New Roman" pitchFamily="18" charset="0"/>
              </a:rPr>
              <a:t>its </a:t>
            </a:r>
            <a:r>
              <a:rPr lang="en-US" sz="2400" b="0" dirty="0">
                <a:solidFill>
                  <a:srgbClr val="000000"/>
                </a:solidFill>
                <a:latin typeface="+mj-lt"/>
                <a:cs typeface="Times New Roman" pitchFamily="18" charset="0"/>
              </a:rPr>
              <a:t>obligations to the public’s health very seriously.  </a:t>
            </a:r>
            <a:endParaRPr lang="en-US" sz="2400" b="0" dirty="0" smtClean="0">
              <a:solidFill>
                <a:srgbClr val="000000"/>
              </a:solidFill>
              <a:latin typeface="+mj-lt"/>
              <a:cs typeface="Times New Roman" pitchFamily="18" charset="0"/>
            </a:endParaRPr>
          </a:p>
          <a:p>
            <a:pPr eaLnBrk="1" hangingPunct="1"/>
            <a:endParaRPr lang="en-US" sz="2400" b="0" dirty="0" smtClean="0">
              <a:solidFill>
                <a:srgbClr val="000000"/>
              </a:solidFill>
              <a:latin typeface="+mj-lt"/>
              <a:cs typeface="Times New Roman" pitchFamily="18" charset="0"/>
            </a:endParaRPr>
          </a:p>
          <a:p>
            <a:pPr eaLnBrk="1" hangingPunct="1"/>
            <a:r>
              <a:rPr lang="en-US" sz="2400" b="0" dirty="0" smtClean="0">
                <a:solidFill>
                  <a:srgbClr val="A2B4D2"/>
                </a:solidFill>
                <a:latin typeface="+mj-lt"/>
                <a:cs typeface="Times New Roman" pitchFamily="18" charset="0"/>
              </a:rPr>
              <a:t>We believe that </a:t>
            </a:r>
            <a:r>
              <a:rPr lang="en-US" sz="2400" b="0" dirty="0">
                <a:solidFill>
                  <a:srgbClr val="A2B4D2"/>
                </a:solidFill>
                <a:latin typeface="+mj-lt"/>
                <a:cs typeface="Times New Roman" pitchFamily="18" charset="0"/>
              </a:rPr>
              <a:t>compliance with the US-based </a:t>
            </a:r>
            <a:r>
              <a:rPr lang="en-US" sz="2400" b="0" dirty="0" smtClean="0">
                <a:solidFill>
                  <a:srgbClr val="A2B4D2"/>
                </a:solidFill>
                <a:latin typeface="+mj-lt"/>
                <a:cs typeface="Times New Roman" pitchFamily="18" charset="0"/>
              </a:rPr>
              <a:t>Food </a:t>
            </a:r>
            <a:r>
              <a:rPr lang="en-US" sz="2400" b="0" dirty="0">
                <a:solidFill>
                  <a:srgbClr val="A2B4D2"/>
                </a:solidFill>
                <a:latin typeface="+mj-lt"/>
                <a:cs typeface="Times New Roman" pitchFamily="18" charset="0"/>
              </a:rPr>
              <a:t>and Drug Administration’s Quality System Regulation </a:t>
            </a:r>
            <a:r>
              <a:rPr lang="en-US" sz="2400" b="0" dirty="0" smtClean="0">
                <a:solidFill>
                  <a:srgbClr val="A2B4D2"/>
                </a:solidFill>
                <a:latin typeface="+mj-lt"/>
                <a:cs typeface="Times New Roman" pitchFamily="18" charset="0"/>
              </a:rPr>
              <a:t>(QSR) and </a:t>
            </a:r>
            <a:r>
              <a:rPr lang="en-US" sz="2400" b="0" dirty="0">
                <a:solidFill>
                  <a:srgbClr val="A2B4D2"/>
                </a:solidFill>
                <a:latin typeface="+mj-lt"/>
                <a:cs typeface="Times New Roman" pitchFamily="18" charset="0"/>
              </a:rPr>
              <a:t>applicable global regulatory agency regulations </a:t>
            </a:r>
            <a:r>
              <a:rPr lang="en-US" sz="2400" b="0" dirty="0" smtClean="0">
                <a:solidFill>
                  <a:srgbClr val="A2B4D2"/>
                </a:solidFill>
                <a:latin typeface="+mj-lt"/>
                <a:cs typeface="Times New Roman" pitchFamily="18" charset="0"/>
              </a:rPr>
              <a:t>is a </a:t>
            </a:r>
            <a:r>
              <a:rPr lang="en-US" sz="2400" b="0" dirty="0">
                <a:solidFill>
                  <a:srgbClr val="A2B4D2"/>
                </a:solidFill>
                <a:latin typeface="+mj-lt"/>
                <a:cs typeface="Times New Roman" pitchFamily="18" charset="0"/>
              </a:rPr>
              <a:t>minimum requirement for any activity in the medical device software industry.  </a:t>
            </a:r>
            <a:endParaRPr lang="en-US" sz="2400" b="0" dirty="0" smtClean="0">
              <a:solidFill>
                <a:srgbClr val="A2B4D2"/>
              </a:solidFill>
              <a:latin typeface="+mj-lt"/>
              <a:cs typeface="Times New Roman" pitchFamily="18" charset="0"/>
            </a:endParaRPr>
          </a:p>
          <a:p>
            <a:pPr eaLnBrk="1" hangingPunct="1"/>
            <a:endParaRPr lang="en-US" sz="2400" b="0" dirty="0">
              <a:solidFill>
                <a:srgbClr val="000000"/>
              </a:solidFill>
              <a:latin typeface="+mj-lt"/>
              <a:cs typeface="Times New Roman" pitchFamily="18" charset="0"/>
            </a:endParaRPr>
          </a:p>
          <a:p>
            <a:pPr eaLnBrk="1" hangingPunct="1"/>
            <a:r>
              <a:rPr lang="en-US" sz="2400" b="0" dirty="0" smtClean="0">
                <a:latin typeface="+mj-lt"/>
                <a:cs typeface="Times New Roman" pitchFamily="18" charset="0"/>
              </a:rPr>
              <a:t>To </a:t>
            </a:r>
            <a:r>
              <a:rPr lang="en-US" sz="2400" b="0" dirty="0">
                <a:latin typeface="+mj-lt"/>
                <a:cs typeface="Times New Roman" pitchFamily="18" charset="0"/>
              </a:rPr>
              <a:t>go beyond QSR and broaden our commitment to quality, safety and effectiveness for our clients and their patients, Cerner </a:t>
            </a:r>
            <a:r>
              <a:rPr lang="en-US" sz="2400" b="0" dirty="0" smtClean="0">
                <a:latin typeface="+mj-lt"/>
                <a:cs typeface="Times New Roman" pitchFamily="18" charset="0"/>
              </a:rPr>
              <a:t>established </a:t>
            </a:r>
            <a:r>
              <a:rPr lang="en-US" sz="2400" b="0" dirty="0">
                <a:latin typeface="+mj-lt"/>
                <a:cs typeface="Times New Roman" pitchFamily="18" charset="0"/>
              </a:rPr>
              <a:t>and implemented a quality system and has achieved ISO </a:t>
            </a:r>
            <a:r>
              <a:rPr lang="en-US" sz="2400" b="0" dirty="0" smtClean="0">
                <a:latin typeface="+mj-lt"/>
                <a:cs typeface="Times New Roman" pitchFamily="18" charset="0"/>
              </a:rPr>
              <a:t>9001:2008 </a:t>
            </a:r>
            <a:r>
              <a:rPr lang="en-US" sz="2400" b="0" dirty="0">
                <a:latin typeface="+mj-lt"/>
                <a:cs typeface="Times New Roman" pitchFamily="18" charset="0"/>
              </a:rPr>
              <a:t>and ISO 13485:2003 certification to promote continuous quality improvement company-wide</a:t>
            </a:r>
            <a:r>
              <a:rPr lang="en-US" sz="2400" b="0" dirty="0" smtClean="0">
                <a:latin typeface="+mj-lt"/>
                <a:cs typeface="Times New Roman" pitchFamily="18" charset="0"/>
              </a:rPr>
              <a:t>.</a:t>
            </a:r>
            <a:endParaRPr lang="en-US" sz="2400" b="0" dirty="0">
              <a:latin typeface="+mj-lt"/>
              <a:cs typeface="Times New Roman" pitchFamily="18" charset="0"/>
            </a:endParaRPr>
          </a:p>
        </p:txBody>
      </p:sp>
    </p:spTree>
    <p:extLst>
      <p:ext uri="{BB962C8B-B14F-4D97-AF65-F5344CB8AC3E}">
        <p14:creationId xmlns:p14="http://schemas.microsoft.com/office/powerpoint/2010/main" val="2404735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Audits</a:t>
            </a:r>
          </a:p>
        </p:txBody>
      </p:sp>
      <p:sp>
        <p:nvSpPr>
          <p:cNvPr id="2" name="Rectangle 1"/>
          <p:cNvSpPr/>
          <p:nvPr/>
        </p:nvSpPr>
        <p:spPr>
          <a:xfrm>
            <a:off x="316142" y="1066800"/>
            <a:ext cx="8458200" cy="5161413"/>
          </a:xfrm>
          <a:prstGeom prst="rect">
            <a:avLst/>
          </a:prstGeom>
        </p:spPr>
        <p:txBody>
          <a:bodyPr wrap="square">
            <a:spAutoFit/>
          </a:bodyPr>
          <a:lstStyle/>
          <a:p>
            <a:pPr algn="l"/>
            <a:r>
              <a:rPr lang="en-US" sz="2000" b="0" dirty="0" smtClean="0">
                <a:latin typeface="+mn-lt"/>
              </a:rPr>
              <a:t>Cerner </a:t>
            </a:r>
            <a:r>
              <a:rPr lang="en-US" sz="2000" b="0" dirty="0">
                <a:latin typeface="+mn-lt"/>
              </a:rPr>
              <a:t>has established an internal auditing process and conducts quality audits to determine and ensure compliance with and effectiveness of CQS.</a:t>
            </a:r>
          </a:p>
          <a:p>
            <a:pPr algn="l"/>
            <a:r>
              <a:rPr lang="en-US" sz="2000" b="0" i="1" dirty="0" smtClean="0">
                <a:latin typeface="+mn-lt"/>
              </a:rPr>
              <a:t>The </a:t>
            </a:r>
            <a:r>
              <a:rPr lang="en-US" sz="2000" b="0" i="1" dirty="0">
                <a:latin typeface="+mn-lt"/>
              </a:rPr>
              <a:t>intent of quality audits is to:</a:t>
            </a:r>
          </a:p>
          <a:p>
            <a:pPr marL="342900" lvl="0" indent="-342900" algn="l">
              <a:buFont typeface="Arial" pitchFamily="34" charset="0"/>
              <a:buChar char="•"/>
            </a:pPr>
            <a:r>
              <a:rPr lang="en-US" sz="2000" b="0" dirty="0">
                <a:latin typeface="+mn-lt"/>
              </a:rPr>
              <a:t>Foster continual improvement</a:t>
            </a:r>
          </a:p>
          <a:p>
            <a:pPr marL="342900" lvl="0" indent="-342900" algn="l">
              <a:buFont typeface="Arial" pitchFamily="34" charset="0"/>
              <a:buChar char="•"/>
            </a:pPr>
            <a:r>
              <a:rPr lang="en-US" sz="2000" b="0" dirty="0">
                <a:latin typeface="+mn-lt"/>
              </a:rPr>
              <a:t>Identify areas for improvements through recommendations</a:t>
            </a:r>
          </a:p>
          <a:p>
            <a:pPr marL="342900" lvl="0" indent="-342900" algn="l">
              <a:buFont typeface="Arial" pitchFamily="34" charset="0"/>
              <a:buChar char="•"/>
            </a:pPr>
            <a:r>
              <a:rPr lang="en-US" sz="2000" b="0" dirty="0">
                <a:latin typeface="+mn-lt"/>
              </a:rPr>
              <a:t>Identify areas of non-compliance (non-conformances)</a:t>
            </a:r>
          </a:p>
          <a:p>
            <a:pPr algn="l"/>
            <a:endParaRPr lang="en-US" sz="1600" b="0" dirty="0" smtClean="0">
              <a:latin typeface="+mn-lt"/>
            </a:endParaRPr>
          </a:p>
          <a:p>
            <a:pPr algn="l"/>
            <a:r>
              <a:rPr lang="en-US" sz="1800" b="0" dirty="0" smtClean="0">
                <a:latin typeface="+mn-lt"/>
              </a:rPr>
              <a:t>Internal </a:t>
            </a:r>
            <a:r>
              <a:rPr lang="en-US" sz="1800" b="0" dirty="0">
                <a:latin typeface="+mn-lt"/>
              </a:rPr>
              <a:t>quality audits are performed by qualified internal auditors from Regulatory Affairs.  External audits can be performed by Cerner’s notified body, clients, </a:t>
            </a:r>
            <a:r>
              <a:rPr lang="en-US" sz="1800" b="0" dirty="0" smtClean="0">
                <a:latin typeface="+mn-lt"/>
              </a:rPr>
              <a:t>government agencies or </a:t>
            </a:r>
            <a:r>
              <a:rPr lang="en-US" sz="1800" b="0" dirty="0">
                <a:latin typeface="+mn-lt"/>
              </a:rPr>
              <a:t>suppliers.  All non-conformances that are identified during the audit process require </a:t>
            </a:r>
            <a:r>
              <a:rPr lang="en-US" sz="1800" b="0" dirty="0" smtClean="0">
                <a:latin typeface="+mn-lt"/>
              </a:rPr>
              <a:t>tracking and reporting </a:t>
            </a:r>
            <a:r>
              <a:rPr lang="en-US" sz="1800" b="0" dirty="0">
                <a:latin typeface="+mn-lt"/>
              </a:rPr>
              <a:t>on actions taken to address the non-conformance(s).  Results of all quality audits are documented.  Audit summary reports are provided to appropriate executives and the Chief Quality Officer</a:t>
            </a:r>
            <a:r>
              <a:rPr lang="en-US" sz="1800" b="0" dirty="0" smtClean="0">
                <a:latin typeface="+mn-lt"/>
              </a:rPr>
              <a:t>.</a:t>
            </a:r>
          </a:p>
          <a:p>
            <a:pPr algn="l"/>
            <a:endParaRPr lang="en-US" sz="1800" b="0" dirty="0">
              <a:latin typeface="+mn-lt"/>
            </a:endParaRPr>
          </a:p>
          <a:p>
            <a:pPr marL="285750" indent="-285750" algn="l">
              <a:spcBef>
                <a:spcPts val="0"/>
              </a:spcBef>
              <a:spcAft>
                <a:spcPts val="600"/>
              </a:spcAft>
              <a:buFont typeface="Arial" pitchFamily="34" charset="0"/>
              <a:buChar char="•"/>
            </a:pPr>
            <a:r>
              <a:rPr lang="en-US" sz="1800" b="0" dirty="0">
                <a:latin typeface="+mn-lt"/>
              </a:rPr>
              <a:t>Groups may be scheduled for internal and external audits within the same year.</a:t>
            </a:r>
          </a:p>
          <a:p>
            <a:pPr marL="285750" indent="-285750" algn="l">
              <a:spcBef>
                <a:spcPts val="0"/>
              </a:spcBef>
              <a:spcAft>
                <a:spcPts val="600"/>
              </a:spcAft>
              <a:buFont typeface="Arial" pitchFamily="34" charset="0"/>
              <a:buChar char="•"/>
            </a:pPr>
            <a:r>
              <a:rPr lang="en-US" sz="1800" b="0" dirty="0" smtClean="0">
                <a:latin typeface="+mn-lt"/>
              </a:rPr>
              <a:t>Internal </a:t>
            </a:r>
            <a:r>
              <a:rPr lang="en-US" sz="1800" b="0" dirty="0">
                <a:latin typeface="+mn-lt"/>
              </a:rPr>
              <a:t>and External audit schedules are independent of one another</a:t>
            </a:r>
            <a:r>
              <a:rPr lang="en-US" sz="1800" b="0" dirty="0" smtClean="0">
                <a:latin typeface="+mn-lt"/>
              </a:rPr>
              <a:t>.</a:t>
            </a:r>
            <a:endParaRPr lang="en-US" sz="1800" b="0" dirty="0">
              <a:latin typeface="+mn-lt"/>
            </a:endParaRPr>
          </a:p>
        </p:txBody>
      </p:sp>
      <p:grpSp>
        <p:nvGrpSpPr>
          <p:cNvPr id="4" name="Group 82"/>
          <p:cNvGrpSpPr>
            <a:grpSpLocks/>
          </p:cNvGrpSpPr>
          <p:nvPr/>
        </p:nvGrpSpPr>
        <p:grpSpPr bwMode="auto">
          <a:xfrm>
            <a:off x="7500601" y="1974897"/>
            <a:ext cx="1273741" cy="1505650"/>
            <a:chOff x="3600" y="1248"/>
            <a:chExt cx="1800" cy="2185"/>
          </a:xfrm>
        </p:grpSpPr>
        <p:sp>
          <p:nvSpPr>
            <p:cNvPr id="6" name="AutoShape 13"/>
            <p:cNvSpPr>
              <a:spLocks noChangeAspect="1" noChangeArrowheads="1" noTextEdit="1"/>
            </p:cNvSpPr>
            <p:nvPr/>
          </p:nvSpPr>
          <p:spPr bwMode="auto">
            <a:xfrm>
              <a:off x="3600" y="1248"/>
              <a:ext cx="1800" cy="2185"/>
            </a:xfrm>
            <a:prstGeom prst="rect">
              <a:avLst/>
            </a:prstGeom>
            <a:noFill/>
            <a:ln w="9525">
              <a:noFill/>
              <a:miter lim="800000"/>
              <a:headEnd/>
              <a:tailEnd/>
            </a:ln>
          </p:spPr>
          <p:txBody>
            <a:bodyPr/>
            <a:lstStyle/>
            <a:p>
              <a:endParaRPr lang="en-US"/>
            </a:p>
          </p:txBody>
        </p:sp>
        <p:sp>
          <p:nvSpPr>
            <p:cNvPr id="7" name="Freeform 15"/>
            <p:cNvSpPr>
              <a:spLocks/>
            </p:cNvSpPr>
            <p:nvPr/>
          </p:nvSpPr>
          <p:spPr bwMode="auto">
            <a:xfrm>
              <a:off x="5157" y="2400"/>
              <a:ext cx="204" cy="301"/>
            </a:xfrm>
            <a:custGeom>
              <a:avLst/>
              <a:gdLst>
                <a:gd name="T0" fmla="*/ 0 w 409"/>
                <a:gd name="T1" fmla="*/ 0 h 602"/>
                <a:gd name="T2" fmla="*/ 25 w 409"/>
                <a:gd name="T3" fmla="*/ 68 h 602"/>
                <a:gd name="T4" fmla="*/ 75 w 409"/>
                <a:gd name="T5" fmla="*/ 151 h 602"/>
                <a:gd name="T6" fmla="*/ 102 w 409"/>
                <a:gd name="T7" fmla="*/ 121 h 602"/>
                <a:gd name="T8" fmla="*/ 57 w 409"/>
                <a:gd name="T9" fmla="*/ 75 h 602"/>
                <a:gd name="T10" fmla="*/ 0 w 409"/>
                <a:gd name="T11" fmla="*/ 0 h 602"/>
                <a:gd name="T12" fmla="*/ 0 w 409"/>
                <a:gd name="T13" fmla="*/ 0 h 602"/>
                <a:gd name="T14" fmla="*/ 0 60000 65536"/>
                <a:gd name="T15" fmla="*/ 0 60000 65536"/>
                <a:gd name="T16" fmla="*/ 0 60000 65536"/>
                <a:gd name="T17" fmla="*/ 0 60000 65536"/>
                <a:gd name="T18" fmla="*/ 0 60000 65536"/>
                <a:gd name="T19" fmla="*/ 0 60000 65536"/>
                <a:gd name="T20" fmla="*/ 0 60000 65536"/>
                <a:gd name="T21" fmla="*/ 0 w 409"/>
                <a:gd name="T22" fmla="*/ 0 h 602"/>
                <a:gd name="T23" fmla="*/ 409 w 409"/>
                <a:gd name="T24" fmla="*/ 602 h 6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9" h="602">
                  <a:moveTo>
                    <a:pt x="0" y="0"/>
                  </a:moveTo>
                  <a:lnTo>
                    <a:pt x="103" y="272"/>
                  </a:lnTo>
                  <a:lnTo>
                    <a:pt x="303" y="602"/>
                  </a:lnTo>
                  <a:lnTo>
                    <a:pt x="409" y="486"/>
                  </a:lnTo>
                  <a:lnTo>
                    <a:pt x="228" y="298"/>
                  </a:lnTo>
                  <a:lnTo>
                    <a:pt x="0" y="0"/>
                  </a:lnTo>
                  <a:close/>
                </a:path>
              </a:pathLst>
            </a:custGeom>
            <a:solidFill>
              <a:srgbClr val="FFFFFF"/>
            </a:solidFill>
            <a:ln w="9525">
              <a:noFill/>
              <a:round/>
              <a:headEnd/>
              <a:tailEnd/>
            </a:ln>
          </p:spPr>
          <p:txBody>
            <a:bodyPr/>
            <a:lstStyle/>
            <a:p>
              <a:endParaRPr lang="en-US"/>
            </a:p>
          </p:txBody>
        </p:sp>
        <p:sp>
          <p:nvSpPr>
            <p:cNvPr id="8" name="Freeform 16"/>
            <p:cNvSpPr>
              <a:spLocks/>
            </p:cNvSpPr>
            <p:nvPr/>
          </p:nvSpPr>
          <p:spPr bwMode="auto">
            <a:xfrm>
              <a:off x="5122" y="2257"/>
              <a:ext cx="206" cy="580"/>
            </a:xfrm>
            <a:custGeom>
              <a:avLst/>
              <a:gdLst>
                <a:gd name="T0" fmla="*/ 0 w 413"/>
                <a:gd name="T1" fmla="*/ 142 h 1159"/>
                <a:gd name="T2" fmla="*/ 30 w 413"/>
                <a:gd name="T3" fmla="*/ 260 h 1159"/>
                <a:gd name="T4" fmla="*/ 50 w 413"/>
                <a:gd name="T5" fmla="*/ 290 h 1159"/>
                <a:gd name="T6" fmla="*/ 103 w 413"/>
                <a:gd name="T7" fmla="*/ 251 h 1159"/>
                <a:gd name="T8" fmla="*/ 69 w 413"/>
                <a:gd name="T9" fmla="*/ 198 h 1159"/>
                <a:gd name="T10" fmla="*/ 67 w 413"/>
                <a:gd name="T11" fmla="*/ 193 h 1159"/>
                <a:gd name="T12" fmla="*/ 64 w 413"/>
                <a:gd name="T13" fmla="*/ 187 h 1159"/>
                <a:gd name="T14" fmla="*/ 62 w 413"/>
                <a:gd name="T15" fmla="*/ 182 h 1159"/>
                <a:gd name="T16" fmla="*/ 60 w 413"/>
                <a:gd name="T17" fmla="*/ 178 h 1159"/>
                <a:gd name="T18" fmla="*/ 57 w 413"/>
                <a:gd name="T19" fmla="*/ 173 h 1159"/>
                <a:gd name="T20" fmla="*/ 55 w 413"/>
                <a:gd name="T21" fmla="*/ 168 h 1159"/>
                <a:gd name="T22" fmla="*/ 52 w 413"/>
                <a:gd name="T23" fmla="*/ 161 h 1159"/>
                <a:gd name="T24" fmla="*/ 50 w 413"/>
                <a:gd name="T25" fmla="*/ 156 h 1159"/>
                <a:gd name="T26" fmla="*/ 47 w 413"/>
                <a:gd name="T27" fmla="*/ 149 h 1159"/>
                <a:gd name="T28" fmla="*/ 44 w 413"/>
                <a:gd name="T29" fmla="*/ 142 h 1159"/>
                <a:gd name="T30" fmla="*/ 41 w 413"/>
                <a:gd name="T31" fmla="*/ 135 h 1159"/>
                <a:gd name="T32" fmla="*/ 39 w 413"/>
                <a:gd name="T33" fmla="*/ 128 h 1159"/>
                <a:gd name="T34" fmla="*/ 36 w 413"/>
                <a:gd name="T35" fmla="*/ 121 h 1159"/>
                <a:gd name="T36" fmla="*/ 33 w 413"/>
                <a:gd name="T37" fmla="*/ 113 h 1159"/>
                <a:gd name="T38" fmla="*/ 30 w 413"/>
                <a:gd name="T39" fmla="*/ 106 h 1159"/>
                <a:gd name="T40" fmla="*/ 27 w 413"/>
                <a:gd name="T41" fmla="*/ 98 h 1159"/>
                <a:gd name="T42" fmla="*/ 25 w 413"/>
                <a:gd name="T43" fmla="*/ 91 h 1159"/>
                <a:gd name="T44" fmla="*/ 22 w 413"/>
                <a:gd name="T45" fmla="*/ 83 h 1159"/>
                <a:gd name="T46" fmla="*/ 20 w 413"/>
                <a:gd name="T47" fmla="*/ 75 h 1159"/>
                <a:gd name="T48" fmla="*/ 18 w 413"/>
                <a:gd name="T49" fmla="*/ 68 h 1159"/>
                <a:gd name="T50" fmla="*/ 14 w 413"/>
                <a:gd name="T51" fmla="*/ 54 h 1159"/>
                <a:gd name="T52" fmla="*/ 12 w 413"/>
                <a:gd name="T53" fmla="*/ 40 h 1159"/>
                <a:gd name="T54" fmla="*/ 10 w 413"/>
                <a:gd name="T55" fmla="*/ 17 h 1159"/>
                <a:gd name="T56" fmla="*/ 9 w 413"/>
                <a:gd name="T57" fmla="*/ 0 h 1159"/>
                <a:gd name="T58" fmla="*/ 6 w 413"/>
                <a:gd name="T59" fmla="*/ 15 h 1159"/>
                <a:gd name="T60" fmla="*/ 2 w 413"/>
                <a:gd name="T61" fmla="*/ 39 h 1159"/>
                <a:gd name="T62" fmla="*/ 1 w 413"/>
                <a:gd name="T63" fmla="*/ 52 h 1159"/>
                <a:gd name="T64" fmla="*/ 0 w 413"/>
                <a:gd name="T65" fmla="*/ 142 h 1159"/>
                <a:gd name="T66" fmla="*/ 0 w 413"/>
                <a:gd name="T67" fmla="*/ 142 h 1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3"/>
                <a:gd name="T103" fmla="*/ 0 h 1159"/>
                <a:gd name="T104" fmla="*/ 413 w 413"/>
                <a:gd name="T105" fmla="*/ 1159 h 11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3" h="1159">
                  <a:moveTo>
                    <a:pt x="0" y="566"/>
                  </a:moveTo>
                  <a:lnTo>
                    <a:pt x="120" y="1038"/>
                  </a:lnTo>
                  <a:lnTo>
                    <a:pt x="203" y="1159"/>
                  </a:lnTo>
                  <a:lnTo>
                    <a:pt x="413" y="1003"/>
                  </a:lnTo>
                  <a:lnTo>
                    <a:pt x="279" y="792"/>
                  </a:lnTo>
                  <a:lnTo>
                    <a:pt x="270" y="771"/>
                  </a:lnTo>
                  <a:lnTo>
                    <a:pt x="257" y="745"/>
                  </a:lnTo>
                  <a:lnTo>
                    <a:pt x="249" y="728"/>
                  </a:lnTo>
                  <a:lnTo>
                    <a:pt x="240" y="711"/>
                  </a:lnTo>
                  <a:lnTo>
                    <a:pt x="230" y="690"/>
                  </a:lnTo>
                  <a:lnTo>
                    <a:pt x="221" y="669"/>
                  </a:lnTo>
                  <a:lnTo>
                    <a:pt x="211" y="644"/>
                  </a:lnTo>
                  <a:lnTo>
                    <a:pt x="202" y="621"/>
                  </a:lnTo>
                  <a:lnTo>
                    <a:pt x="190" y="595"/>
                  </a:lnTo>
                  <a:lnTo>
                    <a:pt x="179" y="566"/>
                  </a:lnTo>
                  <a:lnTo>
                    <a:pt x="167" y="540"/>
                  </a:lnTo>
                  <a:lnTo>
                    <a:pt x="156" y="509"/>
                  </a:lnTo>
                  <a:lnTo>
                    <a:pt x="145" y="481"/>
                  </a:lnTo>
                  <a:lnTo>
                    <a:pt x="133" y="452"/>
                  </a:lnTo>
                  <a:lnTo>
                    <a:pt x="122" y="422"/>
                  </a:lnTo>
                  <a:lnTo>
                    <a:pt x="110" y="391"/>
                  </a:lnTo>
                  <a:lnTo>
                    <a:pt x="101" y="361"/>
                  </a:lnTo>
                  <a:lnTo>
                    <a:pt x="91" y="330"/>
                  </a:lnTo>
                  <a:lnTo>
                    <a:pt x="82" y="300"/>
                  </a:lnTo>
                  <a:lnTo>
                    <a:pt x="72" y="271"/>
                  </a:lnTo>
                  <a:lnTo>
                    <a:pt x="59" y="213"/>
                  </a:lnTo>
                  <a:lnTo>
                    <a:pt x="48" y="159"/>
                  </a:lnTo>
                  <a:lnTo>
                    <a:pt x="40" y="66"/>
                  </a:lnTo>
                  <a:lnTo>
                    <a:pt x="38" y="0"/>
                  </a:lnTo>
                  <a:lnTo>
                    <a:pt x="25" y="57"/>
                  </a:lnTo>
                  <a:lnTo>
                    <a:pt x="11" y="154"/>
                  </a:lnTo>
                  <a:lnTo>
                    <a:pt x="4" y="207"/>
                  </a:lnTo>
                  <a:lnTo>
                    <a:pt x="0" y="566"/>
                  </a:lnTo>
                  <a:close/>
                </a:path>
              </a:pathLst>
            </a:custGeom>
            <a:solidFill>
              <a:srgbClr val="FFFFFF"/>
            </a:solidFill>
            <a:ln w="9525">
              <a:noFill/>
              <a:round/>
              <a:headEnd/>
              <a:tailEnd/>
            </a:ln>
          </p:spPr>
          <p:txBody>
            <a:bodyPr/>
            <a:lstStyle/>
            <a:p>
              <a:endParaRPr lang="en-US"/>
            </a:p>
          </p:txBody>
        </p:sp>
        <p:sp>
          <p:nvSpPr>
            <p:cNvPr id="9" name="Freeform 17"/>
            <p:cNvSpPr>
              <a:spLocks/>
            </p:cNvSpPr>
            <p:nvPr/>
          </p:nvSpPr>
          <p:spPr bwMode="auto">
            <a:xfrm>
              <a:off x="4983" y="1654"/>
              <a:ext cx="340" cy="601"/>
            </a:xfrm>
            <a:custGeom>
              <a:avLst/>
              <a:gdLst>
                <a:gd name="T0" fmla="*/ 53 w 680"/>
                <a:gd name="T1" fmla="*/ 10 h 1203"/>
                <a:gd name="T2" fmla="*/ 0 w 680"/>
                <a:gd name="T3" fmla="*/ 44 h 1203"/>
                <a:gd name="T4" fmla="*/ 47 w 680"/>
                <a:gd name="T5" fmla="*/ 47 h 1203"/>
                <a:gd name="T6" fmla="*/ 80 w 680"/>
                <a:gd name="T7" fmla="*/ 51 h 1203"/>
                <a:gd name="T8" fmla="*/ 90 w 680"/>
                <a:gd name="T9" fmla="*/ 55 h 1203"/>
                <a:gd name="T10" fmla="*/ 94 w 680"/>
                <a:gd name="T11" fmla="*/ 58 h 1203"/>
                <a:gd name="T12" fmla="*/ 96 w 680"/>
                <a:gd name="T13" fmla="*/ 59 h 1203"/>
                <a:gd name="T14" fmla="*/ 96 w 680"/>
                <a:gd name="T15" fmla="*/ 64 h 1203"/>
                <a:gd name="T16" fmla="*/ 96 w 680"/>
                <a:gd name="T17" fmla="*/ 72 h 1203"/>
                <a:gd name="T18" fmla="*/ 93 w 680"/>
                <a:gd name="T19" fmla="*/ 95 h 1203"/>
                <a:gd name="T20" fmla="*/ 92 w 680"/>
                <a:gd name="T21" fmla="*/ 109 h 1203"/>
                <a:gd name="T22" fmla="*/ 90 w 680"/>
                <a:gd name="T23" fmla="*/ 125 h 1203"/>
                <a:gd name="T24" fmla="*/ 88 w 680"/>
                <a:gd name="T25" fmla="*/ 141 h 1203"/>
                <a:gd name="T26" fmla="*/ 86 w 680"/>
                <a:gd name="T27" fmla="*/ 159 h 1203"/>
                <a:gd name="T28" fmla="*/ 84 w 680"/>
                <a:gd name="T29" fmla="*/ 177 h 1203"/>
                <a:gd name="T30" fmla="*/ 82 w 680"/>
                <a:gd name="T31" fmla="*/ 194 h 1203"/>
                <a:gd name="T32" fmla="*/ 80 w 680"/>
                <a:gd name="T33" fmla="*/ 211 h 1203"/>
                <a:gd name="T34" fmla="*/ 78 w 680"/>
                <a:gd name="T35" fmla="*/ 228 h 1203"/>
                <a:gd name="T36" fmla="*/ 75 w 680"/>
                <a:gd name="T37" fmla="*/ 256 h 1203"/>
                <a:gd name="T38" fmla="*/ 74 w 680"/>
                <a:gd name="T39" fmla="*/ 275 h 1203"/>
                <a:gd name="T40" fmla="*/ 73 w 680"/>
                <a:gd name="T41" fmla="*/ 294 h 1203"/>
                <a:gd name="T42" fmla="*/ 73 w 680"/>
                <a:gd name="T43" fmla="*/ 300 h 1203"/>
                <a:gd name="T44" fmla="*/ 74 w 680"/>
                <a:gd name="T45" fmla="*/ 299 h 1203"/>
                <a:gd name="T46" fmla="*/ 98 w 680"/>
                <a:gd name="T47" fmla="*/ 215 h 1203"/>
                <a:gd name="T48" fmla="*/ 170 w 680"/>
                <a:gd name="T49" fmla="*/ 50 h 1203"/>
                <a:gd name="T50" fmla="*/ 57 w 680"/>
                <a:gd name="T51" fmla="*/ 0 h 1203"/>
                <a:gd name="T52" fmla="*/ 53 w 680"/>
                <a:gd name="T53" fmla="*/ 10 h 1203"/>
                <a:gd name="T54" fmla="*/ 53 w 680"/>
                <a:gd name="T55" fmla="*/ 10 h 12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0"/>
                <a:gd name="T85" fmla="*/ 0 h 1203"/>
                <a:gd name="T86" fmla="*/ 680 w 680"/>
                <a:gd name="T87" fmla="*/ 1203 h 12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0" h="1203">
                  <a:moveTo>
                    <a:pt x="214" y="40"/>
                  </a:moveTo>
                  <a:lnTo>
                    <a:pt x="0" y="178"/>
                  </a:lnTo>
                  <a:lnTo>
                    <a:pt x="188" y="188"/>
                  </a:lnTo>
                  <a:lnTo>
                    <a:pt x="317" y="207"/>
                  </a:lnTo>
                  <a:lnTo>
                    <a:pt x="363" y="220"/>
                  </a:lnTo>
                  <a:lnTo>
                    <a:pt x="376" y="232"/>
                  </a:lnTo>
                  <a:lnTo>
                    <a:pt x="384" y="239"/>
                  </a:lnTo>
                  <a:lnTo>
                    <a:pt x="384" y="258"/>
                  </a:lnTo>
                  <a:lnTo>
                    <a:pt x="384" y="289"/>
                  </a:lnTo>
                  <a:lnTo>
                    <a:pt x="374" y="380"/>
                  </a:lnTo>
                  <a:lnTo>
                    <a:pt x="368" y="437"/>
                  </a:lnTo>
                  <a:lnTo>
                    <a:pt x="361" y="500"/>
                  </a:lnTo>
                  <a:lnTo>
                    <a:pt x="353" y="566"/>
                  </a:lnTo>
                  <a:lnTo>
                    <a:pt x="346" y="636"/>
                  </a:lnTo>
                  <a:lnTo>
                    <a:pt x="336" y="709"/>
                  </a:lnTo>
                  <a:lnTo>
                    <a:pt x="327" y="779"/>
                  </a:lnTo>
                  <a:lnTo>
                    <a:pt x="319" y="847"/>
                  </a:lnTo>
                  <a:lnTo>
                    <a:pt x="311" y="912"/>
                  </a:lnTo>
                  <a:lnTo>
                    <a:pt x="300" y="1024"/>
                  </a:lnTo>
                  <a:lnTo>
                    <a:pt x="294" y="1100"/>
                  </a:lnTo>
                  <a:lnTo>
                    <a:pt x="292" y="1178"/>
                  </a:lnTo>
                  <a:lnTo>
                    <a:pt x="292" y="1203"/>
                  </a:lnTo>
                  <a:lnTo>
                    <a:pt x="296" y="1197"/>
                  </a:lnTo>
                  <a:lnTo>
                    <a:pt x="393" y="863"/>
                  </a:lnTo>
                  <a:lnTo>
                    <a:pt x="680" y="201"/>
                  </a:lnTo>
                  <a:lnTo>
                    <a:pt x="228" y="0"/>
                  </a:lnTo>
                  <a:lnTo>
                    <a:pt x="214" y="40"/>
                  </a:lnTo>
                  <a:close/>
                </a:path>
              </a:pathLst>
            </a:custGeom>
            <a:solidFill>
              <a:srgbClr val="BF6633"/>
            </a:solidFill>
            <a:ln w="9525">
              <a:noFill/>
              <a:round/>
              <a:headEnd/>
              <a:tailEnd/>
            </a:ln>
          </p:spPr>
          <p:txBody>
            <a:bodyPr/>
            <a:lstStyle/>
            <a:p>
              <a:endParaRPr lang="en-US"/>
            </a:p>
          </p:txBody>
        </p:sp>
        <p:sp>
          <p:nvSpPr>
            <p:cNvPr id="10" name="Freeform 18"/>
            <p:cNvSpPr>
              <a:spLocks/>
            </p:cNvSpPr>
            <p:nvPr/>
          </p:nvSpPr>
          <p:spPr bwMode="auto">
            <a:xfrm>
              <a:off x="4458" y="1518"/>
              <a:ext cx="403" cy="238"/>
            </a:xfrm>
            <a:custGeom>
              <a:avLst/>
              <a:gdLst>
                <a:gd name="T0" fmla="*/ 6 w 806"/>
                <a:gd name="T1" fmla="*/ 73 h 475"/>
                <a:gd name="T2" fmla="*/ 0 w 806"/>
                <a:gd name="T3" fmla="*/ 87 h 475"/>
                <a:gd name="T4" fmla="*/ 14 w 806"/>
                <a:gd name="T5" fmla="*/ 119 h 475"/>
                <a:gd name="T6" fmla="*/ 50 w 806"/>
                <a:gd name="T7" fmla="*/ 47 h 475"/>
                <a:gd name="T8" fmla="*/ 185 w 806"/>
                <a:gd name="T9" fmla="*/ 72 h 475"/>
                <a:gd name="T10" fmla="*/ 202 w 806"/>
                <a:gd name="T11" fmla="*/ 30 h 475"/>
                <a:gd name="T12" fmla="*/ 48 w 806"/>
                <a:gd name="T13" fmla="*/ 2 h 475"/>
                <a:gd name="T14" fmla="*/ 27 w 806"/>
                <a:gd name="T15" fmla="*/ 0 h 475"/>
                <a:gd name="T16" fmla="*/ 6 w 806"/>
                <a:gd name="T17" fmla="*/ 73 h 475"/>
                <a:gd name="T18" fmla="*/ 6 w 806"/>
                <a:gd name="T19" fmla="*/ 73 h 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6"/>
                <a:gd name="T31" fmla="*/ 0 h 475"/>
                <a:gd name="T32" fmla="*/ 806 w 806"/>
                <a:gd name="T33" fmla="*/ 475 h 4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6" h="475">
                  <a:moveTo>
                    <a:pt x="27" y="291"/>
                  </a:moveTo>
                  <a:lnTo>
                    <a:pt x="0" y="346"/>
                  </a:lnTo>
                  <a:lnTo>
                    <a:pt x="59" y="475"/>
                  </a:lnTo>
                  <a:lnTo>
                    <a:pt x="200" y="188"/>
                  </a:lnTo>
                  <a:lnTo>
                    <a:pt x="740" y="287"/>
                  </a:lnTo>
                  <a:lnTo>
                    <a:pt x="806" y="118"/>
                  </a:lnTo>
                  <a:lnTo>
                    <a:pt x="192" y="6"/>
                  </a:lnTo>
                  <a:lnTo>
                    <a:pt x="111" y="0"/>
                  </a:lnTo>
                  <a:lnTo>
                    <a:pt x="27" y="291"/>
                  </a:lnTo>
                  <a:close/>
                </a:path>
              </a:pathLst>
            </a:custGeom>
            <a:solidFill>
              <a:srgbClr val="BF6633"/>
            </a:solidFill>
            <a:ln w="9525">
              <a:noFill/>
              <a:round/>
              <a:headEnd/>
              <a:tailEnd/>
            </a:ln>
          </p:spPr>
          <p:txBody>
            <a:bodyPr/>
            <a:lstStyle/>
            <a:p>
              <a:endParaRPr lang="en-US"/>
            </a:p>
          </p:txBody>
        </p:sp>
        <p:sp>
          <p:nvSpPr>
            <p:cNvPr id="11" name="Freeform 19"/>
            <p:cNvSpPr>
              <a:spLocks/>
            </p:cNvSpPr>
            <p:nvPr/>
          </p:nvSpPr>
          <p:spPr bwMode="auto">
            <a:xfrm>
              <a:off x="4320" y="1581"/>
              <a:ext cx="926" cy="1325"/>
            </a:xfrm>
            <a:custGeom>
              <a:avLst/>
              <a:gdLst>
                <a:gd name="T0" fmla="*/ 115 w 1851"/>
                <a:gd name="T1" fmla="*/ 8 h 2652"/>
                <a:gd name="T2" fmla="*/ 108 w 1851"/>
                <a:gd name="T3" fmla="*/ 25 h 2652"/>
                <a:gd name="T4" fmla="*/ 102 w 1851"/>
                <a:gd name="T5" fmla="*/ 41 h 2652"/>
                <a:gd name="T6" fmla="*/ 96 w 1851"/>
                <a:gd name="T7" fmla="*/ 59 h 2652"/>
                <a:gd name="T8" fmla="*/ 89 w 1851"/>
                <a:gd name="T9" fmla="*/ 79 h 2652"/>
                <a:gd name="T10" fmla="*/ 81 w 1851"/>
                <a:gd name="T11" fmla="*/ 102 h 2652"/>
                <a:gd name="T12" fmla="*/ 72 w 1851"/>
                <a:gd name="T13" fmla="*/ 126 h 2652"/>
                <a:gd name="T14" fmla="*/ 68 w 1851"/>
                <a:gd name="T15" fmla="*/ 139 h 2652"/>
                <a:gd name="T16" fmla="*/ 64 w 1851"/>
                <a:gd name="T17" fmla="*/ 152 h 2652"/>
                <a:gd name="T18" fmla="*/ 58 w 1851"/>
                <a:gd name="T19" fmla="*/ 170 h 2652"/>
                <a:gd name="T20" fmla="*/ 49 w 1851"/>
                <a:gd name="T21" fmla="*/ 198 h 2652"/>
                <a:gd name="T22" fmla="*/ 41 w 1851"/>
                <a:gd name="T23" fmla="*/ 227 h 2652"/>
                <a:gd name="T24" fmla="*/ 33 w 1851"/>
                <a:gd name="T25" fmla="*/ 256 h 2652"/>
                <a:gd name="T26" fmla="*/ 25 w 1851"/>
                <a:gd name="T27" fmla="*/ 286 h 2652"/>
                <a:gd name="T28" fmla="*/ 19 w 1851"/>
                <a:gd name="T29" fmla="*/ 315 h 2652"/>
                <a:gd name="T30" fmla="*/ 11 w 1851"/>
                <a:gd name="T31" fmla="*/ 353 h 2652"/>
                <a:gd name="T32" fmla="*/ 3 w 1851"/>
                <a:gd name="T33" fmla="*/ 406 h 2652"/>
                <a:gd name="T34" fmla="*/ 3 w 1851"/>
                <a:gd name="T35" fmla="*/ 516 h 2652"/>
                <a:gd name="T36" fmla="*/ 10 w 1851"/>
                <a:gd name="T37" fmla="*/ 595 h 2652"/>
                <a:gd name="T38" fmla="*/ 414 w 1851"/>
                <a:gd name="T39" fmla="*/ 662 h 2652"/>
                <a:gd name="T40" fmla="*/ 418 w 1851"/>
                <a:gd name="T41" fmla="*/ 548 h 2652"/>
                <a:gd name="T42" fmla="*/ 403 w 1851"/>
                <a:gd name="T43" fmla="*/ 372 h 2652"/>
                <a:gd name="T44" fmla="*/ 409 w 1851"/>
                <a:gd name="T45" fmla="*/ 306 h 2652"/>
                <a:gd name="T46" fmla="*/ 419 w 1851"/>
                <a:gd name="T47" fmla="*/ 236 h 2652"/>
                <a:gd name="T48" fmla="*/ 424 w 1851"/>
                <a:gd name="T49" fmla="*/ 200 h 2652"/>
                <a:gd name="T50" fmla="*/ 430 w 1851"/>
                <a:gd name="T51" fmla="*/ 166 h 2652"/>
                <a:gd name="T52" fmla="*/ 437 w 1851"/>
                <a:gd name="T53" fmla="*/ 137 h 2652"/>
                <a:gd name="T54" fmla="*/ 444 w 1851"/>
                <a:gd name="T55" fmla="*/ 113 h 2652"/>
                <a:gd name="T56" fmla="*/ 448 w 1851"/>
                <a:gd name="T57" fmla="*/ 99 h 2652"/>
                <a:gd name="T58" fmla="*/ 442 w 1851"/>
                <a:gd name="T59" fmla="*/ 90 h 2652"/>
                <a:gd name="T60" fmla="*/ 435 w 1851"/>
                <a:gd name="T61" fmla="*/ 84 h 2652"/>
                <a:gd name="T62" fmla="*/ 425 w 1851"/>
                <a:gd name="T63" fmla="*/ 77 h 2652"/>
                <a:gd name="T64" fmla="*/ 411 w 1851"/>
                <a:gd name="T65" fmla="*/ 70 h 2652"/>
                <a:gd name="T66" fmla="*/ 392 w 1851"/>
                <a:gd name="T67" fmla="*/ 62 h 2652"/>
                <a:gd name="T68" fmla="*/ 377 w 1851"/>
                <a:gd name="T69" fmla="*/ 57 h 2652"/>
                <a:gd name="T70" fmla="*/ 363 w 1851"/>
                <a:gd name="T71" fmla="*/ 53 h 2652"/>
                <a:gd name="T72" fmla="*/ 349 w 1851"/>
                <a:gd name="T73" fmla="*/ 49 h 2652"/>
                <a:gd name="T74" fmla="*/ 332 w 1851"/>
                <a:gd name="T75" fmla="*/ 44 h 2652"/>
                <a:gd name="T76" fmla="*/ 314 w 1851"/>
                <a:gd name="T77" fmla="*/ 40 h 2652"/>
                <a:gd name="T78" fmla="*/ 294 w 1851"/>
                <a:gd name="T79" fmla="*/ 36 h 2652"/>
                <a:gd name="T80" fmla="*/ 261 w 1851"/>
                <a:gd name="T81" fmla="*/ 30 h 2652"/>
                <a:gd name="T82" fmla="*/ 240 w 1851"/>
                <a:gd name="T83" fmla="*/ 24 h 2652"/>
                <a:gd name="T84" fmla="*/ 217 w 1851"/>
                <a:gd name="T85" fmla="*/ 18 h 2652"/>
                <a:gd name="T86" fmla="*/ 186 w 1851"/>
                <a:gd name="T87" fmla="*/ 11 h 2652"/>
                <a:gd name="T88" fmla="*/ 157 w 1851"/>
                <a:gd name="T89" fmla="*/ 5 h 2652"/>
                <a:gd name="T90" fmla="*/ 130 w 1851"/>
                <a:gd name="T91" fmla="*/ 1 h 26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51"/>
                <a:gd name="T139" fmla="*/ 0 h 2652"/>
                <a:gd name="T140" fmla="*/ 1851 w 1851"/>
                <a:gd name="T141" fmla="*/ 2652 h 26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51" h="2652">
                  <a:moveTo>
                    <a:pt x="475" y="0"/>
                  </a:moveTo>
                  <a:lnTo>
                    <a:pt x="467" y="14"/>
                  </a:lnTo>
                  <a:lnTo>
                    <a:pt x="460" y="33"/>
                  </a:lnTo>
                  <a:lnTo>
                    <a:pt x="450" y="55"/>
                  </a:lnTo>
                  <a:lnTo>
                    <a:pt x="439" y="88"/>
                  </a:lnTo>
                  <a:lnTo>
                    <a:pt x="431" y="103"/>
                  </a:lnTo>
                  <a:lnTo>
                    <a:pt x="424" y="122"/>
                  </a:lnTo>
                  <a:lnTo>
                    <a:pt x="416" y="143"/>
                  </a:lnTo>
                  <a:lnTo>
                    <a:pt x="408" y="166"/>
                  </a:lnTo>
                  <a:lnTo>
                    <a:pt x="401" y="187"/>
                  </a:lnTo>
                  <a:lnTo>
                    <a:pt x="391" y="211"/>
                  </a:lnTo>
                  <a:lnTo>
                    <a:pt x="382" y="236"/>
                  </a:lnTo>
                  <a:lnTo>
                    <a:pt x="372" y="261"/>
                  </a:lnTo>
                  <a:lnTo>
                    <a:pt x="363" y="289"/>
                  </a:lnTo>
                  <a:lnTo>
                    <a:pt x="353" y="318"/>
                  </a:lnTo>
                  <a:lnTo>
                    <a:pt x="342" y="346"/>
                  </a:lnTo>
                  <a:lnTo>
                    <a:pt x="330" y="379"/>
                  </a:lnTo>
                  <a:lnTo>
                    <a:pt x="321" y="409"/>
                  </a:lnTo>
                  <a:lnTo>
                    <a:pt x="310" y="439"/>
                  </a:lnTo>
                  <a:lnTo>
                    <a:pt x="300" y="474"/>
                  </a:lnTo>
                  <a:lnTo>
                    <a:pt x="287" y="506"/>
                  </a:lnTo>
                  <a:lnTo>
                    <a:pt x="281" y="523"/>
                  </a:lnTo>
                  <a:lnTo>
                    <a:pt x="277" y="540"/>
                  </a:lnTo>
                  <a:lnTo>
                    <a:pt x="272" y="557"/>
                  </a:lnTo>
                  <a:lnTo>
                    <a:pt x="266" y="574"/>
                  </a:lnTo>
                  <a:lnTo>
                    <a:pt x="258" y="593"/>
                  </a:lnTo>
                  <a:lnTo>
                    <a:pt x="253" y="610"/>
                  </a:lnTo>
                  <a:lnTo>
                    <a:pt x="247" y="628"/>
                  </a:lnTo>
                  <a:lnTo>
                    <a:pt x="243" y="647"/>
                  </a:lnTo>
                  <a:lnTo>
                    <a:pt x="232" y="683"/>
                  </a:lnTo>
                  <a:lnTo>
                    <a:pt x="218" y="719"/>
                  </a:lnTo>
                  <a:lnTo>
                    <a:pt x="209" y="757"/>
                  </a:lnTo>
                  <a:lnTo>
                    <a:pt x="196" y="795"/>
                  </a:lnTo>
                  <a:lnTo>
                    <a:pt x="186" y="835"/>
                  </a:lnTo>
                  <a:lnTo>
                    <a:pt x="175" y="873"/>
                  </a:lnTo>
                  <a:lnTo>
                    <a:pt x="163" y="911"/>
                  </a:lnTo>
                  <a:lnTo>
                    <a:pt x="152" y="951"/>
                  </a:lnTo>
                  <a:lnTo>
                    <a:pt x="142" y="989"/>
                  </a:lnTo>
                  <a:lnTo>
                    <a:pt x="131" y="1027"/>
                  </a:lnTo>
                  <a:lnTo>
                    <a:pt x="121" y="1067"/>
                  </a:lnTo>
                  <a:lnTo>
                    <a:pt x="110" y="1105"/>
                  </a:lnTo>
                  <a:lnTo>
                    <a:pt x="100" y="1145"/>
                  </a:lnTo>
                  <a:lnTo>
                    <a:pt x="91" y="1185"/>
                  </a:lnTo>
                  <a:lnTo>
                    <a:pt x="81" y="1223"/>
                  </a:lnTo>
                  <a:lnTo>
                    <a:pt x="74" y="1262"/>
                  </a:lnTo>
                  <a:lnTo>
                    <a:pt x="66" y="1300"/>
                  </a:lnTo>
                  <a:lnTo>
                    <a:pt x="57" y="1338"/>
                  </a:lnTo>
                  <a:lnTo>
                    <a:pt x="42" y="1413"/>
                  </a:lnTo>
                  <a:lnTo>
                    <a:pt x="28" y="1487"/>
                  </a:lnTo>
                  <a:lnTo>
                    <a:pt x="19" y="1559"/>
                  </a:lnTo>
                  <a:lnTo>
                    <a:pt x="9" y="1627"/>
                  </a:lnTo>
                  <a:lnTo>
                    <a:pt x="0" y="1759"/>
                  </a:lnTo>
                  <a:lnTo>
                    <a:pt x="0" y="1876"/>
                  </a:lnTo>
                  <a:lnTo>
                    <a:pt x="11" y="2066"/>
                  </a:lnTo>
                  <a:lnTo>
                    <a:pt x="23" y="2209"/>
                  </a:lnTo>
                  <a:lnTo>
                    <a:pt x="32" y="2314"/>
                  </a:lnTo>
                  <a:lnTo>
                    <a:pt x="40" y="2382"/>
                  </a:lnTo>
                  <a:lnTo>
                    <a:pt x="53" y="2454"/>
                  </a:lnTo>
                  <a:lnTo>
                    <a:pt x="1157" y="2633"/>
                  </a:lnTo>
                  <a:lnTo>
                    <a:pt x="1655" y="2652"/>
                  </a:lnTo>
                  <a:lnTo>
                    <a:pt x="1851" y="2633"/>
                  </a:lnTo>
                  <a:lnTo>
                    <a:pt x="1805" y="2544"/>
                  </a:lnTo>
                  <a:lnTo>
                    <a:pt x="1672" y="2196"/>
                  </a:lnTo>
                  <a:lnTo>
                    <a:pt x="1610" y="1840"/>
                  </a:lnTo>
                  <a:lnTo>
                    <a:pt x="1606" y="1529"/>
                  </a:lnTo>
                  <a:lnTo>
                    <a:pt x="1610" y="1489"/>
                  </a:lnTo>
                  <a:lnTo>
                    <a:pt x="1621" y="1380"/>
                  </a:lnTo>
                  <a:lnTo>
                    <a:pt x="1627" y="1308"/>
                  </a:lnTo>
                  <a:lnTo>
                    <a:pt x="1636" y="1224"/>
                  </a:lnTo>
                  <a:lnTo>
                    <a:pt x="1648" y="1135"/>
                  </a:lnTo>
                  <a:lnTo>
                    <a:pt x="1661" y="1042"/>
                  </a:lnTo>
                  <a:lnTo>
                    <a:pt x="1674" y="945"/>
                  </a:lnTo>
                  <a:lnTo>
                    <a:pt x="1680" y="897"/>
                  </a:lnTo>
                  <a:lnTo>
                    <a:pt x="1690" y="848"/>
                  </a:lnTo>
                  <a:lnTo>
                    <a:pt x="1695" y="801"/>
                  </a:lnTo>
                  <a:lnTo>
                    <a:pt x="1703" y="753"/>
                  </a:lnTo>
                  <a:lnTo>
                    <a:pt x="1712" y="709"/>
                  </a:lnTo>
                  <a:lnTo>
                    <a:pt x="1720" y="666"/>
                  </a:lnTo>
                  <a:lnTo>
                    <a:pt x="1728" y="624"/>
                  </a:lnTo>
                  <a:lnTo>
                    <a:pt x="1737" y="584"/>
                  </a:lnTo>
                  <a:lnTo>
                    <a:pt x="1747" y="548"/>
                  </a:lnTo>
                  <a:lnTo>
                    <a:pt x="1756" y="512"/>
                  </a:lnTo>
                  <a:lnTo>
                    <a:pt x="1764" y="483"/>
                  </a:lnTo>
                  <a:lnTo>
                    <a:pt x="1773" y="453"/>
                  </a:lnTo>
                  <a:lnTo>
                    <a:pt x="1783" y="430"/>
                  </a:lnTo>
                  <a:lnTo>
                    <a:pt x="1792" y="411"/>
                  </a:lnTo>
                  <a:lnTo>
                    <a:pt x="1790" y="396"/>
                  </a:lnTo>
                  <a:lnTo>
                    <a:pt x="1777" y="373"/>
                  </a:lnTo>
                  <a:lnTo>
                    <a:pt x="1771" y="367"/>
                  </a:lnTo>
                  <a:lnTo>
                    <a:pt x="1766" y="360"/>
                  </a:lnTo>
                  <a:lnTo>
                    <a:pt x="1758" y="354"/>
                  </a:lnTo>
                  <a:lnTo>
                    <a:pt x="1748" y="344"/>
                  </a:lnTo>
                  <a:lnTo>
                    <a:pt x="1739" y="337"/>
                  </a:lnTo>
                  <a:lnTo>
                    <a:pt x="1728" y="329"/>
                  </a:lnTo>
                  <a:lnTo>
                    <a:pt x="1712" y="320"/>
                  </a:lnTo>
                  <a:lnTo>
                    <a:pt x="1699" y="310"/>
                  </a:lnTo>
                  <a:lnTo>
                    <a:pt x="1682" y="301"/>
                  </a:lnTo>
                  <a:lnTo>
                    <a:pt x="1663" y="291"/>
                  </a:lnTo>
                  <a:lnTo>
                    <a:pt x="1642" y="282"/>
                  </a:lnTo>
                  <a:lnTo>
                    <a:pt x="1619" y="272"/>
                  </a:lnTo>
                  <a:lnTo>
                    <a:pt x="1593" y="261"/>
                  </a:lnTo>
                  <a:lnTo>
                    <a:pt x="1566" y="251"/>
                  </a:lnTo>
                  <a:lnTo>
                    <a:pt x="1537" y="240"/>
                  </a:lnTo>
                  <a:lnTo>
                    <a:pt x="1522" y="234"/>
                  </a:lnTo>
                  <a:lnTo>
                    <a:pt x="1505" y="228"/>
                  </a:lnTo>
                  <a:lnTo>
                    <a:pt x="1488" y="223"/>
                  </a:lnTo>
                  <a:lnTo>
                    <a:pt x="1469" y="219"/>
                  </a:lnTo>
                  <a:lnTo>
                    <a:pt x="1452" y="213"/>
                  </a:lnTo>
                  <a:lnTo>
                    <a:pt x="1433" y="207"/>
                  </a:lnTo>
                  <a:lnTo>
                    <a:pt x="1414" y="202"/>
                  </a:lnTo>
                  <a:lnTo>
                    <a:pt x="1393" y="196"/>
                  </a:lnTo>
                  <a:lnTo>
                    <a:pt x="1372" y="190"/>
                  </a:lnTo>
                  <a:lnTo>
                    <a:pt x="1349" y="185"/>
                  </a:lnTo>
                  <a:lnTo>
                    <a:pt x="1326" y="179"/>
                  </a:lnTo>
                  <a:lnTo>
                    <a:pt x="1304" y="173"/>
                  </a:lnTo>
                  <a:lnTo>
                    <a:pt x="1279" y="168"/>
                  </a:lnTo>
                  <a:lnTo>
                    <a:pt x="1254" y="162"/>
                  </a:lnTo>
                  <a:lnTo>
                    <a:pt x="1230" y="156"/>
                  </a:lnTo>
                  <a:lnTo>
                    <a:pt x="1203" y="150"/>
                  </a:lnTo>
                  <a:lnTo>
                    <a:pt x="1176" y="145"/>
                  </a:lnTo>
                  <a:lnTo>
                    <a:pt x="1148" y="137"/>
                  </a:lnTo>
                  <a:lnTo>
                    <a:pt x="1074" y="128"/>
                  </a:lnTo>
                  <a:lnTo>
                    <a:pt x="1043" y="120"/>
                  </a:lnTo>
                  <a:lnTo>
                    <a:pt x="1013" y="112"/>
                  </a:lnTo>
                  <a:lnTo>
                    <a:pt x="986" y="105"/>
                  </a:lnTo>
                  <a:lnTo>
                    <a:pt x="958" y="99"/>
                  </a:lnTo>
                  <a:lnTo>
                    <a:pt x="929" y="90"/>
                  </a:lnTo>
                  <a:lnTo>
                    <a:pt x="899" y="84"/>
                  </a:lnTo>
                  <a:lnTo>
                    <a:pt x="866" y="74"/>
                  </a:lnTo>
                  <a:lnTo>
                    <a:pt x="830" y="65"/>
                  </a:lnTo>
                  <a:lnTo>
                    <a:pt x="789" y="55"/>
                  </a:lnTo>
                  <a:lnTo>
                    <a:pt x="741" y="46"/>
                  </a:lnTo>
                  <a:lnTo>
                    <a:pt x="688" y="35"/>
                  </a:lnTo>
                  <a:lnTo>
                    <a:pt x="659" y="31"/>
                  </a:lnTo>
                  <a:lnTo>
                    <a:pt x="627" y="23"/>
                  </a:lnTo>
                  <a:lnTo>
                    <a:pt x="593" y="17"/>
                  </a:lnTo>
                  <a:lnTo>
                    <a:pt x="557" y="12"/>
                  </a:lnTo>
                  <a:lnTo>
                    <a:pt x="517" y="6"/>
                  </a:lnTo>
                  <a:lnTo>
                    <a:pt x="475" y="0"/>
                  </a:lnTo>
                  <a:close/>
                </a:path>
              </a:pathLst>
            </a:custGeom>
            <a:solidFill>
              <a:srgbClr val="FFFFFF"/>
            </a:solidFill>
            <a:ln w="9525">
              <a:noFill/>
              <a:round/>
              <a:headEnd/>
              <a:tailEnd/>
            </a:ln>
          </p:spPr>
          <p:txBody>
            <a:bodyPr/>
            <a:lstStyle/>
            <a:p>
              <a:endParaRPr lang="en-US"/>
            </a:p>
          </p:txBody>
        </p:sp>
        <p:sp>
          <p:nvSpPr>
            <p:cNvPr id="12" name="Freeform 20"/>
            <p:cNvSpPr>
              <a:spLocks/>
            </p:cNvSpPr>
            <p:nvPr/>
          </p:nvSpPr>
          <p:spPr bwMode="auto">
            <a:xfrm>
              <a:off x="4284" y="2786"/>
              <a:ext cx="800" cy="240"/>
            </a:xfrm>
            <a:custGeom>
              <a:avLst/>
              <a:gdLst>
                <a:gd name="T0" fmla="*/ 28 w 1600"/>
                <a:gd name="T1" fmla="*/ 0 h 480"/>
                <a:gd name="T2" fmla="*/ 39 w 1600"/>
                <a:gd name="T3" fmla="*/ 3 h 480"/>
                <a:gd name="T4" fmla="*/ 49 w 1600"/>
                <a:gd name="T5" fmla="*/ 5 h 480"/>
                <a:gd name="T6" fmla="*/ 58 w 1600"/>
                <a:gd name="T7" fmla="*/ 8 h 480"/>
                <a:gd name="T8" fmla="*/ 69 w 1600"/>
                <a:gd name="T9" fmla="*/ 11 h 480"/>
                <a:gd name="T10" fmla="*/ 79 w 1600"/>
                <a:gd name="T11" fmla="*/ 13 h 480"/>
                <a:gd name="T12" fmla="*/ 89 w 1600"/>
                <a:gd name="T13" fmla="*/ 15 h 480"/>
                <a:gd name="T14" fmla="*/ 99 w 1600"/>
                <a:gd name="T15" fmla="*/ 18 h 480"/>
                <a:gd name="T16" fmla="*/ 108 w 1600"/>
                <a:gd name="T17" fmla="*/ 20 h 480"/>
                <a:gd name="T18" fmla="*/ 118 w 1600"/>
                <a:gd name="T19" fmla="*/ 23 h 480"/>
                <a:gd name="T20" fmla="*/ 129 w 1600"/>
                <a:gd name="T21" fmla="*/ 25 h 480"/>
                <a:gd name="T22" fmla="*/ 139 w 1600"/>
                <a:gd name="T23" fmla="*/ 27 h 480"/>
                <a:gd name="T24" fmla="*/ 149 w 1600"/>
                <a:gd name="T25" fmla="*/ 29 h 480"/>
                <a:gd name="T26" fmla="*/ 159 w 1600"/>
                <a:gd name="T27" fmla="*/ 30 h 480"/>
                <a:gd name="T28" fmla="*/ 169 w 1600"/>
                <a:gd name="T29" fmla="*/ 33 h 480"/>
                <a:gd name="T30" fmla="*/ 178 w 1600"/>
                <a:gd name="T31" fmla="*/ 35 h 480"/>
                <a:gd name="T32" fmla="*/ 188 w 1600"/>
                <a:gd name="T33" fmla="*/ 37 h 480"/>
                <a:gd name="T34" fmla="*/ 198 w 1600"/>
                <a:gd name="T35" fmla="*/ 39 h 480"/>
                <a:gd name="T36" fmla="*/ 207 w 1600"/>
                <a:gd name="T37" fmla="*/ 40 h 480"/>
                <a:gd name="T38" fmla="*/ 217 w 1600"/>
                <a:gd name="T39" fmla="*/ 42 h 480"/>
                <a:gd name="T40" fmla="*/ 226 w 1600"/>
                <a:gd name="T41" fmla="*/ 44 h 480"/>
                <a:gd name="T42" fmla="*/ 236 w 1600"/>
                <a:gd name="T43" fmla="*/ 45 h 480"/>
                <a:gd name="T44" fmla="*/ 245 w 1600"/>
                <a:gd name="T45" fmla="*/ 46 h 480"/>
                <a:gd name="T46" fmla="*/ 265 w 1600"/>
                <a:gd name="T47" fmla="*/ 49 h 480"/>
                <a:gd name="T48" fmla="*/ 283 w 1600"/>
                <a:gd name="T49" fmla="*/ 51 h 480"/>
                <a:gd name="T50" fmla="*/ 301 w 1600"/>
                <a:gd name="T51" fmla="*/ 52 h 480"/>
                <a:gd name="T52" fmla="*/ 334 w 1600"/>
                <a:gd name="T53" fmla="*/ 53 h 480"/>
                <a:gd name="T54" fmla="*/ 381 w 1600"/>
                <a:gd name="T55" fmla="*/ 56 h 480"/>
                <a:gd name="T56" fmla="*/ 398 w 1600"/>
                <a:gd name="T57" fmla="*/ 58 h 480"/>
                <a:gd name="T58" fmla="*/ 400 w 1600"/>
                <a:gd name="T59" fmla="*/ 59 h 480"/>
                <a:gd name="T60" fmla="*/ 400 w 1600"/>
                <a:gd name="T61" fmla="*/ 60 h 480"/>
                <a:gd name="T62" fmla="*/ 398 w 1600"/>
                <a:gd name="T63" fmla="*/ 61 h 480"/>
                <a:gd name="T64" fmla="*/ 397 w 1600"/>
                <a:gd name="T65" fmla="*/ 120 h 480"/>
                <a:gd name="T66" fmla="*/ 222 w 1600"/>
                <a:gd name="T67" fmla="*/ 76 h 480"/>
                <a:gd name="T68" fmla="*/ 0 w 1600"/>
                <a:gd name="T69" fmla="*/ 58 h 480"/>
                <a:gd name="T70" fmla="*/ 28 w 1600"/>
                <a:gd name="T71" fmla="*/ 0 h 480"/>
                <a:gd name="T72" fmla="*/ 28 w 1600"/>
                <a:gd name="T73" fmla="*/ 0 h 4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0"/>
                <a:gd name="T112" fmla="*/ 0 h 480"/>
                <a:gd name="T113" fmla="*/ 1600 w 1600"/>
                <a:gd name="T114" fmla="*/ 480 h 4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0" h="480">
                  <a:moveTo>
                    <a:pt x="115" y="0"/>
                  </a:moveTo>
                  <a:lnTo>
                    <a:pt x="155" y="11"/>
                  </a:lnTo>
                  <a:lnTo>
                    <a:pt x="195" y="20"/>
                  </a:lnTo>
                  <a:lnTo>
                    <a:pt x="233" y="30"/>
                  </a:lnTo>
                  <a:lnTo>
                    <a:pt x="273" y="41"/>
                  </a:lnTo>
                  <a:lnTo>
                    <a:pt x="315" y="51"/>
                  </a:lnTo>
                  <a:lnTo>
                    <a:pt x="353" y="62"/>
                  </a:lnTo>
                  <a:lnTo>
                    <a:pt x="393" y="72"/>
                  </a:lnTo>
                  <a:lnTo>
                    <a:pt x="435" y="79"/>
                  </a:lnTo>
                  <a:lnTo>
                    <a:pt x="473" y="89"/>
                  </a:lnTo>
                  <a:lnTo>
                    <a:pt x="515" y="98"/>
                  </a:lnTo>
                  <a:lnTo>
                    <a:pt x="555" y="106"/>
                  </a:lnTo>
                  <a:lnTo>
                    <a:pt x="593" y="115"/>
                  </a:lnTo>
                  <a:lnTo>
                    <a:pt x="634" y="123"/>
                  </a:lnTo>
                  <a:lnTo>
                    <a:pt x="674" y="131"/>
                  </a:lnTo>
                  <a:lnTo>
                    <a:pt x="712" y="140"/>
                  </a:lnTo>
                  <a:lnTo>
                    <a:pt x="752" y="146"/>
                  </a:lnTo>
                  <a:lnTo>
                    <a:pt x="790" y="154"/>
                  </a:lnTo>
                  <a:lnTo>
                    <a:pt x="830" y="159"/>
                  </a:lnTo>
                  <a:lnTo>
                    <a:pt x="868" y="167"/>
                  </a:lnTo>
                  <a:lnTo>
                    <a:pt x="906" y="173"/>
                  </a:lnTo>
                  <a:lnTo>
                    <a:pt x="944" y="178"/>
                  </a:lnTo>
                  <a:lnTo>
                    <a:pt x="982" y="184"/>
                  </a:lnTo>
                  <a:lnTo>
                    <a:pt x="1058" y="193"/>
                  </a:lnTo>
                  <a:lnTo>
                    <a:pt x="1129" y="201"/>
                  </a:lnTo>
                  <a:lnTo>
                    <a:pt x="1201" y="207"/>
                  </a:lnTo>
                  <a:lnTo>
                    <a:pt x="1334" y="212"/>
                  </a:lnTo>
                  <a:lnTo>
                    <a:pt x="1522" y="222"/>
                  </a:lnTo>
                  <a:lnTo>
                    <a:pt x="1592" y="231"/>
                  </a:lnTo>
                  <a:lnTo>
                    <a:pt x="1600" y="235"/>
                  </a:lnTo>
                  <a:lnTo>
                    <a:pt x="1598" y="241"/>
                  </a:lnTo>
                  <a:lnTo>
                    <a:pt x="1589" y="245"/>
                  </a:lnTo>
                  <a:lnTo>
                    <a:pt x="1585" y="480"/>
                  </a:lnTo>
                  <a:lnTo>
                    <a:pt x="889" y="302"/>
                  </a:lnTo>
                  <a:lnTo>
                    <a:pt x="0" y="231"/>
                  </a:lnTo>
                  <a:lnTo>
                    <a:pt x="115" y="0"/>
                  </a:lnTo>
                  <a:close/>
                </a:path>
              </a:pathLst>
            </a:custGeom>
            <a:solidFill>
              <a:srgbClr val="BF6633"/>
            </a:solidFill>
            <a:ln w="9525">
              <a:noFill/>
              <a:round/>
              <a:headEnd/>
              <a:tailEnd/>
            </a:ln>
          </p:spPr>
          <p:txBody>
            <a:bodyPr/>
            <a:lstStyle/>
            <a:p>
              <a:endParaRPr lang="en-US"/>
            </a:p>
          </p:txBody>
        </p:sp>
        <p:sp>
          <p:nvSpPr>
            <p:cNvPr id="13" name="Freeform 21"/>
            <p:cNvSpPr>
              <a:spLocks/>
            </p:cNvSpPr>
            <p:nvPr/>
          </p:nvSpPr>
          <p:spPr bwMode="auto">
            <a:xfrm>
              <a:off x="4293" y="2278"/>
              <a:ext cx="97" cy="249"/>
            </a:xfrm>
            <a:custGeom>
              <a:avLst/>
              <a:gdLst>
                <a:gd name="T0" fmla="*/ 12 w 194"/>
                <a:gd name="T1" fmla="*/ 1 h 499"/>
                <a:gd name="T2" fmla="*/ 0 w 194"/>
                <a:gd name="T3" fmla="*/ 124 h 499"/>
                <a:gd name="T4" fmla="*/ 31 w 194"/>
                <a:gd name="T5" fmla="*/ 111 h 499"/>
                <a:gd name="T6" fmla="*/ 49 w 194"/>
                <a:gd name="T7" fmla="*/ 0 h 499"/>
                <a:gd name="T8" fmla="*/ 12 w 194"/>
                <a:gd name="T9" fmla="*/ 1 h 499"/>
                <a:gd name="T10" fmla="*/ 12 w 194"/>
                <a:gd name="T11" fmla="*/ 1 h 499"/>
                <a:gd name="T12" fmla="*/ 0 60000 65536"/>
                <a:gd name="T13" fmla="*/ 0 60000 65536"/>
                <a:gd name="T14" fmla="*/ 0 60000 65536"/>
                <a:gd name="T15" fmla="*/ 0 60000 65536"/>
                <a:gd name="T16" fmla="*/ 0 60000 65536"/>
                <a:gd name="T17" fmla="*/ 0 60000 65536"/>
                <a:gd name="T18" fmla="*/ 0 w 194"/>
                <a:gd name="T19" fmla="*/ 0 h 499"/>
                <a:gd name="T20" fmla="*/ 194 w 194"/>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94" h="499">
                  <a:moveTo>
                    <a:pt x="49" y="4"/>
                  </a:moveTo>
                  <a:lnTo>
                    <a:pt x="0" y="499"/>
                  </a:lnTo>
                  <a:lnTo>
                    <a:pt x="125" y="445"/>
                  </a:lnTo>
                  <a:lnTo>
                    <a:pt x="194" y="0"/>
                  </a:lnTo>
                  <a:lnTo>
                    <a:pt x="49" y="4"/>
                  </a:lnTo>
                  <a:close/>
                </a:path>
              </a:pathLst>
            </a:custGeom>
            <a:solidFill>
              <a:srgbClr val="BF6633"/>
            </a:solidFill>
            <a:ln w="9525">
              <a:noFill/>
              <a:round/>
              <a:headEnd/>
              <a:tailEnd/>
            </a:ln>
          </p:spPr>
          <p:txBody>
            <a:bodyPr/>
            <a:lstStyle/>
            <a:p>
              <a:endParaRPr lang="en-US"/>
            </a:p>
          </p:txBody>
        </p:sp>
        <p:sp>
          <p:nvSpPr>
            <p:cNvPr id="14" name="Freeform 22"/>
            <p:cNvSpPr>
              <a:spLocks/>
            </p:cNvSpPr>
            <p:nvPr/>
          </p:nvSpPr>
          <p:spPr bwMode="auto">
            <a:xfrm>
              <a:off x="3878" y="2716"/>
              <a:ext cx="557" cy="669"/>
            </a:xfrm>
            <a:custGeom>
              <a:avLst/>
              <a:gdLst>
                <a:gd name="T0" fmla="*/ 2 w 1116"/>
                <a:gd name="T1" fmla="*/ 21 h 1338"/>
                <a:gd name="T2" fmla="*/ 5 w 1116"/>
                <a:gd name="T3" fmla="*/ 41 h 1338"/>
                <a:gd name="T4" fmla="*/ 12 w 1116"/>
                <a:gd name="T5" fmla="*/ 77 h 1338"/>
                <a:gd name="T6" fmla="*/ 18 w 1116"/>
                <a:gd name="T7" fmla="*/ 98 h 1338"/>
                <a:gd name="T8" fmla="*/ 23 w 1116"/>
                <a:gd name="T9" fmla="*/ 114 h 1338"/>
                <a:gd name="T10" fmla="*/ 28 w 1116"/>
                <a:gd name="T11" fmla="*/ 133 h 1338"/>
                <a:gd name="T12" fmla="*/ 33 w 1116"/>
                <a:gd name="T13" fmla="*/ 148 h 1338"/>
                <a:gd name="T14" fmla="*/ 36 w 1116"/>
                <a:gd name="T15" fmla="*/ 159 h 1338"/>
                <a:gd name="T16" fmla="*/ 40 w 1116"/>
                <a:gd name="T17" fmla="*/ 169 h 1338"/>
                <a:gd name="T18" fmla="*/ 43 w 1116"/>
                <a:gd name="T19" fmla="*/ 180 h 1338"/>
                <a:gd name="T20" fmla="*/ 48 w 1116"/>
                <a:gd name="T21" fmla="*/ 191 h 1338"/>
                <a:gd name="T22" fmla="*/ 52 w 1116"/>
                <a:gd name="T23" fmla="*/ 203 h 1338"/>
                <a:gd name="T24" fmla="*/ 56 w 1116"/>
                <a:gd name="T25" fmla="*/ 214 h 1338"/>
                <a:gd name="T26" fmla="*/ 60 w 1116"/>
                <a:gd name="T27" fmla="*/ 226 h 1338"/>
                <a:gd name="T28" fmla="*/ 64 w 1116"/>
                <a:gd name="T29" fmla="*/ 237 h 1338"/>
                <a:gd name="T30" fmla="*/ 69 w 1116"/>
                <a:gd name="T31" fmla="*/ 248 h 1338"/>
                <a:gd name="T32" fmla="*/ 73 w 1116"/>
                <a:gd name="T33" fmla="*/ 259 h 1338"/>
                <a:gd name="T34" fmla="*/ 77 w 1116"/>
                <a:gd name="T35" fmla="*/ 270 h 1338"/>
                <a:gd name="T36" fmla="*/ 82 w 1116"/>
                <a:gd name="T37" fmla="*/ 279 h 1338"/>
                <a:gd name="T38" fmla="*/ 86 w 1116"/>
                <a:gd name="T39" fmla="*/ 289 h 1338"/>
                <a:gd name="T40" fmla="*/ 90 w 1116"/>
                <a:gd name="T41" fmla="*/ 297 h 1338"/>
                <a:gd name="T42" fmla="*/ 98 w 1116"/>
                <a:gd name="T43" fmla="*/ 308 h 1338"/>
                <a:gd name="T44" fmla="*/ 104 w 1116"/>
                <a:gd name="T45" fmla="*/ 318 h 1338"/>
                <a:gd name="T46" fmla="*/ 107 w 1116"/>
                <a:gd name="T47" fmla="*/ 323 h 1338"/>
                <a:gd name="T48" fmla="*/ 112 w 1116"/>
                <a:gd name="T49" fmla="*/ 326 h 1338"/>
                <a:gd name="T50" fmla="*/ 117 w 1116"/>
                <a:gd name="T51" fmla="*/ 330 h 1338"/>
                <a:gd name="T52" fmla="*/ 169 w 1116"/>
                <a:gd name="T53" fmla="*/ 284 h 1338"/>
                <a:gd name="T54" fmla="*/ 152 w 1116"/>
                <a:gd name="T55" fmla="*/ 199 h 1338"/>
                <a:gd name="T56" fmla="*/ 157 w 1116"/>
                <a:gd name="T57" fmla="*/ 180 h 1338"/>
                <a:gd name="T58" fmla="*/ 161 w 1116"/>
                <a:gd name="T59" fmla="*/ 167 h 1338"/>
                <a:gd name="T60" fmla="*/ 167 w 1116"/>
                <a:gd name="T61" fmla="*/ 156 h 1338"/>
                <a:gd name="T62" fmla="*/ 169 w 1116"/>
                <a:gd name="T63" fmla="*/ 152 h 1338"/>
                <a:gd name="T64" fmla="*/ 173 w 1116"/>
                <a:gd name="T65" fmla="*/ 149 h 1338"/>
                <a:gd name="T66" fmla="*/ 181 w 1116"/>
                <a:gd name="T67" fmla="*/ 149 h 1338"/>
                <a:gd name="T68" fmla="*/ 187 w 1116"/>
                <a:gd name="T69" fmla="*/ 154 h 1338"/>
                <a:gd name="T70" fmla="*/ 191 w 1116"/>
                <a:gd name="T71" fmla="*/ 159 h 1338"/>
                <a:gd name="T72" fmla="*/ 197 w 1116"/>
                <a:gd name="T73" fmla="*/ 166 h 1338"/>
                <a:gd name="T74" fmla="*/ 202 w 1116"/>
                <a:gd name="T75" fmla="*/ 175 h 1338"/>
                <a:gd name="T76" fmla="*/ 208 w 1116"/>
                <a:gd name="T77" fmla="*/ 189 h 1338"/>
                <a:gd name="T78" fmla="*/ 214 w 1116"/>
                <a:gd name="T79" fmla="*/ 210 h 1338"/>
                <a:gd name="T80" fmla="*/ 278 w 1116"/>
                <a:gd name="T81" fmla="*/ 300 h 1338"/>
                <a:gd name="T82" fmla="*/ 238 w 1116"/>
                <a:gd name="T83" fmla="*/ 179 h 1338"/>
                <a:gd name="T84" fmla="*/ 246 w 1116"/>
                <a:gd name="T85" fmla="*/ 103 h 1338"/>
                <a:gd name="T86" fmla="*/ 0 w 1116"/>
                <a:gd name="T87" fmla="*/ 0 h 13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6"/>
                <a:gd name="T133" fmla="*/ 0 h 1338"/>
                <a:gd name="T134" fmla="*/ 1116 w 1116"/>
                <a:gd name="T135" fmla="*/ 1338 h 13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6" h="1338">
                  <a:moveTo>
                    <a:pt x="0" y="0"/>
                  </a:moveTo>
                  <a:lnTo>
                    <a:pt x="10" y="87"/>
                  </a:lnTo>
                  <a:lnTo>
                    <a:pt x="15" y="125"/>
                  </a:lnTo>
                  <a:lnTo>
                    <a:pt x="23" y="163"/>
                  </a:lnTo>
                  <a:lnTo>
                    <a:pt x="36" y="234"/>
                  </a:lnTo>
                  <a:lnTo>
                    <a:pt x="49" y="308"/>
                  </a:lnTo>
                  <a:lnTo>
                    <a:pt x="61" y="348"/>
                  </a:lnTo>
                  <a:lnTo>
                    <a:pt x="74" y="395"/>
                  </a:lnTo>
                  <a:lnTo>
                    <a:pt x="82" y="424"/>
                  </a:lnTo>
                  <a:lnTo>
                    <a:pt x="93" y="458"/>
                  </a:lnTo>
                  <a:lnTo>
                    <a:pt x="103" y="492"/>
                  </a:lnTo>
                  <a:lnTo>
                    <a:pt x="114" y="530"/>
                  </a:lnTo>
                  <a:lnTo>
                    <a:pt x="127" y="570"/>
                  </a:lnTo>
                  <a:lnTo>
                    <a:pt x="133" y="591"/>
                  </a:lnTo>
                  <a:lnTo>
                    <a:pt x="141" y="612"/>
                  </a:lnTo>
                  <a:lnTo>
                    <a:pt x="146" y="633"/>
                  </a:lnTo>
                  <a:lnTo>
                    <a:pt x="154" y="654"/>
                  </a:lnTo>
                  <a:lnTo>
                    <a:pt x="162" y="676"/>
                  </a:lnTo>
                  <a:lnTo>
                    <a:pt x="169" y="699"/>
                  </a:lnTo>
                  <a:lnTo>
                    <a:pt x="175" y="722"/>
                  </a:lnTo>
                  <a:lnTo>
                    <a:pt x="184" y="745"/>
                  </a:lnTo>
                  <a:lnTo>
                    <a:pt x="192" y="766"/>
                  </a:lnTo>
                  <a:lnTo>
                    <a:pt x="200" y="789"/>
                  </a:lnTo>
                  <a:lnTo>
                    <a:pt x="209" y="813"/>
                  </a:lnTo>
                  <a:lnTo>
                    <a:pt x="217" y="836"/>
                  </a:lnTo>
                  <a:lnTo>
                    <a:pt x="224" y="859"/>
                  </a:lnTo>
                  <a:lnTo>
                    <a:pt x="234" y="882"/>
                  </a:lnTo>
                  <a:lnTo>
                    <a:pt x="241" y="905"/>
                  </a:lnTo>
                  <a:lnTo>
                    <a:pt x="251" y="927"/>
                  </a:lnTo>
                  <a:lnTo>
                    <a:pt x="259" y="948"/>
                  </a:lnTo>
                  <a:lnTo>
                    <a:pt x="266" y="971"/>
                  </a:lnTo>
                  <a:lnTo>
                    <a:pt x="278" y="994"/>
                  </a:lnTo>
                  <a:lnTo>
                    <a:pt x="285" y="1015"/>
                  </a:lnTo>
                  <a:lnTo>
                    <a:pt x="295" y="1036"/>
                  </a:lnTo>
                  <a:lnTo>
                    <a:pt x="302" y="1057"/>
                  </a:lnTo>
                  <a:lnTo>
                    <a:pt x="310" y="1078"/>
                  </a:lnTo>
                  <a:lnTo>
                    <a:pt x="319" y="1097"/>
                  </a:lnTo>
                  <a:lnTo>
                    <a:pt x="329" y="1116"/>
                  </a:lnTo>
                  <a:lnTo>
                    <a:pt x="338" y="1135"/>
                  </a:lnTo>
                  <a:lnTo>
                    <a:pt x="346" y="1154"/>
                  </a:lnTo>
                  <a:lnTo>
                    <a:pt x="355" y="1169"/>
                  </a:lnTo>
                  <a:lnTo>
                    <a:pt x="363" y="1186"/>
                  </a:lnTo>
                  <a:lnTo>
                    <a:pt x="373" y="1203"/>
                  </a:lnTo>
                  <a:lnTo>
                    <a:pt x="392" y="1232"/>
                  </a:lnTo>
                  <a:lnTo>
                    <a:pt x="407" y="1258"/>
                  </a:lnTo>
                  <a:lnTo>
                    <a:pt x="416" y="1270"/>
                  </a:lnTo>
                  <a:lnTo>
                    <a:pt x="424" y="1279"/>
                  </a:lnTo>
                  <a:lnTo>
                    <a:pt x="431" y="1290"/>
                  </a:lnTo>
                  <a:lnTo>
                    <a:pt x="439" y="1298"/>
                  </a:lnTo>
                  <a:lnTo>
                    <a:pt x="449" y="1304"/>
                  </a:lnTo>
                  <a:lnTo>
                    <a:pt x="456" y="1309"/>
                  </a:lnTo>
                  <a:lnTo>
                    <a:pt x="471" y="1319"/>
                  </a:lnTo>
                  <a:lnTo>
                    <a:pt x="764" y="1338"/>
                  </a:lnTo>
                  <a:lnTo>
                    <a:pt x="677" y="1136"/>
                  </a:lnTo>
                  <a:lnTo>
                    <a:pt x="601" y="846"/>
                  </a:lnTo>
                  <a:lnTo>
                    <a:pt x="610" y="796"/>
                  </a:lnTo>
                  <a:lnTo>
                    <a:pt x="622" y="747"/>
                  </a:lnTo>
                  <a:lnTo>
                    <a:pt x="629" y="720"/>
                  </a:lnTo>
                  <a:lnTo>
                    <a:pt x="637" y="694"/>
                  </a:lnTo>
                  <a:lnTo>
                    <a:pt x="646" y="667"/>
                  </a:lnTo>
                  <a:lnTo>
                    <a:pt x="656" y="644"/>
                  </a:lnTo>
                  <a:lnTo>
                    <a:pt x="669" y="621"/>
                  </a:lnTo>
                  <a:lnTo>
                    <a:pt x="675" y="614"/>
                  </a:lnTo>
                  <a:lnTo>
                    <a:pt x="680" y="606"/>
                  </a:lnTo>
                  <a:lnTo>
                    <a:pt x="688" y="600"/>
                  </a:lnTo>
                  <a:lnTo>
                    <a:pt x="696" y="595"/>
                  </a:lnTo>
                  <a:lnTo>
                    <a:pt x="709" y="591"/>
                  </a:lnTo>
                  <a:lnTo>
                    <a:pt x="726" y="595"/>
                  </a:lnTo>
                  <a:lnTo>
                    <a:pt x="743" y="606"/>
                  </a:lnTo>
                  <a:lnTo>
                    <a:pt x="751" y="616"/>
                  </a:lnTo>
                  <a:lnTo>
                    <a:pt x="760" y="623"/>
                  </a:lnTo>
                  <a:lnTo>
                    <a:pt x="768" y="633"/>
                  </a:lnTo>
                  <a:lnTo>
                    <a:pt x="774" y="642"/>
                  </a:lnTo>
                  <a:lnTo>
                    <a:pt x="789" y="661"/>
                  </a:lnTo>
                  <a:lnTo>
                    <a:pt x="800" y="680"/>
                  </a:lnTo>
                  <a:lnTo>
                    <a:pt x="812" y="701"/>
                  </a:lnTo>
                  <a:lnTo>
                    <a:pt x="821" y="720"/>
                  </a:lnTo>
                  <a:lnTo>
                    <a:pt x="836" y="758"/>
                  </a:lnTo>
                  <a:lnTo>
                    <a:pt x="853" y="817"/>
                  </a:lnTo>
                  <a:lnTo>
                    <a:pt x="859" y="842"/>
                  </a:lnTo>
                  <a:lnTo>
                    <a:pt x="939" y="1176"/>
                  </a:lnTo>
                  <a:lnTo>
                    <a:pt x="1116" y="1197"/>
                  </a:lnTo>
                  <a:lnTo>
                    <a:pt x="979" y="861"/>
                  </a:lnTo>
                  <a:lnTo>
                    <a:pt x="956" y="716"/>
                  </a:lnTo>
                  <a:lnTo>
                    <a:pt x="952" y="534"/>
                  </a:lnTo>
                  <a:lnTo>
                    <a:pt x="988" y="414"/>
                  </a:lnTo>
                  <a:lnTo>
                    <a:pt x="831" y="401"/>
                  </a:lnTo>
                  <a:lnTo>
                    <a:pt x="0" y="0"/>
                  </a:lnTo>
                  <a:close/>
                </a:path>
              </a:pathLst>
            </a:custGeom>
            <a:solidFill>
              <a:schemeClr val="bg2"/>
            </a:solidFill>
            <a:ln w="9525">
              <a:noFill/>
              <a:round/>
              <a:headEnd/>
              <a:tailEnd/>
            </a:ln>
          </p:spPr>
          <p:txBody>
            <a:bodyPr/>
            <a:lstStyle/>
            <a:p>
              <a:endParaRPr lang="en-US"/>
            </a:p>
          </p:txBody>
        </p:sp>
        <p:sp>
          <p:nvSpPr>
            <p:cNvPr id="15" name="Freeform 23"/>
            <p:cNvSpPr>
              <a:spLocks/>
            </p:cNvSpPr>
            <p:nvPr/>
          </p:nvSpPr>
          <p:spPr bwMode="auto">
            <a:xfrm>
              <a:off x="3626" y="3058"/>
              <a:ext cx="313" cy="349"/>
            </a:xfrm>
            <a:custGeom>
              <a:avLst/>
              <a:gdLst>
                <a:gd name="T0" fmla="*/ 42 w 628"/>
                <a:gd name="T1" fmla="*/ 19 h 700"/>
                <a:gd name="T2" fmla="*/ 23 w 628"/>
                <a:gd name="T3" fmla="*/ 27 h 700"/>
                <a:gd name="T4" fmla="*/ 15 w 628"/>
                <a:gd name="T5" fmla="*/ 53 h 700"/>
                <a:gd name="T6" fmla="*/ 0 w 628"/>
                <a:gd name="T7" fmla="*/ 109 h 700"/>
                <a:gd name="T8" fmla="*/ 40 w 628"/>
                <a:gd name="T9" fmla="*/ 174 h 700"/>
                <a:gd name="T10" fmla="*/ 90 w 628"/>
                <a:gd name="T11" fmla="*/ 171 h 700"/>
                <a:gd name="T12" fmla="*/ 132 w 628"/>
                <a:gd name="T13" fmla="*/ 167 h 700"/>
                <a:gd name="T14" fmla="*/ 150 w 628"/>
                <a:gd name="T15" fmla="*/ 148 h 700"/>
                <a:gd name="T16" fmla="*/ 151 w 628"/>
                <a:gd name="T17" fmla="*/ 135 h 700"/>
                <a:gd name="T18" fmla="*/ 152 w 628"/>
                <a:gd name="T19" fmla="*/ 109 h 700"/>
                <a:gd name="T20" fmla="*/ 155 w 628"/>
                <a:gd name="T21" fmla="*/ 81 h 700"/>
                <a:gd name="T22" fmla="*/ 156 w 628"/>
                <a:gd name="T23" fmla="*/ 66 h 700"/>
                <a:gd name="T24" fmla="*/ 155 w 628"/>
                <a:gd name="T25" fmla="*/ 62 h 700"/>
                <a:gd name="T26" fmla="*/ 153 w 628"/>
                <a:gd name="T27" fmla="*/ 59 h 700"/>
                <a:gd name="T28" fmla="*/ 151 w 628"/>
                <a:gd name="T29" fmla="*/ 54 h 700"/>
                <a:gd name="T30" fmla="*/ 148 w 628"/>
                <a:gd name="T31" fmla="*/ 49 h 700"/>
                <a:gd name="T32" fmla="*/ 144 w 628"/>
                <a:gd name="T33" fmla="*/ 43 h 700"/>
                <a:gd name="T34" fmla="*/ 141 w 628"/>
                <a:gd name="T35" fmla="*/ 37 h 700"/>
                <a:gd name="T36" fmla="*/ 137 w 628"/>
                <a:gd name="T37" fmla="*/ 31 h 700"/>
                <a:gd name="T38" fmla="*/ 133 w 628"/>
                <a:gd name="T39" fmla="*/ 25 h 700"/>
                <a:gd name="T40" fmla="*/ 130 w 628"/>
                <a:gd name="T41" fmla="*/ 20 h 700"/>
                <a:gd name="T42" fmla="*/ 127 w 628"/>
                <a:gd name="T43" fmla="*/ 14 h 700"/>
                <a:gd name="T44" fmla="*/ 123 w 628"/>
                <a:gd name="T45" fmla="*/ 10 h 700"/>
                <a:gd name="T46" fmla="*/ 119 w 628"/>
                <a:gd name="T47" fmla="*/ 3 h 700"/>
                <a:gd name="T48" fmla="*/ 118 w 628"/>
                <a:gd name="T49" fmla="*/ 0 h 700"/>
                <a:gd name="T50" fmla="*/ 42 w 628"/>
                <a:gd name="T51" fmla="*/ 19 h 700"/>
                <a:gd name="T52" fmla="*/ 42 w 628"/>
                <a:gd name="T53" fmla="*/ 19 h 7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8"/>
                <a:gd name="T82" fmla="*/ 0 h 700"/>
                <a:gd name="T83" fmla="*/ 628 w 628"/>
                <a:gd name="T84" fmla="*/ 700 h 7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8" h="700">
                  <a:moveTo>
                    <a:pt x="169" y="76"/>
                  </a:moveTo>
                  <a:lnTo>
                    <a:pt x="95" y="110"/>
                  </a:lnTo>
                  <a:lnTo>
                    <a:pt x="63" y="213"/>
                  </a:lnTo>
                  <a:lnTo>
                    <a:pt x="0" y="437"/>
                  </a:lnTo>
                  <a:lnTo>
                    <a:pt x="162" y="700"/>
                  </a:lnTo>
                  <a:lnTo>
                    <a:pt x="361" y="686"/>
                  </a:lnTo>
                  <a:lnTo>
                    <a:pt x="531" y="669"/>
                  </a:lnTo>
                  <a:lnTo>
                    <a:pt x="601" y="593"/>
                  </a:lnTo>
                  <a:lnTo>
                    <a:pt x="605" y="544"/>
                  </a:lnTo>
                  <a:lnTo>
                    <a:pt x="612" y="437"/>
                  </a:lnTo>
                  <a:lnTo>
                    <a:pt x="622" y="325"/>
                  </a:lnTo>
                  <a:lnTo>
                    <a:pt x="628" y="266"/>
                  </a:lnTo>
                  <a:lnTo>
                    <a:pt x="622" y="251"/>
                  </a:lnTo>
                  <a:lnTo>
                    <a:pt x="616" y="236"/>
                  </a:lnTo>
                  <a:lnTo>
                    <a:pt x="607" y="217"/>
                  </a:lnTo>
                  <a:lnTo>
                    <a:pt x="593" y="198"/>
                  </a:lnTo>
                  <a:lnTo>
                    <a:pt x="580" y="173"/>
                  </a:lnTo>
                  <a:lnTo>
                    <a:pt x="567" y="150"/>
                  </a:lnTo>
                  <a:lnTo>
                    <a:pt x="552" y="126"/>
                  </a:lnTo>
                  <a:lnTo>
                    <a:pt x="536" y="103"/>
                  </a:lnTo>
                  <a:lnTo>
                    <a:pt x="523" y="80"/>
                  </a:lnTo>
                  <a:lnTo>
                    <a:pt x="510" y="59"/>
                  </a:lnTo>
                  <a:lnTo>
                    <a:pt x="496" y="40"/>
                  </a:lnTo>
                  <a:lnTo>
                    <a:pt x="479" y="12"/>
                  </a:lnTo>
                  <a:lnTo>
                    <a:pt x="474" y="0"/>
                  </a:lnTo>
                  <a:lnTo>
                    <a:pt x="169" y="76"/>
                  </a:lnTo>
                  <a:close/>
                </a:path>
              </a:pathLst>
            </a:custGeom>
            <a:solidFill>
              <a:srgbClr val="E5B27F"/>
            </a:solidFill>
            <a:ln w="9525">
              <a:noFill/>
              <a:round/>
              <a:headEnd/>
              <a:tailEnd/>
            </a:ln>
          </p:spPr>
          <p:txBody>
            <a:bodyPr/>
            <a:lstStyle/>
            <a:p>
              <a:endParaRPr lang="en-US"/>
            </a:p>
          </p:txBody>
        </p:sp>
        <p:sp>
          <p:nvSpPr>
            <p:cNvPr id="16" name="Freeform 24"/>
            <p:cNvSpPr>
              <a:spLocks/>
            </p:cNvSpPr>
            <p:nvPr/>
          </p:nvSpPr>
          <p:spPr bwMode="auto">
            <a:xfrm>
              <a:off x="3715" y="3184"/>
              <a:ext cx="133" cy="136"/>
            </a:xfrm>
            <a:custGeom>
              <a:avLst/>
              <a:gdLst>
                <a:gd name="T0" fmla="*/ 0 w 266"/>
                <a:gd name="T1" fmla="*/ 27 h 272"/>
                <a:gd name="T2" fmla="*/ 9 w 266"/>
                <a:gd name="T3" fmla="*/ 58 h 272"/>
                <a:gd name="T4" fmla="*/ 34 w 266"/>
                <a:gd name="T5" fmla="*/ 68 h 272"/>
                <a:gd name="T6" fmla="*/ 39 w 266"/>
                <a:gd name="T7" fmla="*/ 67 h 272"/>
                <a:gd name="T8" fmla="*/ 44 w 266"/>
                <a:gd name="T9" fmla="*/ 65 h 272"/>
                <a:gd name="T10" fmla="*/ 50 w 266"/>
                <a:gd name="T11" fmla="*/ 61 h 272"/>
                <a:gd name="T12" fmla="*/ 53 w 266"/>
                <a:gd name="T13" fmla="*/ 59 h 272"/>
                <a:gd name="T14" fmla="*/ 56 w 266"/>
                <a:gd name="T15" fmla="*/ 56 h 272"/>
                <a:gd name="T16" fmla="*/ 59 w 266"/>
                <a:gd name="T17" fmla="*/ 53 h 272"/>
                <a:gd name="T18" fmla="*/ 61 w 266"/>
                <a:gd name="T19" fmla="*/ 50 h 272"/>
                <a:gd name="T20" fmla="*/ 65 w 266"/>
                <a:gd name="T21" fmla="*/ 40 h 272"/>
                <a:gd name="T22" fmla="*/ 67 w 266"/>
                <a:gd name="T23" fmla="*/ 29 h 272"/>
                <a:gd name="T24" fmla="*/ 66 w 266"/>
                <a:gd name="T25" fmla="*/ 22 h 272"/>
                <a:gd name="T26" fmla="*/ 65 w 266"/>
                <a:gd name="T27" fmla="*/ 17 h 272"/>
                <a:gd name="T28" fmla="*/ 61 w 266"/>
                <a:gd name="T29" fmla="*/ 11 h 272"/>
                <a:gd name="T30" fmla="*/ 59 w 266"/>
                <a:gd name="T31" fmla="*/ 8 h 272"/>
                <a:gd name="T32" fmla="*/ 55 w 266"/>
                <a:gd name="T33" fmla="*/ 4 h 272"/>
                <a:gd name="T34" fmla="*/ 52 w 266"/>
                <a:gd name="T35" fmla="*/ 2 h 272"/>
                <a:gd name="T36" fmla="*/ 49 w 266"/>
                <a:gd name="T37" fmla="*/ 1 h 272"/>
                <a:gd name="T38" fmla="*/ 45 w 266"/>
                <a:gd name="T39" fmla="*/ 0 h 272"/>
                <a:gd name="T40" fmla="*/ 33 w 266"/>
                <a:gd name="T41" fmla="*/ 0 h 272"/>
                <a:gd name="T42" fmla="*/ 26 w 266"/>
                <a:gd name="T43" fmla="*/ 1 h 272"/>
                <a:gd name="T44" fmla="*/ 0 w 266"/>
                <a:gd name="T45" fmla="*/ 27 h 272"/>
                <a:gd name="T46" fmla="*/ 0 w 266"/>
                <a:gd name="T47" fmla="*/ 27 h 2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6"/>
                <a:gd name="T73" fmla="*/ 0 h 272"/>
                <a:gd name="T74" fmla="*/ 266 w 266"/>
                <a:gd name="T75" fmla="*/ 272 h 2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6" h="272">
                  <a:moveTo>
                    <a:pt x="0" y="108"/>
                  </a:moveTo>
                  <a:lnTo>
                    <a:pt x="36" y="234"/>
                  </a:lnTo>
                  <a:lnTo>
                    <a:pt x="137" y="272"/>
                  </a:lnTo>
                  <a:lnTo>
                    <a:pt x="158" y="268"/>
                  </a:lnTo>
                  <a:lnTo>
                    <a:pt x="179" y="258"/>
                  </a:lnTo>
                  <a:lnTo>
                    <a:pt x="203" y="247"/>
                  </a:lnTo>
                  <a:lnTo>
                    <a:pt x="215" y="238"/>
                  </a:lnTo>
                  <a:lnTo>
                    <a:pt x="226" y="226"/>
                  </a:lnTo>
                  <a:lnTo>
                    <a:pt x="238" y="215"/>
                  </a:lnTo>
                  <a:lnTo>
                    <a:pt x="247" y="200"/>
                  </a:lnTo>
                  <a:lnTo>
                    <a:pt x="260" y="163"/>
                  </a:lnTo>
                  <a:lnTo>
                    <a:pt x="266" y="116"/>
                  </a:lnTo>
                  <a:lnTo>
                    <a:pt x="262" y="89"/>
                  </a:lnTo>
                  <a:lnTo>
                    <a:pt x="257" y="67"/>
                  </a:lnTo>
                  <a:lnTo>
                    <a:pt x="247" y="46"/>
                  </a:lnTo>
                  <a:lnTo>
                    <a:pt x="238" y="32"/>
                  </a:lnTo>
                  <a:lnTo>
                    <a:pt x="222" y="19"/>
                  </a:lnTo>
                  <a:lnTo>
                    <a:pt x="209" y="11"/>
                  </a:lnTo>
                  <a:lnTo>
                    <a:pt x="196" y="4"/>
                  </a:lnTo>
                  <a:lnTo>
                    <a:pt x="182" y="0"/>
                  </a:lnTo>
                  <a:lnTo>
                    <a:pt x="129" y="0"/>
                  </a:lnTo>
                  <a:lnTo>
                    <a:pt x="106" y="6"/>
                  </a:lnTo>
                  <a:lnTo>
                    <a:pt x="0" y="108"/>
                  </a:lnTo>
                  <a:close/>
                </a:path>
              </a:pathLst>
            </a:custGeom>
            <a:solidFill>
              <a:srgbClr val="FF0000"/>
            </a:solidFill>
            <a:ln w="9525">
              <a:noFill/>
              <a:round/>
              <a:headEnd/>
              <a:tailEnd/>
            </a:ln>
          </p:spPr>
          <p:txBody>
            <a:bodyPr/>
            <a:lstStyle/>
            <a:p>
              <a:endParaRPr lang="en-US"/>
            </a:p>
          </p:txBody>
        </p:sp>
        <p:sp>
          <p:nvSpPr>
            <p:cNvPr id="17" name="Freeform 25"/>
            <p:cNvSpPr>
              <a:spLocks/>
            </p:cNvSpPr>
            <p:nvPr/>
          </p:nvSpPr>
          <p:spPr bwMode="auto">
            <a:xfrm>
              <a:off x="4720" y="1485"/>
              <a:ext cx="132" cy="94"/>
            </a:xfrm>
            <a:custGeom>
              <a:avLst/>
              <a:gdLst>
                <a:gd name="T0" fmla="*/ 17 w 262"/>
                <a:gd name="T1" fmla="*/ 0 h 188"/>
                <a:gd name="T2" fmla="*/ 0 w 262"/>
                <a:gd name="T3" fmla="*/ 35 h 188"/>
                <a:gd name="T4" fmla="*/ 64 w 262"/>
                <a:gd name="T5" fmla="*/ 47 h 188"/>
                <a:gd name="T6" fmla="*/ 67 w 262"/>
                <a:gd name="T7" fmla="*/ 25 h 188"/>
                <a:gd name="T8" fmla="*/ 17 w 262"/>
                <a:gd name="T9" fmla="*/ 0 h 188"/>
                <a:gd name="T10" fmla="*/ 17 w 262"/>
                <a:gd name="T11" fmla="*/ 0 h 188"/>
                <a:gd name="T12" fmla="*/ 0 60000 65536"/>
                <a:gd name="T13" fmla="*/ 0 60000 65536"/>
                <a:gd name="T14" fmla="*/ 0 60000 65536"/>
                <a:gd name="T15" fmla="*/ 0 60000 65536"/>
                <a:gd name="T16" fmla="*/ 0 60000 65536"/>
                <a:gd name="T17" fmla="*/ 0 60000 65536"/>
                <a:gd name="T18" fmla="*/ 0 w 262"/>
                <a:gd name="T19" fmla="*/ 0 h 188"/>
                <a:gd name="T20" fmla="*/ 262 w 262"/>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62" h="188">
                  <a:moveTo>
                    <a:pt x="66" y="0"/>
                  </a:moveTo>
                  <a:lnTo>
                    <a:pt x="0" y="139"/>
                  </a:lnTo>
                  <a:lnTo>
                    <a:pt x="253" y="188"/>
                  </a:lnTo>
                  <a:lnTo>
                    <a:pt x="262" y="103"/>
                  </a:lnTo>
                  <a:lnTo>
                    <a:pt x="66" y="0"/>
                  </a:lnTo>
                  <a:close/>
                </a:path>
              </a:pathLst>
            </a:custGeom>
            <a:solidFill>
              <a:schemeClr val="accent1"/>
            </a:solidFill>
            <a:ln w="9525">
              <a:noFill/>
              <a:round/>
              <a:headEnd/>
              <a:tailEnd/>
            </a:ln>
          </p:spPr>
          <p:txBody>
            <a:bodyPr/>
            <a:lstStyle/>
            <a:p>
              <a:endParaRPr lang="en-US"/>
            </a:p>
          </p:txBody>
        </p:sp>
        <p:sp>
          <p:nvSpPr>
            <p:cNvPr id="18" name="Freeform 26"/>
            <p:cNvSpPr>
              <a:spLocks/>
            </p:cNvSpPr>
            <p:nvPr/>
          </p:nvSpPr>
          <p:spPr bwMode="auto">
            <a:xfrm>
              <a:off x="4510" y="2293"/>
              <a:ext cx="164" cy="185"/>
            </a:xfrm>
            <a:custGeom>
              <a:avLst/>
              <a:gdLst>
                <a:gd name="T0" fmla="*/ 67 w 327"/>
                <a:gd name="T1" fmla="*/ 0 h 369"/>
                <a:gd name="T2" fmla="*/ 0 w 327"/>
                <a:gd name="T3" fmla="*/ 36 h 369"/>
                <a:gd name="T4" fmla="*/ 57 w 327"/>
                <a:gd name="T5" fmla="*/ 93 h 369"/>
                <a:gd name="T6" fmla="*/ 68 w 327"/>
                <a:gd name="T7" fmla="*/ 66 h 369"/>
                <a:gd name="T8" fmla="*/ 82 w 327"/>
                <a:gd name="T9" fmla="*/ 18 h 369"/>
                <a:gd name="T10" fmla="*/ 67 w 327"/>
                <a:gd name="T11" fmla="*/ 0 h 369"/>
                <a:gd name="T12" fmla="*/ 67 w 327"/>
                <a:gd name="T13" fmla="*/ 0 h 369"/>
                <a:gd name="T14" fmla="*/ 0 60000 65536"/>
                <a:gd name="T15" fmla="*/ 0 60000 65536"/>
                <a:gd name="T16" fmla="*/ 0 60000 65536"/>
                <a:gd name="T17" fmla="*/ 0 60000 65536"/>
                <a:gd name="T18" fmla="*/ 0 60000 65536"/>
                <a:gd name="T19" fmla="*/ 0 60000 65536"/>
                <a:gd name="T20" fmla="*/ 0 60000 65536"/>
                <a:gd name="T21" fmla="*/ 0 w 327"/>
                <a:gd name="T22" fmla="*/ 0 h 369"/>
                <a:gd name="T23" fmla="*/ 327 w 327"/>
                <a:gd name="T24" fmla="*/ 369 h 3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369">
                  <a:moveTo>
                    <a:pt x="266" y="0"/>
                  </a:moveTo>
                  <a:lnTo>
                    <a:pt x="0" y="144"/>
                  </a:lnTo>
                  <a:lnTo>
                    <a:pt x="226" y="369"/>
                  </a:lnTo>
                  <a:lnTo>
                    <a:pt x="270" y="262"/>
                  </a:lnTo>
                  <a:lnTo>
                    <a:pt x="327" y="72"/>
                  </a:lnTo>
                  <a:lnTo>
                    <a:pt x="266" y="0"/>
                  </a:lnTo>
                  <a:close/>
                </a:path>
              </a:pathLst>
            </a:custGeom>
            <a:solidFill>
              <a:srgbClr val="E5B27F"/>
            </a:solidFill>
            <a:ln w="9525">
              <a:noFill/>
              <a:round/>
              <a:headEnd/>
              <a:tailEnd/>
            </a:ln>
          </p:spPr>
          <p:txBody>
            <a:bodyPr/>
            <a:lstStyle/>
            <a:p>
              <a:endParaRPr lang="en-US"/>
            </a:p>
          </p:txBody>
        </p:sp>
        <p:sp>
          <p:nvSpPr>
            <p:cNvPr id="19" name="Freeform 27"/>
            <p:cNvSpPr>
              <a:spLocks/>
            </p:cNvSpPr>
            <p:nvPr/>
          </p:nvSpPr>
          <p:spPr bwMode="auto">
            <a:xfrm>
              <a:off x="4614" y="2264"/>
              <a:ext cx="81" cy="85"/>
            </a:xfrm>
            <a:custGeom>
              <a:avLst/>
              <a:gdLst>
                <a:gd name="T0" fmla="*/ 3 w 162"/>
                <a:gd name="T1" fmla="*/ 22 h 169"/>
                <a:gd name="T2" fmla="*/ 41 w 162"/>
                <a:gd name="T3" fmla="*/ 0 h 169"/>
                <a:gd name="T4" fmla="*/ 27 w 162"/>
                <a:gd name="T5" fmla="*/ 43 h 169"/>
                <a:gd name="T6" fmla="*/ 26 w 162"/>
                <a:gd name="T7" fmla="*/ 40 h 169"/>
                <a:gd name="T8" fmla="*/ 22 w 162"/>
                <a:gd name="T9" fmla="*/ 34 h 169"/>
                <a:gd name="T10" fmla="*/ 20 w 162"/>
                <a:gd name="T11" fmla="*/ 33 h 169"/>
                <a:gd name="T12" fmla="*/ 19 w 162"/>
                <a:gd name="T13" fmla="*/ 31 h 169"/>
                <a:gd name="T14" fmla="*/ 18 w 162"/>
                <a:gd name="T15" fmla="*/ 29 h 169"/>
                <a:gd name="T16" fmla="*/ 15 w 162"/>
                <a:gd name="T17" fmla="*/ 28 h 169"/>
                <a:gd name="T18" fmla="*/ 13 w 162"/>
                <a:gd name="T19" fmla="*/ 27 h 169"/>
                <a:gd name="T20" fmla="*/ 11 w 162"/>
                <a:gd name="T21" fmla="*/ 26 h 169"/>
                <a:gd name="T22" fmla="*/ 6 w 162"/>
                <a:gd name="T23" fmla="*/ 25 h 169"/>
                <a:gd name="T24" fmla="*/ 0 w 162"/>
                <a:gd name="T25" fmla="*/ 23 h 169"/>
                <a:gd name="T26" fmla="*/ 3 w 162"/>
                <a:gd name="T27" fmla="*/ 22 h 169"/>
                <a:gd name="T28" fmla="*/ 3 w 162"/>
                <a:gd name="T29" fmla="*/ 22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
                <a:gd name="T46" fmla="*/ 0 h 169"/>
                <a:gd name="T47" fmla="*/ 162 w 162"/>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 h="169">
                  <a:moveTo>
                    <a:pt x="13" y="87"/>
                  </a:moveTo>
                  <a:lnTo>
                    <a:pt x="162" y="0"/>
                  </a:lnTo>
                  <a:lnTo>
                    <a:pt x="110" y="169"/>
                  </a:lnTo>
                  <a:lnTo>
                    <a:pt x="105" y="160"/>
                  </a:lnTo>
                  <a:lnTo>
                    <a:pt x="88" y="135"/>
                  </a:lnTo>
                  <a:lnTo>
                    <a:pt x="82" y="129"/>
                  </a:lnTo>
                  <a:lnTo>
                    <a:pt x="76" y="122"/>
                  </a:lnTo>
                  <a:lnTo>
                    <a:pt x="69" y="116"/>
                  </a:lnTo>
                  <a:lnTo>
                    <a:pt x="61" y="110"/>
                  </a:lnTo>
                  <a:lnTo>
                    <a:pt x="53" y="106"/>
                  </a:lnTo>
                  <a:lnTo>
                    <a:pt x="44" y="103"/>
                  </a:lnTo>
                  <a:lnTo>
                    <a:pt x="27" y="97"/>
                  </a:lnTo>
                  <a:lnTo>
                    <a:pt x="0" y="89"/>
                  </a:lnTo>
                  <a:lnTo>
                    <a:pt x="13" y="87"/>
                  </a:lnTo>
                  <a:close/>
                </a:path>
              </a:pathLst>
            </a:custGeom>
            <a:solidFill>
              <a:srgbClr val="FF0000"/>
            </a:solidFill>
            <a:ln w="9525">
              <a:noFill/>
              <a:round/>
              <a:headEnd/>
              <a:tailEnd/>
            </a:ln>
          </p:spPr>
          <p:txBody>
            <a:bodyPr/>
            <a:lstStyle/>
            <a:p>
              <a:endParaRPr lang="en-US"/>
            </a:p>
          </p:txBody>
        </p:sp>
        <p:sp>
          <p:nvSpPr>
            <p:cNvPr id="20" name="Freeform 28"/>
            <p:cNvSpPr>
              <a:spLocks/>
            </p:cNvSpPr>
            <p:nvPr/>
          </p:nvSpPr>
          <p:spPr bwMode="auto">
            <a:xfrm>
              <a:off x="4418" y="2654"/>
              <a:ext cx="100" cy="65"/>
            </a:xfrm>
            <a:custGeom>
              <a:avLst/>
              <a:gdLst>
                <a:gd name="T0" fmla="*/ 24 w 199"/>
                <a:gd name="T1" fmla="*/ 1 h 131"/>
                <a:gd name="T2" fmla="*/ 36 w 199"/>
                <a:gd name="T3" fmla="*/ 1 h 131"/>
                <a:gd name="T4" fmla="*/ 50 w 199"/>
                <a:gd name="T5" fmla="*/ 7 h 131"/>
                <a:gd name="T6" fmla="*/ 50 w 199"/>
                <a:gd name="T7" fmla="*/ 15 h 131"/>
                <a:gd name="T8" fmla="*/ 42 w 199"/>
                <a:gd name="T9" fmla="*/ 28 h 131"/>
                <a:gd name="T10" fmla="*/ 26 w 199"/>
                <a:gd name="T11" fmla="*/ 32 h 131"/>
                <a:gd name="T12" fmla="*/ 0 w 199"/>
                <a:gd name="T13" fmla="*/ 27 h 131"/>
                <a:gd name="T14" fmla="*/ 11 w 199"/>
                <a:gd name="T15" fmla="*/ 0 h 131"/>
                <a:gd name="T16" fmla="*/ 24 w 199"/>
                <a:gd name="T17" fmla="*/ 1 h 131"/>
                <a:gd name="T18" fmla="*/ 24 w 199"/>
                <a:gd name="T19" fmla="*/ 1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
                <a:gd name="T31" fmla="*/ 0 h 131"/>
                <a:gd name="T32" fmla="*/ 199 w 199"/>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 h="131">
                  <a:moveTo>
                    <a:pt x="95" y="4"/>
                  </a:moveTo>
                  <a:lnTo>
                    <a:pt x="142" y="4"/>
                  </a:lnTo>
                  <a:lnTo>
                    <a:pt x="197" y="29"/>
                  </a:lnTo>
                  <a:lnTo>
                    <a:pt x="199" y="63"/>
                  </a:lnTo>
                  <a:lnTo>
                    <a:pt x="167" y="112"/>
                  </a:lnTo>
                  <a:lnTo>
                    <a:pt x="104" y="131"/>
                  </a:lnTo>
                  <a:lnTo>
                    <a:pt x="0" y="109"/>
                  </a:lnTo>
                  <a:lnTo>
                    <a:pt x="41" y="0"/>
                  </a:lnTo>
                  <a:lnTo>
                    <a:pt x="95" y="4"/>
                  </a:lnTo>
                  <a:close/>
                </a:path>
              </a:pathLst>
            </a:custGeom>
            <a:solidFill>
              <a:srgbClr val="FFC4B8"/>
            </a:solidFill>
            <a:ln w="9525">
              <a:noFill/>
              <a:round/>
              <a:headEnd/>
              <a:tailEnd/>
            </a:ln>
          </p:spPr>
          <p:txBody>
            <a:bodyPr/>
            <a:lstStyle/>
            <a:p>
              <a:endParaRPr lang="en-US"/>
            </a:p>
          </p:txBody>
        </p:sp>
        <p:sp>
          <p:nvSpPr>
            <p:cNvPr id="21" name="Freeform 29"/>
            <p:cNvSpPr>
              <a:spLocks/>
            </p:cNvSpPr>
            <p:nvPr/>
          </p:nvSpPr>
          <p:spPr bwMode="auto">
            <a:xfrm>
              <a:off x="3695" y="2363"/>
              <a:ext cx="941" cy="986"/>
            </a:xfrm>
            <a:custGeom>
              <a:avLst/>
              <a:gdLst>
                <a:gd name="T0" fmla="*/ 118 w 1882"/>
                <a:gd name="T1" fmla="*/ 493 h 1973"/>
                <a:gd name="T2" fmla="*/ 468 w 1882"/>
                <a:gd name="T3" fmla="*/ 42 h 1973"/>
                <a:gd name="T4" fmla="*/ 459 w 1882"/>
                <a:gd name="T5" fmla="*/ 22 h 1973"/>
                <a:gd name="T6" fmla="*/ 450 w 1882"/>
                <a:gd name="T7" fmla="*/ 14 h 1973"/>
                <a:gd name="T8" fmla="*/ 438 w 1882"/>
                <a:gd name="T9" fmla="*/ 7 h 1973"/>
                <a:gd name="T10" fmla="*/ 420 w 1882"/>
                <a:gd name="T11" fmla="*/ 1 h 1973"/>
                <a:gd name="T12" fmla="*/ 404 w 1882"/>
                <a:gd name="T13" fmla="*/ 3 h 1973"/>
                <a:gd name="T14" fmla="*/ 398 w 1882"/>
                <a:gd name="T15" fmla="*/ 9 h 1973"/>
                <a:gd name="T16" fmla="*/ 391 w 1882"/>
                <a:gd name="T17" fmla="*/ 15 h 1973"/>
                <a:gd name="T18" fmla="*/ 383 w 1882"/>
                <a:gd name="T19" fmla="*/ 22 h 1973"/>
                <a:gd name="T20" fmla="*/ 377 w 1882"/>
                <a:gd name="T21" fmla="*/ 28 h 1973"/>
                <a:gd name="T22" fmla="*/ 370 w 1882"/>
                <a:gd name="T23" fmla="*/ 33 h 1973"/>
                <a:gd name="T24" fmla="*/ 364 w 1882"/>
                <a:gd name="T25" fmla="*/ 39 h 1973"/>
                <a:gd name="T26" fmla="*/ 357 w 1882"/>
                <a:gd name="T27" fmla="*/ 44 h 1973"/>
                <a:gd name="T28" fmla="*/ 350 w 1882"/>
                <a:gd name="T29" fmla="*/ 52 h 1973"/>
                <a:gd name="T30" fmla="*/ 342 w 1882"/>
                <a:gd name="T31" fmla="*/ 58 h 1973"/>
                <a:gd name="T32" fmla="*/ 335 w 1882"/>
                <a:gd name="T33" fmla="*/ 65 h 1973"/>
                <a:gd name="T34" fmla="*/ 329 w 1882"/>
                <a:gd name="T35" fmla="*/ 70 h 1973"/>
                <a:gd name="T36" fmla="*/ 322 w 1882"/>
                <a:gd name="T37" fmla="*/ 76 h 1973"/>
                <a:gd name="T38" fmla="*/ 314 w 1882"/>
                <a:gd name="T39" fmla="*/ 83 h 1973"/>
                <a:gd name="T40" fmla="*/ 306 w 1882"/>
                <a:gd name="T41" fmla="*/ 90 h 1973"/>
                <a:gd name="T42" fmla="*/ 300 w 1882"/>
                <a:gd name="T43" fmla="*/ 96 h 1973"/>
                <a:gd name="T44" fmla="*/ 294 w 1882"/>
                <a:gd name="T45" fmla="*/ 102 h 1973"/>
                <a:gd name="T46" fmla="*/ 287 w 1882"/>
                <a:gd name="T47" fmla="*/ 107 h 1973"/>
                <a:gd name="T48" fmla="*/ 281 w 1882"/>
                <a:gd name="T49" fmla="*/ 113 h 1973"/>
                <a:gd name="T50" fmla="*/ 275 w 1882"/>
                <a:gd name="T51" fmla="*/ 119 h 1973"/>
                <a:gd name="T52" fmla="*/ 268 w 1882"/>
                <a:gd name="T53" fmla="*/ 125 h 1973"/>
                <a:gd name="T54" fmla="*/ 261 w 1882"/>
                <a:gd name="T55" fmla="*/ 130 h 1973"/>
                <a:gd name="T56" fmla="*/ 254 w 1882"/>
                <a:gd name="T57" fmla="*/ 136 h 1973"/>
                <a:gd name="T58" fmla="*/ 248 w 1882"/>
                <a:gd name="T59" fmla="*/ 142 h 1973"/>
                <a:gd name="T60" fmla="*/ 242 w 1882"/>
                <a:gd name="T61" fmla="*/ 147 h 1973"/>
                <a:gd name="T62" fmla="*/ 234 w 1882"/>
                <a:gd name="T63" fmla="*/ 154 h 1973"/>
                <a:gd name="T64" fmla="*/ 228 w 1882"/>
                <a:gd name="T65" fmla="*/ 160 h 1973"/>
                <a:gd name="T66" fmla="*/ 222 w 1882"/>
                <a:gd name="T67" fmla="*/ 166 h 1973"/>
                <a:gd name="T68" fmla="*/ 213 w 1882"/>
                <a:gd name="T69" fmla="*/ 173 h 1973"/>
                <a:gd name="T70" fmla="*/ 207 w 1882"/>
                <a:gd name="T71" fmla="*/ 179 h 1973"/>
                <a:gd name="T72" fmla="*/ 199 w 1882"/>
                <a:gd name="T73" fmla="*/ 186 h 1973"/>
                <a:gd name="T74" fmla="*/ 193 w 1882"/>
                <a:gd name="T75" fmla="*/ 192 h 1973"/>
                <a:gd name="T76" fmla="*/ 186 w 1882"/>
                <a:gd name="T77" fmla="*/ 197 h 1973"/>
                <a:gd name="T78" fmla="*/ 180 w 1882"/>
                <a:gd name="T79" fmla="*/ 203 h 1973"/>
                <a:gd name="T80" fmla="*/ 173 w 1882"/>
                <a:gd name="T81" fmla="*/ 209 h 1973"/>
                <a:gd name="T82" fmla="*/ 165 w 1882"/>
                <a:gd name="T83" fmla="*/ 216 h 1973"/>
                <a:gd name="T84" fmla="*/ 159 w 1882"/>
                <a:gd name="T85" fmla="*/ 221 h 1973"/>
                <a:gd name="T86" fmla="*/ 153 w 1882"/>
                <a:gd name="T87" fmla="*/ 227 h 1973"/>
                <a:gd name="T88" fmla="*/ 147 w 1882"/>
                <a:gd name="T89" fmla="*/ 233 h 1973"/>
                <a:gd name="T90" fmla="*/ 140 w 1882"/>
                <a:gd name="T91" fmla="*/ 238 h 1973"/>
                <a:gd name="T92" fmla="*/ 132 w 1882"/>
                <a:gd name="T93" fmla="*/ 245 h 1973"/>
                <a:gd name="T94" fmla="*/ 123 w 1882"/>
                <a:gd name="T95" fmla="*/ 252 h 1973"/>
                <a:gd name="T96" fmla="*/ 118 w 1882"/>
                <a:gd name="T97" fmla="*/ 258 h 1973"/>
                <a:gd name="T98" fmla="*/ 112 w 1882"/>
                <a:gd name="T99" fmla="*/ 263 h 1973"/>
                <a:gd name="T100" fmla="*/ 98 w 1882"/>
                <a:gd name="T101" fmla="*/ 275 h 1973"/>
                <a:gd name="T102" fmla="*/ 86 w 1882"/>
                <a:gd name="T103" fmla="*/ 286 h 1973"/>
                <a:gd name="T104" fmla="*/ 73 w 1882"/>
                <a:gd name="T105" fmla="*/ 297 h 1973"/>
                <a:gd name="T106" fmla="*/ 60 w 1882"/>
                <a:gd name="T107" fmla="*/ 307 h 1973"/>
                <a:gd name="T108" fmla="*/ 48 w 1882"/>
                <a:gd name="T109" fmla="*/ 318 h 1973"/>
                <a:gd name="T110" fmla="*/ 35 w 1882"/>
                <a:gd name="T111" fmla="*/ 329 h 1973"/>
                <a:gd name="T112" fmla="*/ 22 w 1882"/>
                <a:gd name="T113" fmla="*/ 340 h 1973"/>
                <a:gd name="T114" fmla="*/ 10 w 1882"/>
                <a:gd name="T115" fmla="*/ 351 h 1973"/>
                <a:gd name="T116" fmla="*/ 0 w 1882"/>
                <a:gd name="T117" fmla="*/ 359 h 19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2"/>
                <a:gd name="T178" fmla="*/ 0 h 1973"/>
                <a:gd name="T179" fmla="*/ 1882 w 1882"/>
                <a:gd name="T180" fmla="*/ 1973 h 19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2" h="1973">
                  <a:moveTo>
                    <a:pt x="0" y="1439"/>
                  </a:moveTo>
                  <a:lnTo>
                    <a:pt x="321" y="1452"/>
                  </a:lnTo>
                  <a:lnTo>
                    <a:pt x="475" y="1655"/>
                  </a:lnTo>
                  <a:lnTo>
                    <a:pt x="475" y="1973"/>
                  </a:lnTo>
                  <a:lnTo>
                    <a:pt x="574" y="1857"/>
                  </a:lnTo>
                  <a:lnTo>
                    <a:pt x="1882" y="203"/>
                  </a:lnTo>
                  <a:lnTo>
                    <a:pt x="1874" y="192"/>
                  </a:lnTo>
                  <a:lnTo>
                    <a:pt x="1869" y="169"/>
                  </a:lnTo>
                  <a:lnTo>
                    <a:pt x="1861" y="140"/>
                  </a:lnTo>
                  <a:lnTo>
                    <a:pt x="1853" y="123"/>
                  </a:lnTo>
                  <a:lnTo>
                    <a:pt x="1844" y="106"/>
                  </a:lnTo>
                  <a:lnTo>
                    <a:pt x="1834" y="89"/>
                  </a:lnTo>
                  <a:lnTo>
                    <a:pt x="1827" y="81"/>
                  </a:lnTo>
                  <a:lnTo>
                    <a:pt x="1819" y="72"/>
                  </a:lnTo>
                  <a:lnTo>
                    <a:pt x="1810" y="64"/>
                  </a:lnTo>
                  <a:lnTo>
                    <a:pt x="1800" y="57"/>
                  </a:lnTo>
                  <a:lnTo>
                    <a:pt x="1791" y="49"/>
                  </a:lnTo>
                  <a:lnTo>
                    <a:pt x="1777" y="41"/>
                  </a:lnTo>
                  <a:lnTo>
                    <a:pt x="1766" y="34"/>
                  </a:lnTo>
                  <a:lnTo>
                    <a:pt x="1751" y="28"/>
                  </a:lnTo>
                  <a:lnTo>
                    <a:pt x="1734" y="21"/>
                  </a:lnTo>
                  <a:lnTo>
                    <a:pt x="1716" y="15"/>
                  </a:lnTo>
                  <a:lnTo>
                    <a:pt x="1699" y="9"/>
                  </a:lnTo>
                  <a:lnTo>
                    <a:pt x="1678" y="5"/>
                  </a:lnTo>
                  <a:lnTo>
                    <a:pt x="1633" y="0"/>
                  </a:lnTo>
                  <a:lnTo>
                    <a:pt x="1627" y="3"/>
                  </a:lnTo>
                  <a:lnTo>
                    <a:pt x="1620" y="9"/>
                  </a:lnTo>
                  <a:lnTo>
                    <a:pt x="1614" y="15"/>
                  </a:lnTo>
                  <a:lnTo>
                    <a:pt x="1608" y="21"/>
                  </a:lnTo>
                  <a:lnTo>
                    <a:pt x="1600" y="26"/>
                  </a:lnTo>
                  <a:lnTo>
                    <a:pt x="1595" y="34"/>
                  </a:lnTo>
                  <a:lnTo>
                    <a:pt x="1589" y="38"/>
                  </a:lnTo>
                  <a:lnTo>
                    <a:pt x="1581" y="43"/>
                  </a:lnTo>
                  <a:lnTo>
                    <a:pt x="1576" y="49"/>
                  </a:lnTo>
                  <a:lnTo>
                    <a:pt x="1570" y="55"/>
                  </a:lnTo>
                  <a:lnTo>
                    <a:pt x="1562" y="60"/>
                  </a:lnTo>
                  <a:lnTo>
                    <a:pt x="1557" y="66"/>
                  </a:lnTo>
                  <a:lnTo>
                    <a:pt x="1543" y="78"/>
                  </a:lnTo>
                  <a:lnTo>
                    <a:pt x="1538" y="83"/>
                  </a:lnTo>
                  <a:lnTo>
                    <a:pt x="1532" y="89"/>
                  </a:lnTo>
                  <a:lnTo>
                    <a:pt x="1524" y="95"/>
                  </a:lnTo>
                  <a:lnTo>
                    <a:pt x="1519" y="100"/>
                  </a:lnTo>
                  <a:lnTo>
                    <a:pt x="1511" y="106"/>
                  </a:lnTo>
                  <a:lnTo>
                    <a:pt x="1505" y="112"/>
                  </a:lnTo>
                  <a:lnTo>
                    <a:pt x="1498" y="118"/>
                  </a:lnTo>
                  <a:lnTo>
                    <a:pt x="1492" y="123"/>
                  </a:lnTo>
                  <a:lnTo>
                    <a:pt x="1486" y="129"/>
                  </a:lnTo>
                  <a:lnTo>
                    <a:pt x="1479" y="135"/>
                  </a:lnTo>
                  <a:lnTo>
                    <a:pt x="1473" y="140"/>
                  </a:lnTo>
                  <a:lnTo>
                    <a:pt x="1467" y="146"/>
                  </a:lnTo>
                  <a:lnTo>
                    <a:pt x="1460" y="152"/>
                  </a:lnTo>
                  <a:lnTo>
                    <a:pt x="1454" y="157"/>
                  </a:lnTo>
                  <a:lnTo>
                    <a:pt x="1447" y="163"/>
                  </a:lnTo>
                  <a:lnTo>
                    <a:pt x="1441" y="169"/>
                  </a:lnTo>
                  <a:lnTo>
                    <a:pt x="1435" y="173"/>
                  </a:lnTo>
                  <a:lnTo>
                    <a:pt x="1428" y="178"/>
                  </a:lnTo>
                  <a:lnTo>
                    <a:pt x="1416" y="192"/>
                  </a:lnTo>
                  <a:lnTo>
                    <a:pt x="1409" y="197"/>
                  </a:lnTo>
                  <a:lnTo>
                    <a:pt x="1403" y="201"/>
                  </a:lnTo>
                  <a:lnTo>
                    <a:pt x="1397" y="209"/>
                  </a:lnTo>
                  <a:lnTo>
                    <a:pt x="1390" y="214"/>
                  </a:lnTo>
                  <a:lnTo>
                    <a:pt x="1384" y="220"/>
                  </a:lnTo>
                  <a:lnTo>
                    <a:pt x="1378" y="226"/>
                  </a:lnTo>
                  <a:lnTo>
                    <a:pt x="1365" y="235"/>
                  </a:lnTo>
                  <a:lnTo>
                    <a:pt x="1359" y="243"/>
                  </a:lnTo>
                  <a:lnTo>
                    <a:pt x="1351" y="249"/>
                  </a:lnTo>
                  <a:lnTo>
                    <a:pt x="1346" y="254"/>
                  </a:lnTo>
                  <a:lnTo>
                    <a:pt x="1340" y="260"/>
                  </a:lnTo>
                  <a:lnTo>
                    <a:pt x="1332" y="264"/>
                  </a:lnTo>
                  <a:lnTo>
                    <a:pt x="1327" y="270"/>
                  </a:lnTo>
                  <a:lnTo>
                    <a:pt x="1319" y="277"/>
                  </a:lnTo>
                  <a:lnTo>
                    <a:pt x="1313" y="283"/>
                  </a:lnTo>
                  <a:lnTo>
                    <a:pt x="1308" y="289"/>
                  </a:lnTo>
                  <a:lnTo>
                    <a:pt x="1300" y="292"/>
                  </a:lnTo>
                  <a:lnTo>
                    <a:pt x="1294" y="298"/>
                  </a:lnTo>
                  <a:lnTo>
                    <a:pt x="1287" y="306"/>
                  </a:lnTo>
                  <a:lnTo>
                    <a:pt x="1274" y="317"/>
                  </a:lnTo>
                  <a:lnTo>
                    <a:pt x="1270" y="323"/>
                  </a:lnTo>
                  <a:lnTo>
                    <a:pt x="1262" y="327"/>
                  </a:lnTo>
                  <a:lnTo>
                    <a:pt x="1255" y="334"/>
                  </a:lnTo>
                  <a:lnTo>
                    <a:pt x="1251" y="340"/>
                  </a:lnTo>
                  <a:lnTo>
                    <a:pt x="1243" y="346"/>
                  </a:lnTo>
                  <a:lnTo>
                    <a:pt x="1236" y="351"/>
                  </a:lnTo>
                  <a:lnTo>
                    <a:pt x="1224" y="361"/>
                  </a:lnTo>
                  <a:lnTo>
                    <a:pt x="1217" y="368"/>
                  </a:lnTo>
                  <a:lnTo>
                    <a:pt x="1211" y="374"/>
                  </a:lnTo>
                  <a:lnTo>
                    <a:pt x="1205" y="380"/>
                  </a:lnTo>
                  <a:lnTo>
                    <a:pt x="1198" y="386"/>
                  </a:lnTo>
                  <a:lnTo>
                    <a:pt x="1192" y="389"/>
                  </a:lnTo>
                  <a:lnTo>
                    <a:pt x="1186" y="397"/>
                  </a:lnTo>
                  <a:lnTo>
                    <a:pt x="1179" y="403"/>
                  </a:lnTo>
                  <a:lnTo>
                    <a:pt x="1173" y="408"/>
                  </a:lnTo>
                  <a:lnTo>
                    <a:pt x="1167" y="414"/>
                  </a:lnTo>
                  <a:lnTo>
                    <a:pt x="1160" y="418"/>
                  </a:lnTo>
                  <a:lnTo>
                    <a:pt x="1154" y="425"/>
                  </a:lnTo>
                  <a:lnTo>
                    <a:pt x="1146" y="431"/>
                  </a:lnTo>
                  <a:lnTo>
                    <a:pt x="1141" y="437"/>
                  </a:lnTo>
                  <a:lnTo>
                    <a:pt x="1135" y="443"/>
                  </a:lnTo>
                  <a:lnTo>
                    <a:pt x="1127" y="446"/>
                  </a:lnTo>
                  <a:lnTo>
                    <a:pt x="1122" y="454"/>
                  </a:lnTo>
                  <a:lnTo>
                    <a:pt x="1116" y="460"/>
                  </a:lnTo>
                  <a:lnTo>
                    <a:pt x="1108" y="465"/>
                  </a:lnTo>
                  <a:lnTo>
                    <a:pt x="1101" y="471"/>
                  </a:lnTo>
                  <a:lnTo>
                    <a:pt x="1097" y="477"/>
                  </a:lnTo>
                  <a:lnTo>
                    <a:pt x="1089" y="482"/>
                  </a:lnTo>
                  <a:lnTo>
                    <a:pt x="1082" y="488"/>
                  </a:lnTo>
                  <a:lnTo>
                    <a:pt x="1076" y="494"/>
                  </a:lnTo>
                  <a:lnTo>
                    <a:pt x="1070" y="500"/>
                  </a:lnTo>
                  <a:lnTo>
                    <a:pt x="1063" y="505"/>
                  </a:lnTo>
                  <a:lnTo>
                    <a:pt x="1059" y="511"/>
                  </a:lnTo>
                  <a:lnTo>
                    <a:pt x="1051" y="517"/>
                  </a:lnTo>
                  <a:lnTo>
                    <a:pt x="1044" y="522"/>
                  </a:lnTo>
                  <a:lnTo>
                    <a:pt x="1038" y="528"/>
                  </a:lnTo>
                  <a:lnTo>
                    <a:pt x="1032" y="534"/>
                  </a:lnTo>
                  <a:lnTo>
                    <a:pt x="1025" y="540"/>
                  </a:lnTo>
                  <a:lnTo>
                    <a:pt x="1019" y="545"/>
                  </a:lnTo>
                  <a:lnTo>
                    <a:pt x="1013" y="551"/>
                  </a:lnTo>
                  <a:lnTo>
                    <a:pt x="1006" y="557"/>
                  </a:lnTo>
                  <a:lnTo>
                    <a:pt x="1000" y="562"/>
                  </a:lnTo>
                  <a:lnTo>
                    <a:pt x="994" y="568"/>
                  </a:lnTo>
                  <a:lnTo>
                    <a:pt x="987" y="574"/>
                  </a:lnTo>
                  <a:lnTo>
                    <a:pt x="981" y="579"/>
                  </a:lnTo>
                  <a:lnTo>
                    <a:pt x="973" y="585"/>
                  </a:lnTo>
                  <a:lnTo>
                    <a:pt x="968" y="591"/>
                  </a:lnTo>
                  <a:lnTo>
                    <a:pt x="954" y="602"/>
                  </a:lnTo>
                  <a:lnTo>
                    <a:pt x="949" y="608"/>
                  </a:lnTo>
                  <a:lnTo>
                    <a:pt x="943" y="614"/>
                  </a:lnTo>
                  <a:lnTo>
                    <a:pt x="935" y="619"/>
                  </a:lnTo>
                  <a:lnTo>
                    <a:pt x="928" y="625"/>
                  </a:lnTo>
                  <a:lnTo>
                    <a:pt x="924" y="631"/>
                  </a:lnTo>
                  <a:lnTo>
                    <a:pt x="916" y="636"/>
                  </a:lnTo>
                  <a:lnTo>
                    <a:pt x="911" y="642"/>
                  </a:lnTo>
                  <a:lnTo>
                    <a:pt x="905" y="648"/>
                  </a:lnTo>
                  <a:lnTo>
                    <a:pt x="897" y="654"/>
                  </a:lnTo>
                  <a:lnTo>
                    <a:pt x="890" y="659"/>
                  </a:lnTo>
                  <a:lnTo>
                    <a:pt x="886" y="665"/>
                  </a:lnTo>
                  <a:lnTo>
                    <a:pt x="878" y="671"/>
                  </a:lnTo>
                  <a:lnTo>
                    <a:pt x="865" y="682"/>
                  </a:lnTo>
                  <a:lnTo>
                    <a:pt x="859" y="688"/>
                  </a:lnTo>
                  <a:lnTo>
                    <a:pt x="852" y="693"/>
                  </a:lnTo>
                  <a:lnTo>
                    <a:pt x="846" y="699"/>
                  </a:lnTo>
                  <a:lnTo>
                    <a:pt x="840" y="705"/>
                  </a:lnTo>
                  <a:lnTo>
                    <a:pt x="833" y="711"/>
                  </a:lnTo>
                  <a:lnTo>
                    <a:pt x="827" y="716"/>
                  </a:lnTo>
                  <a:lnTo>
                    <a:pt x="814" y="728"/>
                  </a:lnTo>
                  <a:lnTo>
                    <a:pt x="808" y="733"/>
                  </a:lnTo>
                  <a:lnTo>
                    <a:pt x="800" y="739"/>
                  </a:lnTo>
                  <a:lnTo>
                    <a:pt x="795" y="745"/>
                  </a:lnTo>
                  <a:lnTo>
                    <a:pt x="789" y="750"/>
                  </a:lnTo>
                  <a:lnTo>
                    <a:pt x="781" y="756"/>
                  </a:lnTo>
                  <a:lnTo>
                    <a:pt x="776" y="762"/>
                  </a:lnTo>
                  <a:lnTo>
                    <a:pt x="770" y="768"/>
                  </a:lnTo>
                  <a:lnTo>
                    <a:pt x="762" y="773"/>
                  </a:lnTo>
                  <a:lnTo>
                    <a:pt x="757" y="779"/>
                  </a:lnTo>
                  <a:lnTo>
                    <a:pt x="751" y="785"/>
                  </a:lnTo>
                  <a:lnTo>
                    <a:pt x="743" y="790"/>
                  </a:lnTo>
                  <a:lnTo>
                    <a:pt x="738" y="796"/>
                  </a:lnTo>
                  <a:lnTo>
                    <a:pt x="732" y="802"/>
                  </a:lnTo>
                  <a:lnTo>
                    <a:pt x="724" y="808"/>
                  </a:lnTo>
                  <a:lnTo>
                    <a:pt x="719" y="813"/>
                  </a:lnTo>
                  <a:lnTo>
                    <a:pt x="713" y="817"/>
                  </a:lnTo>
                  <a:lnTo>
                    <a:pt x="705" y="825"/>
                  </a:lnTo>
                  <a:lnTo>
                    <a:pt x="700" y="830"/>
                  </a:lnTo>
                  <a:lnTo>
                    <a:pt x="692" y="836"/>
                  </a:lnTo>
                  <a:lnTo>
                    <a:pt x="686" y="842"/>
                  </a:lnTo>
                  <a:lnTo>
                    <a:pt x="675" y="853"/>
                  </a:lnTo>
                  <a:lnTo>
                    <a:pt x="667" y="859"/>
                  </a:lnTo>
                  <a:lnTo>
                    <a:pt x="660" y="865"/>
                  </a:lnTo>
                  <a:lnTo>
                    <a:pt x="654" y="870"/>
                  </a:lnTo>
                  <a:lnTo>
                    <a:pt x="648" y="876"/>
                  </a:lnTo>
                  <a:lnTo>
                    <a:pt x="643" y="880"/>
                  </a:lnTo>
                  <a:lnTo>
                    <a:pt x="635" y="885"/>
                  </a:lnTo>
                  <a:lnTo>
                    <a:pt x="627" y="893"/>
                  </a:lnTo>
                  <a:lnTo>
                    <a:pt x="624" y="899"/>
                  </a:lnTo>
                  <a:lnTo>
                    <a:pt x="616" y="904"/>
                  </a:lnTo>
                  <a:lnTo>
                    <a:pt x="610" y="910"/>
                  </a:lnTo>
                  <a:lnTo>
                    <a:pt x="603" y="914"/>
                  </a:lnTo>
                  <a:lnTo>
                    <a:pt x="597" y="920"/>
                  </a:lnTo>
                  <a:lnTo>
                    <a:pt x="589" y="925"/>
                  </a:lnTo>
                  <a:lnTo>
                    <a:pt x="586" y="933"/>
                  </a:lnTo>
                  <a:lnTo>
                    <a:pt x="578" y="939"/>
                  </a:lnTo>
                  <a:lnTo>
                    <a:pt x="570" y="942"/>
                  </a:lnTo>
                  <a:lnTo>
                    <a:pt x="565" y="948"/>
                  </a:lnTo>
                  <a:lnTo>
                    <a:pt x="559" y="954"/>
                  </a:lnTo>
                  <a:lnTo>
                    <a:pt x="546" y="965"/>
                  </a:lnTo>
                  <a:lnTo>
                    <a:pt x="540" y="971"/>
                  </a:lnTo>
                  <a:lnTo>
                    <a:pt x="532" y="977"/>
                  </a:lnTo>
                  <a:lnTo>
                    <a:pt x="527" y="982"/>
                  </a:lnTo>
                  <a:lnTo>
                    <a:pt x="521" y="988"/>
                  </a:lnTo>
                  <a:lnTo>
                    <a:pt x="513" y="994"/>
                  </a:lnTo>
                  <a:lnTo>
                    <a:pt x="508" y="1000"/>
                  </a:lnTo>
                  <a:lnTo>
                    <a:pt x="494" y="1011"/>
                  </a:lnTo>
                  <a:lnTo>
                    <a:pt x="489" y="1017"/>
                  </a:lnTo>
                  <a:lnTo>
                    <a:pt x="483" y="1022"/>
                  </a:lnTo>
                  <a:lnTo>
                    <a:pt x="475" y="1028"/>
                  </a:lnTo>
                  <a:lnTo>
                    <a:pt x="470" y="1034"/>
                  </a:lnTo>
                  <a:lnTo>
                    <a:pt x="464" y="1039"/>
                  </a:lnTo>
                  <a:lnTo>
                    <a:pt x="456" y="1043"/>
                  </a:lnTo>
                  <a:lnTo>
                    <a:pt x="449" y="1049"/>
                  </a:lnTo>
                  <a:lnTo>
                    <a:pt x="445" y="1055"/>
                  </a:lnTo>
                  <a:lnTo>
                    <a:pt x="432" y="1066"/>
                  </a:lnTo>
                  <a:lnTo>
                    <a:pt x="418" y="1077"/>
                  </a:lnTo>
                  <a:lnTo>
                    <a:pt x="407" y="1089"/>
                  </a:lnTo>
                  <a:lnTo>
                    <a:pt x="392" y="1100"/>
                  </a:lnTo>
                  <a:lnTo>
                    <a:pt x="380" y="1112"/>
                  </a:lnTo>
                  <a:lnTo>
                    <a:pt x="369" y="1121"/>
                  </a:lnTo>
                  <a:lnTo>
                    <a:pt x="354" y="1133"/>
                  </a:lnTo>
                  <a:lnTo>
                    <a:pt x="342" y="1144"/>
                  </a:lnTo>
                  <a:lnTo>
                    <a:pt x="329" y="1155"/>
                  </a:lnTo>
                  <a:lnTo>
                    <a:pt x="316" y="1167"/>
                  </a:lnTo>
                  <a:lnTo>
                    <a:pt x="304" y="1178"/>
                  </a:lnTo>
                  <a:lnTo>
                    <a:pt x="291" y="1188"/>
                  </a:lnTo>
                  <a:lnTo>
                    <a:pt x="278" y="1199"/>
                  </a:lnTo>
                  <a:lnTo>
                    <a:pt x="266" y="1210"/>
                  </a:lnTo>
                  <a:lnTo>
                    <a:pt x="255" y="1222"/>
                  </a:lnTo>
                  <a:lnTo>
                    <a:pt x="240" y="1231"/>
                  </a:lnTo>
                  <a:lnTo>
                    <a:pt x="228" y="1243"/>
                  </a:lnTo>
                  <a:lnTo>
                    <a:pt x="215" y="1254"/>
                  </a:lnTo>
                  <a:lnTo>
                    <a:pt x="202" y="1266"/>
                  </a:lnTo>
                  <a:lnTo>
                    <a:pt x="190" y="1275"/>
                  </a:lnTo>
                  <a:lnTo>
                    <a:pt x="177" y="1287"/>
                  </a:lnTo>
                  <a:lnTo>
                    <a:pt x="164" y="1298"/>
                  </a:lnTo>
                  <a:lnTo>
                    <a:pt x="152" y="1307"/>
                  </a:lnTo>
                  <a:lnTo>
                    <a:pt x="139" y="1319"/>
                  </a:lnTo>
                  <a:lnTo>
                    <a:pt x="126" y="1330"/>
                  </a:lnTo>
                  <a:lnTo>
                    <a:pt x="114" y="1342"/>
                  </a:lnTo>
                  <a:lnTo>
                    <a:pt x="101" y="1351"/>
                  </a:lnTo>
                  <a:lnTo>
                    <a:pt x="88" y="1363"/>
                  </a:lnTo>
                  <a:lnTo>
                    <a:pt x="76" y="1374"/>
                  </a:lnTo>
                  <a:lnTo>
                    <a:pt x="63" y="1385"/>
                  </a:lnTo>
                  <a:lnTo>
                    <a:pt x="49" y="1395"/>
                  </a:lnTo>
                  <a:lnTo>
                    <a:pt x="38" y="1406"/>
                  </a:lnTo>
                  <a:lnTo>
                    <a:pt x="25" y="1416"/>
                  </a:lnTo>
                  <a:lnTo>
                    <a:pt x="13" y="1427"/>
                  </a:lnTo>
                  <a:lnTo>
                    <a:pt x="0" y="1439"/>
                  </a:lnTo>
                  <a:close/>
                </a:path>
              </a:pathLst>
            </a:custGeom>
            <a:solidFill>
              <a:srgbClr val="D90000"/>
            </a:solidFill>
            <a:ln w="9525">
              <a:noFill/>
              <a:round/>
              <a:headEnd/>
              <a:tailEnd/>
            </a:ln>
          </p:spPr>
          <p:txBody>
            <a:bodyPr/>
            <a:lstStyle/>
            <a:p>
              <a:endParaRPr lang="en-US"/>
            </a:p>
          </p:txBody>
        </p:sp>
        <p:sp>
          <p:nvSpPr>
            <p:cNvPr id="22" name="Freeform 30"/>
            <p:cNvSpPr>
              <a:spLocks/>
            </p:cNvSpPr>
            <p:nvPr/>
          </p:nvSpPr>
          <p:spPr bwMode="auto">
            <a:xfrm>
              <a:off x="3793" y="2216"/>
              <a:ext cx="536" cy="578"/>
            </a:xfrm>
            <a:custGeom>
              <a:avLst/>
              <a:gdLst>
                <a:gd name="T0" fmla="*/ 98 w 1072"/>
                <a:gd name="T1" fmla="*/ 19 h 1158"/>
                <a:gd name="T2" fmla="*/ 60 w 1072"/>
                <a:gd name="T3" fmla="*/ 45 h 1158"/>
                <a:gd name="T4" fmla="*/ 56 w 1072"/>
                <a:gd name="T5" fmla="*/ 49 h 1158"/>
                <a:gd name="T6" fmla="*/ 51 w 1072"/>
                <a:gd name="T7" fmla="*/ 53 h 1158"/>
                <a:gd name="T8" fmla="*/ 48 w 1072"/>
                <a:gd name="T9" fmla="*/ 57 h 1158"/>
                <a:gd name="T10" fmla="*/ 45 w 1072"/>
                <a:gd name="T11" fmla="*/ 60 h 1158"/>
                <a:gd name="T12" fmla="*/ 41 w 1072"/>
                <a:gd name="T13" fmla="*/ 64 h 1158"/>
                <a:gd name="T14" fmla="*/ 39 w 1072"/>
                <a:gd name="T15" fmla="*/ 67 h 1158"/>
                <a:gd name="T16" fmla="*/ 36 w 1072"/>
                <a:gd name="T17" fmla="*/ 71 h 1158"/>
                <a:gd name="T18" fmla="*/ 33 w 1072"/>
                <a:gd name="T19" fmla="*/ 76 h 1158"/>
                <a:gd name="T20" fmla="*/ 27 w 1072"/>
                <a:gd name="T21" fmla="*/ 82 h 1158"/>
                <a:gd name="T22" fmla="*/ 21 w 1072"/>
                <a:gd name="T23" fmla="*/ 92 h 1158"/>
                <a:gd name="T24" fmla="*/ 15 w 1072"/>
                <a:gd name="T25" fmla="*/ 102 h 1158"/>
                <a:gd name="T26" fmla="*/ 10 w 1072"/>
                <a:gd name="T27" fmla="*/ 113 h 1158"/>
                <a:gd name="T28" fmla="*/ 5 w 1072"/>
                <a:gd name="T29" fmla="*/ 125 h 1158"/>
                <a:gd name="T30" fmla="*/ 0 w 1072"/>
                <a:gd name="T31" fmla="*/ 156 h 1158"/>
                <a:gd name="T32" fmla="*/ 3 w 1072"/>
                <a:gd name="T33" fmla="*/ 182 h 1158"/>
                <a:gd name="T34" fmla="*/ 9 w 1072"/>
                <a:gd name="T35" fmla="*/ 200 h 1158"/>
                <a:gd name="T36" fmla="*/ 13 w 1072"/>
                <a:gd name="T37" fmla="*/ 210 h 1158"/>
                <a:gd name="T38" fmla="*/ 18 w 1072"/>
                <a:gd name="T39" fmla="*/ 220 h 1158"/>
                <a:gd name="T40" fmla="*/ 24 w 1072"/>
                <a:gd name="T41" fmla="*/ 231 h 1158"/>
                <a:gd name="T42" fmla="*/ 30 w 1072"/>
                <a:gd name="T43" fmla="*/ 239 h 1158"/>
                <a:gd name="T44" fmla="*/ 33 w 1072"/>
                <a:gd name="T45" fmla="*/ 243 h 1158"/>
                <a:gd name="T46" fmla="*/ 37 w 1072"/>
                <a:gd name="T47" fmla="*/ 247 h 1158"/>
                <a:gd name="T48" fmla="*/ 40 w 1072"/>
                <a:gd name="T49" fmla="*/ 251 h 1158"/>
                <a:gd name="T50" fmla="*/ 44 w 1072"/>
                <a:gd name="T51" fmla="*/ 255 h 1158"/>
                <a:gd name="T52" fmla="*/ 50 w 1072"/>
                <a:gd name="T53" fmla="*/ 258 h 1158"/>
                <a:gd name="T54" fmla="*/ 55 w 1072"/>
                <a:gd name="T55" fmla="*/ 261 h 1158"/>
                <a:gd name="T56" fmla="*/ 246 w 1072"/>
                <a:gd name="T57" fmla="*/ 183 h 1158"/>
                <a:gd name="T58" fmla="*/ 237 w 1072"/>
                <a:gd name="T59" fmla="*/ 39 h 1158"/>
                <a:gd name="T60" fmla="*/ 135 w 1072"/>
                <a:gd name="T61" fmla="*/ 183 h 1158"/>
                <a:gd name="T62" fmla="*/ 149 w 1072"/>
                <a:gd name="T63" fmla="*/ 0 h 1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2"/>
                <a:gd name="T97" fmla="*/ 0 h 1158"/>
                <a:gd name="T98" fmla="*/ 1072 w 1072"/>
                <a:gd name="T99" fmla="*/ 1158 h 1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2" h="1158">
                  <a:moveTo>
                    <a:pt x="597" y="0"/>
                  </a:moveTo>
                  <a:lnTo>
                    <a:pt x="395" y="76"/>
                  </a:lnTo>
                  <a:lnTo>
                    <a:pt x="245" y="179"/>
                  </a:lnTo>
                  <a:lnTo>
                    <a:pt x="241" y="181"/>
                  </a:lnTo>
                  <a:lnTo>
                    <a:pt x="230" y="190"/>
                  </a:lnTo>
                  <a:lnTo>
                    <a:pt x="224" y="196"/>
                  </a:lnTo>
                  <a:lnTo>
                    <a:pt x="217" y="203"/>
                  </a:lnTo>
                  <a:lnTo>
                    <a:pt x="207" y="213"/>
                  </a:lnTo>
                  <a:lnTo>
                    <a:pt x="196" y="224"/>
                  </a:lnTo>
                  <a:lnTo>
                    <a:pt x="192" y="230"/>
                  </a:lnTo>
                  <a:lnTo>
                    <a:pt x="186" y="238"/>
                  </a:lnTo>
                  <a:lnTo>
                    <a:pt x="180" y="241"/>
                  </a:lnTo>
                  <a:lnTo>
                    <a:pt x="175" y="249"/>
                  </a:lnTo>
                  <a:lnTo>
                    <a:pt x="167" y="257"/>
                  </a:lnTo>
                  <a:lnTo>
                    <a:pt x="161" y="264"/>
                  </a:lnTo>
                  <a:lnTo>
                    <a:pt x="158" y="270"/>
                  </a:lnTo>
                  <a:lnTo>
                    <a:pt x="150" y="279"/>
                  </a:lnTo>
                  <a:lnTo>
                    <a:pt x="144" y="287"/>
                  </a:lnTo>
                  <a:lnTo>
                    <a:pt x="137" y="295"/>
                  </a:lnTo>
                  <a:lnTo>
                    <a:pt x="131" y="304"/>
                  </a:lnTo>
                  <a:lnTo>
                    <a:pt x="125" y="312"/>
                  </a:lnTo>
                  <a:lnTo>
                    <a:pt x="110" y="329"/>
                  </a:lnTo>
                  <a:lnTo>
                    <a:pt x="99" y="348"/>
                  </a:lnTo>
                  <a:lnTo>
                    <a:pt x="87" y="369"/>
                  </a:lnTo>
                  <a:lnTo>
                    <a:pt x="74" y="390"/>
                  </a:lnTo>
                  <a:lnTo>
                    <a:pt x="63" y="411"/>
                  </a:lnTo>
                  <a:lnTo>
                    <a:pt x="51" y="433"/>
                  </a:lnTo>
                  <a:lnTo>
                    <a:pt x="40" y="454"/>
                  </a:lnTo>
                  <a:lnTo>
                    <a:pt x="30" y="479"/>
                  </a:lnTo>
                  <a:lnTo>
                    <a:pt x="23" y="502"/>
                  </a:lnTo>
                  <a:lnTo>
                    <a:pt x="15" y="525"/>
                  </a:lnTo>
                  <a:lnTo>
                    <a:pt x="0" y="627"/>
                  </a:lnTo>
                  <a:lnTo>
                    <a:pt x="2" y="679"/>
                  </a:lnTo>
                  <a:lnTo>
                    <a:pt x="13" y="730"/>
                  </a:lnTo>
                  <a:lnTo>
                    <a:pt x="28" y="781"/>
                  </a:lnTo>
                  <a:lnTo>
                    <a:pt x="38" y="804"/>
                  </a:lnTo>
                  <a:lnTo>
                    <a:pt x="45" y="825"/>
                  </a:lnTo>
                  <a:lnTo>
                    <a:pt x="53" y="844"/>
                  </a:lnTo>
                  <a:lnTo>
                    <a:pt x="63" y="863"/>
                  </a:lnTo>
                  <a:lnTo>
                    <a:pt x="72" y="882"/>
                  </a:lnTo>
                  <a:lnTo>
                    <a:pt x="80" y="897"/>
                  </a:lnTo>
                  <a:lnTo>
                    <a:pt x="97" y="928"/>
                  </a:lnTo>
                  <a:lnTo>
                    <a:pt x="116" y="954"/>
                  </a:lnTo>
                  <a:lnTo>
                    <a:pt x="120" y="960"/>
                  </a:lnTo>
                  <a:lnTo>
                    <a:pt x="123" y="964"/>
                  </a:lnTo>
                  <a:lnTo>
                    <a:pt x="131" y="975"/>
                  </a:lnTo>
                  <a:lnTo>
                    <a:pt x="139" y="985"/>
                  </a:lnTo>
                  <a:lnTo>
                    <a:pt x="148" y="992"/>
                  </a:lnTo>
                  <a:lnTo>
                    <a:pt x="156" y="1002"/>
                  </a:lnTo>
                  <a:lnTo>
                    <a:pt x="161" y="1007"/>
                  </a:lnTo>
                  <a:lnTo>
                    <a:pt x="171" y="1015"/>
                  </a:lnTo>
                  <a:lnTo>
                    <a:pt x="179" y="1021"/>
                  </a:lnTo>
                  <a:lnTo>
                    <a:pt x="190" y="1030"/>
                  </a:lnTo>
                  <a:lnTo>
                    <a:pt x="201" y="1036"/>
                  </a:lnTo>
                  <a:lnTo>
                    <a:pt x="217" y="1045"/>
                  </a:lnTo>
                  <a:lnTo>
                    <a:pt x="222" y="1045"/>
                  </a:lnTo>
                  <a:lnTo>
                    <a:pt x="462" y="1158"/>
                  </a:lnTo>
                  <a:lnTo>
                    <a:pt x="986" y="736"/>
                  </a:lnTo>
                  <a:lnTo>
                    <a:pt x="1072" y="133"/>
                  </a:lnTo>
                  <a:lnTo>
                    <a:pt x="948" y="156"/>
                  </a:lnTo>
                  <a:lnTo>
                    <a:pt x="753" y="789"/>
                  </a:lnTo>
                  <a:lnTo>
                    <a:pt x="542" y="736"/>
                  </a:lnTo>
                  <a:lnTo>
                    <a:pt x="524" y="637"/>
                  </a:lnTo>
                  <a:lnTo>
                    <a:pt x="597" y="0"/>
                  </a:lnTo>
                  <a:close/>
                </a:path>
              </a:pathLst>
            </a:custGeom>
            <a:solidFill>
              <a:schemeClr val="tx2"/>
            </a:solidFill>
            <a:ln w="9525">
              <a:noFill/>
              <a:round/>
              <a:headEnd/>
              <a:tailEnd/>
            </a:ln>
          </p:spPr>
          <p:txBody>
            <a:bodyPr/>
            <a:lstStyle/>
            <a:p>
              <a:endParaRPr lang="en-US"/>
            </a:p>
          </p:txBody>
        </p:sp>
        <p:sp>
          <p:nvSpPr>
            <p:cNvPr id="23" name="Freeform 31"/>
            <p:cNvSpPr>
              <a:spLocks/>
            </p:cNvSpPr>
            <p:nvPr/>
          </p:nvSpPr>
          <p:spPr bwMode="auto">
            <a:xfrm>
              <a:off x="3805" y="2223"/>
              <a:ext cx="393" cy="472"/>
            </a:xfrm>
            <a:custGeom>
              <a:avLst/>
              <a:gdLst>
                <a:gd name="T0" fmla="*/ 75 w 785"/>
                <a:gd name="T1" fmla="*/ 25 h 943"/>
                <a:gd name="T2" fmla="*/ 67 w 785"/>
                <a:gd name="T3" fmla="*/ 31 h 943"/>
                <a:gd name="T4" fmla="*/ 60 w 785"/>
                <a:gd name="T5" fmla="*/ 38 h 943"/>
                <a:gd name="T6" fmla="*/ 54 w 785"/>
                <a:gd name="T7" fmla="*/ 43 h 943"/>
                <a:gd name="T8" fmla="*/ 48 w 785"/>
                <a:gd name="T9" fmla="*/ 48 h 943"/>
                <a:gd name="T10" fmla="*/ 42 w 785"/>
                <a:gd name="T11" fmla="*/ 55 h 943"/>
                <a:gd name="T12" fmla="*/ 36 w 785"/>
                <a:gd name="T13" fmla="*/ 61 h 943"/>
                <a:gd name="T14" fmla="*/ 30 w 785"/>
                <a:gd name="T15" fmla="*/ 68 h 943"/>
                <a:gd name="T16" fmla="*/ 23 w 785"/>
                <a:gd name="T17" fmla="*/ 78 h 943"/>
                <a:gd name="T18" fmla="*/ 12 w 785"/>
                <a:gd name="T19" fmla="*/ 95 h 943"/>
                <a:gd name="T20" fmla="*/ 5 w 785"/>
                <a:gd name="T21" fmla="*/ 113 h 943"/>
                <a:gd name="T22" fmla="*/ 2 w 785"/>
                <a:gd name="T23" fmla="*/ 150 h 943"/>
                <a:gd name="T24" fmla="*/ 7 w 785"/>
                <a:gd name="T25" fmla="*/ 167 h 943"/>
                <a:gd name="T26" fmla="*/ 16 w 785"/>
                <a:gd name="T27" fmla="*/ 184 h 943"/>
                <a:gd name="T28" fmla="*/ 21 w 785"/>
                <a:gd name="T29" fmla="*/ 190 h 943"/>
                <a:gd name="T30" fmla="*/ 25 w 785"/>
                <a:gd name="T31" fmla="*/ 195 h 943"/>
                <a:gd name="T32" fmla="*/ 34 w 785"/>
                <a:gd name="T33" fmla="*/ 203 h 943"/>
                <a:gd name="T34" fmla="*/ 44 w 785"/>
                <a:gd name="T35" fmla="*/ 210 h 943"/>
                <a:gd name="T36" fmla="*/ 53 w 785"/>
                <a:gd name="T37" fmla="*/ 216 h 943"/>
                <a:gd name="T38" fmla="*/ 64 w 785"/>
                <a:gd name="T39" fmla="*/ 220 h 943"/>
                <a:gd name="T40" fmla="*/ 75 w 785"/>
                <a:gd name="T41" fmla="*/ 225 h 943"/>
                <a:gd name="T42" fmla="*/ 94 w 785"/>
                <a:gd name="T43" fmla="*/ 230 h 943"/>
                <a:gd name="T44" fmla="*/ 117 w 785"/>
                <a:gd name="T45" fmla="*/ 235 h 943"/>
                <a:gd name="T46" fmla="*/ 179 w 785"/>
                <a:gd name="T47" fmla="*/ 232 h 943"/>
                <a:gd name="T48" fmla="*/ 197 w 785"/>
                <a:gd name="T49" fmla="*/ 201 h 943"/>
                <a:gd name="T50" fmla="*/ 44 w 785"/>
                <a:gd name="T51" fmla="*/ 142 h 943"/>
                <a:gd name="T52" fmla="*/ 55 w 785"/>
                <a:gd name="T53" fmla="*/ 148 h 943"/>
                <a:gd name="T54" fmla="*/ 63 w 785"/>
                <a:gd name="T55" fmla="*/ 153 h 943"/>
                <a:gd name="T56" fmla="*/ 72 w 785"/>
                <a:gd name="T57" fmla="*/ 158 h 943"/>
                <a:gd name="T58" fmla="*/ 81 w 785"/>
                <a:gd name="T59" fmla="*/ 163 h 943"/>
                <a:gd name="T60" fmla="*/ 90 w 785"/>
                <a:gd name="T61" fmla="*/ 167 h 943"/>
                <a:gd name="T62" fmla="*/ 106 w 785"/>
                <a:gd name="T63" fmla="*/ 172 h 943"/>
                <a:gd name="T64" fmla="*/ 106 w 785"/>
                <a:gd name="T65" fmla="*/ 166 h 943"/>
                <a:gd name="T66" fmla="*/ 100 w 785"/>
                <a:gd name="T67" fmla="*/ 159 h 943"/>
                <a:gd name="T68" fmla="*/ 92 w 785"/>
                <a:gd name="T69" fmla="*/ 152 h 943"/>
                <a:gd name="T70" fmla="*/ 84 w 785"/>
                <a:gd name="T71" fmla="*/ 145 h 943"/>
                <a:gd name="T72" fmla="*/ 78 w 785"/>
                <a:gd name="T73" fmla="*/ 140 h 943"/>
                <a:gd name="T74" fmla="*/ 66 w 785"/>
                <a:gd name="T75" fmla="*/ 115 h 943"/>
                <a:gd name="T76" fmla="*/ 67 w 785"/>
                <a:gd name="T77" fmla="*/ 86 h 943"/>
                <a:gd name="T78" fmla="*/ 74 w 785"/>
                <a:gd name="T79" fmla="*/ 70 h 943"/>
                <a:gd name="T80" fmla="*/ 82 w 785"/>
                <a:gd name="T81" fmla="*/ 58 h 943"/>
                <a:gd name="T82" fmla="*/ 87 w 785"/>
                <a:gd name="T83" fmla="*/ 52 h 943"/>
                <a:gd name="T84" fmla="*/ 93 w 785"/>
                <a:gd name="T85" fmla="*/ 45 h 943"/>
                <a:gd name="T86" fmla="*/ 100 w 785"/>
                <a:gd name="T87" fmla="*/ 39 h 943"/>
                <a:gd name="T88" fmla="*/ 106 w 785"/>
                <a:gd name="T89" fmla="*/ 34 h 943"/>
                <a:gd name="T90" fmla="*/ 113 w 785"/>
                <a:gd name="T91" fmla="*/ 28 h 943"/>
                <a:gd name="T92" fmla="*/ 119 w 785"/>
                <a:gd name="T93" fmla="*/ 24 h 943"/>
                <a:gd name="T94" fmla="*/ 126 w 785"/>
                <a:gd name="T95" fmla="*/ 19 h 943"/>
                <a:gd name="T96" fmla="*/ 133 w 785"/>
                <a:gd name="T97" fmla="*/ 14 h 943"/>
                <a:gd name="T98" fmla="*/ 144 w 785"/>
                <a:gd name="T99" fmla="*/ 7 h 943"/>
                <a:gd name="T100" fmla="*/ 150 w 785"/>
                <a:gd name="T101" fmla="*/ 1 h 943"/>
                <a:gd name="T102" fmla="*/ 145 w 785"/>
                <a:gd name="T103" fmla="*/ 1 h 9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5"/>
                <a:gd name="T157" fmla="*/ 0 h 943"/>
                <a:gd name="T158" fmla="*/ 785 w 785"/>
                <a:gd name="T159" fmla="*/ 943 h 9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5" h="943">
                  <a:moveTo>
                    <a:pt x="579" y="2"/>
                  </a:moveTo>
                  <a:lnTo>
                    <a:pt x="304" y="97"/>
                  </a:lnTo>
                  <a:lnTo>
                    <a:pt x="300" y="99"/>
                  </a:lnTo>
                  <a:lnTo>
                    <a:pt x="287" y="109"/>
                  </a:lnTo>
                  <a:lnTo>
                    <a:pt x="277" y="116"/>
                  </a:lnTo>
                  <a:lnTo>
                    <a:pt x="268" y="124"/>
                  </a:lnTo>
                  <a:lnTo>
                    <a:pt x="256" y="133"/>
                  </a:lnTo>
                  <a:lnTo>
                    <a:pt x="245" y="145"/>
                  </a:lnTo>
                  <a:lnTo>
                    <a:pt x="237" y="150"/>
                  </a:lnTo>
                  <a:lnTo>
                    <a:pt x="230" y="156"/>
                  </a:lnTo>
                  <a:lnTo>
                    <a:pt x="222" y="164"/>
                  </a:lnTo>
                  <a:lnTo>
                    <a:pt x="214" y="169"/>
                  </a:lnTo>
                  <a:lnTo>
                    <a:pt x="207" y="177"/>
                  </a:lnTo>
                  <a:lnTo>
                    <a:pt x="199" y="185"/>
                  </a:lnTo>
                  <a:lnTo>
                    <a:pt x="192" y="192"/>
                  </a:lnTo>
                  <a:lnTo>
                    <a:pt x="184" y="198"/>
                  </a:lnTo>
                  <a:lnTo>
                    <a:pt x="176" y="207"/>
                  </a:lnTo>
                  <a:lnTo>
                    <a:pt x="167" y="217"/>
                  </a:lnTo>
                  <a:lnTo>
                    <a:pt x="159" y="225"/>
                  </a:lnTo>
                  <a:lnTo>
                    <a:pt x="152" y="232"/>
                  </a:lnTo>
                  <a:lnTo>
                    <a:pt x="142" y="242"/>
                  </a:lnTo>
                  <a:lnTo>
                    <a:pt x="135" y="251"/>
                  </a:lnTo>
                  <a:lnTo>
                    <a:pt x="127" y="261"/>
                  </a:lnTo>
                  <a:lnTo>
                    <a:pt x="119" y="270"/>
                  </a:lnTo>
                  <a:lnTo>
                    <a:pt x="112" y="280"/>
                  </a:lnTo>
                  <a:lnTo>
                    <a:pt x="104" y="289"/>
                  </a:lnTo>
                  <a:lnTo>
                    <a:pt x="89" y="312"/>
                  </a:lnTo>
                  <a:lnTo>
                    <a:pt x="74" y="333"/>
                  </a:lnTo>
                  <a:lnTo>
                    <a:pt x="60" y="356"/>
                  </a:lnTo>
                  <a:lnTo>
                    <a:pt x="47" y="377"/>
                  </a:lnTo>
                  <a:lnTo>
                    <a:pt x="36" y="401"/>
                  </a:lnTo>
                  <a:lnTo>
                    <a:pt x="26" y="424"/>
                  </a:lnTo>
                  <a:lnTo>
                    <a:pt x="17" y="449"/>
                  </a:lnTo>
                  <a:lnTo>
                    <a:pt x="3" y="498"/>
                  </a:lnTo>
                  <a:lnTo>
                    <a:pt x="0" y="550"/>
                  </a:lnTo>
                  <a:lnTo>
                    <a:pt x="5" y="599"/>
                  </a:lnTo>
                  <a:lnTo>
                    <a:pt x="13" y="626"/>
                  </a:lnTo>
                  <a:lnTo>
                    <a:pt x="22" y="650"/>
                  </a:lnTo>
                  <a:lnTo>
                    <a:pt x="26" y="666"/>
                  </a:lnTo>
                  <a:lnTo>
                    <a:pt x="34" y="679"/>
                  </a:lnTo>
                  <a:lnTo>
                    <a:pt x="47" y="707"/>
                  </a:lnTo>
                  <a:lnTo>
                    <a:pt x="62" y="734"/>
                  </a:lnTo>
                  <a:lnTo>
                    <a:pt x="72" y="747"/>
                  </a:lnTo>
                  <a:lnTo>
                    <a:pt x="76" y="751"/>
                  </a:lnTo>
                  <a:lnTo>
                    <a:pt x="81" y="757"/>
                  </a:lnTo>
                  <a:lnTo>
                    <a:pt x="91" y="770"/>
                  </a:lnTo>
                  <a:lnTo>
                    <a:pt x="96" y="776"/>
                  </a:lnTo>
                  <a:lnTo>
                    <a:pt x="100" y="780"/>
                  </a:lnTo>
                  <a:lnTo>
                    <a:pt x="112" y="791"/>
                  </a:lnTo>
                  <a:lnTo>
                    <a:pt x="125" y="800"/>
                  </a:lnTo>
                  <a:lnTo>
                    <a:pt x="135" y="810"/>
                  </a:lnTo>
                  <a:lnTo>
                    <a:pt x="148" y="820"/>
                  </a:lnTo>
                  <a:lnTo>
                    <a:pt x="159" y="829"/>
                  </a:lnTo>
                  <a:lnTo>
                    <a:pt x="173" y="839"/>
                  </a:lnTo>
                  <a:lnTo>
                    <a:pt x="186" y="846"/>
                  </a:lnTo>
                  <a:lnTo>
                    <a:pt x="199" y="854"/>
                  </a:lnTo>
                  <a:lnTo>
                    <a:pt x="212" y="861"/>
                  </a:lnTo>
                  <a:lnTo>
                    <a:pt x="228" y="869"/>
                  </a:lnTo>
                  <a:lnTo>
                    <a:pt x="241" y="877"/>
                  </a:lnTo>
                  <a:lnTo>
                    <a:pt x="256" y="880"/>
                  </a:lnTo>
                  <a:lnTo>
                    <a:pt x="269" y="888"/>
                  </a:lnTo>
                  <a:lnTo>
                    <a:pt x="285" y="894"/>
                  </a:lnTo>
                  <a:lnTo>
                    <a:pt x="300" y="899"/>
                  </a:lnTo>
                  <a:lnTo>
                    <a:pt x="315" y="905"/>
                  </a:lnTo>
                  <a:lnTo>
                    <a:pt x="345" y="915"/>
                  </a:lnTo>
                  <a:lnTo>
                    <a:pt x="376" y="920"/>
                  </a:lnTo>
                  <a:lnTo>
                    <a:pt x="406" y="928"/>
                  </a:lnTo>
                  <a:lnTo>
                    <a:pt x="437" y="934"/>
                  </a:lnTo>
                  <a:lnTo>
                    <a:pt x="467" y="937"/>
                  </a:lnTo>
                  <a:lnTo>
                    <a:pt x="526" y="943"/>
                  </a:lnTo>
                  <a:lnTo>
                    <a:pt x="633" y="941"/>
                  </a:lnTo>
                  <a:lnTo>
                    <a:pt x="714" y="926"/>
                  </a:lnTo>
                  <a:lnTo>
                    <a:pt x="743" y="915"/>
                  </a:lnTo>
                  <a:lnTo>
                    <a:pt x="760" y="899"/>
                  </a:lnTo>
                  <a:lnTo>
                    <a:pt x="785" y="804"/>
                  </a:lnTo>
                  <a:lnTo>
                    <a:pt x="420" y="715"/>
                  </a:lnTo>
                  <a:lnTo>
                    <a:pt x="201" y="685"/>
                  </a:lnTo>
                  <a:lnTo>
                    <a:pt x="176" y="567"/>
                  </a:lnTo>
                  <a:lnTo>
                    <a:pt x="190" y="572"/>
                  </a:lnTo>
                  <a:lnTo>
                    <a:pt x="201" y="582"/>
                  </a:lnTo>
                  <a:lnTo>
                    <a:pt x="220" y="591"/>
                  </a:lnTo>
                  <a:lnTo>
                    <a:pt x="228" y="597"/>
                  </a:lnTo>
                  <a:lnTo>
                    <a:pt x="239" y="603"/>
                  </a:lnTo>
                  <a:lnTo>
                    <a:pt x="250" y="610"/>
                  </a:lnTo>
                  <a:lnTo>
                    <a:pt x="262" y="616"/>
                  </a:lnTo>
                  <a:lnTo>
                    <a:pt x="273" y="624"/>
                  </a:lnTo>
                  <a:lnTo>
                    <a:pt x="285" y="631"/>
                  </a:lnTo>
                  <a:lnTo>
                    <a:pt x="296" y="635"/>
                  </a:lnTo>
                  <a:lnTo>
                    <a:pt x="309" y="643"/>
                  </a:lnTo>
                  <a:lnTo>
                    <a:pt x="321" y="650"/>
                  </a:lnTo>
                  <a:lnTo>
                    <a:pt x="334" y="656"/>
                  </a:lnTo>
                  <a:lnTo>
                    <a:pt x="345" y="662"/>
                  </a:lnTo>
                  <a:lnTo>
                    <a:pt x="357" y="667"/>
                  </a:lnTo>
                  <a:lnTo>
                    <a:pt x="378" y="677"/>
                  </a:lnTo>
                  <a:lnTo>
                    <a:pt x="397" y="685"/>
                  </a:lnTo>
                  <a:lnTo>
                    <a:pt x="422" y="688"/>
                  </a:lnTo>
                  <a:lnTo>
                    <a:pt x="429" y="685"/>
                  </a:lnTo>
                  <a:lnTo>
                    <a:pt x="429" y="675"/>
                  </a:lnTo>
                  <a:lnTo>
                    <a:pt x="422" y="662"/>
                  </a:lnTo>
                  <a:lnTo>
                    <a:pt x="414" y="652"/>
                  </a:lnTo>
                  <a:lnTo>
                    <a:pt x="406" y="645"/>
                  </a:lnTo>
                  <a:lnTo>
                    <a:pt x="397" y="635"/>
                  </a:lnTo>
                  <a:lnTo>
                    <a:pt x="387" y="626"/>
                  </a:lnTo>
                  <a:lnTo>
                    <a:pt x="376" y="616"/>
                  </a:lnTo>
                  <a:lnTo>
                    <a:pt x="365" y="607"/>
                  </a:lnTo>
                  <a:lnTo>
                    <a:pt x="353" y="597"/>
                  </a:lnTo>
                  <a:lnTo>
                    <a:pt x="344" y="588"/>
                  </a:lnTo>
                  <a:lnTo>
                    <a:pt x="334" y="580"/>
                  </a:lnTo>
                  <a:lnTo>
                    <a:pt x="325" y="572"/>
                  </a:lnTo>
                  <a:lnTo>
                    <a:pt x="313" y="563"/>
                  </a:lnTo>
                  <a:lnTo>
                    <a:pt x="309" y="559"/>
                  </a:lnTo>
                  <a:lnTo>
                    <a:pt x="292" y="534"/>
                  </a:lnTo>
                  <a:lnTo>
                    <a:pt x="281" y="508"/>
                  </a:lnTo>
                  <a:lnTo>
                    <a:pt x="264" y="458"/>
                  </a:lnTo>
                  <a:lnTo>
                    <a:pt x="258" y="411"/>
                  </a:lnTo>
                  <a:lnTo>
                    <a:pt x="262" y="365"/>
                  </a:lnTo>
                  <a:lnTo>
                    <a:pt x="268" y="342"/>
                  </a:lnTo>
                  <a:lnTo>
                    <a:pt x="275" y="321"/>
                  </a:lnTo>
                  <a:lnTo>
                    <a:pt x="283" y="301"/>
                  </a:lnTo>
                  <a:lnTo>
                    <a:pt x="294" y="280"/>
                  </a:lnTo>
                  <a:lnTo>
                    <a:pt x="306" y="261"/>
                  </a:lnTo>
                  <a:lnTo>
                    <a:pt x="319" y="242"/>
                  </a:lnTo>
                  <a:lnTo>
                    <a:pt x="325" y="232"/>
                  </a:lnTo>
                  <a:lnTo>
                    <a:pt x="332" y="223"/>
                  </a:lnTo>
                  <a:lnTo>
                    <a:pt x="340" y="213"/>
                  </a:lnTo>
                  <a:lnTo>
                    <a:pt x="347" y="206"/>
                  </a:lnTo>
                  <a:lnTo>
                    <a:pt x="355" y="196"/>
                  </a:lnTo>
                  <a:lnTo>
                    <a:pt x="365" y="188"/>
                  </a:lnTo>
                  <a:lnTo>
                    <a:pt x="372" y="179"/>
                  </a:lnTo>
                  <a:lnTo>
                    <a:pt x="380" y="171"/>
                  </a:lnTo>
                  <a:lnTo>
                    <a:pt x="387" y="164"/>
                  </a:lnTo>
                  <a:lnTo>
                    <a:pt x="397" y="154"/>
                  </a:lnTo>
                  <a:lnTo>
                    <a:pt x="406" y="149"/>
                  </a:lnTo>
                  <a:lnTo>
                    <a:pt x="414" y="141"/>
                  </a:lnTo>
                  <a:lnTo>
                    <a:pt x="422" y="133"/>
                  </a:lnTo>
                  <a:lnTo>
                    <a:pt x="431" y="126"/>
                  </a:lnTo>
                  <a:lnTo>
                    <a:pt x="439" y="118"/>
                  </a:lnTo>
                  <a:lnTo>
                    <a:pt x="450" y="112"/>
                  </a:lnTo>
                  <a:lnTo>
                    <a:pt x="458" y="105"/>
                  </a:lnTo>
                  <a:lnTo>
                    <a:pt x="467" y="97"/>
                  </a:lnTo>
                  <a:lnTo>
                    <a:pt x="475" y="93"/>
                  </a:lnTo>
                  <a:lnTo>
                    <a:pt x="482" y="86"/>
                  </a:lnTo>
                  <a:lnTo>
                    <a:pt x="492" y="80"/>
                  </a:lnTo>
                  <a:lnTo>
                    <a:pt x="501" y="74"/>
                  </a:lnTo>
                  <a:lnTo>
                    <a:pt x="509" y="69"/>
                  </a:lnTo>
                  <a:lnTo>
                    <a:pt x="517" y="63"/>
                  </a:lnTo>
                  <a:lnTo>
                    <a:pt x="532" y="53"/>
                  </a:lnTo>
                  <a:lnTo>
                    <a:pt x="547" y="42"/>
                  </a:lnTo>
                  <a:lnTo>
                    <a:pt x="560" y="34"/>
                  </a:lnTo>
                  <a:lnTo>
                    <a:pt x="574" y="25"/>
                  </a:lnTo>
                  <a:lnTo>
                    <a:pt x="583" y="17"/>
                  </a:lnTo>
                  <a:lnTo>
                    <a:pt x="593" y="12"/>
                  </a:lnTo>
                  <a:lnTo>
                    <a:pt x="598" y="4"/>
                  </a:lnTo>
                  <a:lnTo>
                    <a:pt x="593" y="0"/>
                  </a:lnTo>
                  <a:lnTo>
                    <a:pt x="579" y="2"/>
                  </a:lnTo>
                  <a:close/>
                </a:path>
              </a:pathLst>
            </a:custGeom>
            <a:solidFill>
              <a:srgbClr val="000080"/>
            </a:solidFill>
            <a:ln w="9525">
              <a:noFill/>
              <a:round/>
              <a:headEnd/>
              <a:tailEnd/>
            </a:ln>
          </p:spPr>
          <p:txBody>
            <a:bodyPr/>
            <a:lstStyle/>
            <a:p>
              <a:endParaRPr lang="en-US"/>
            </a:p>
          </p:txBody>
        </p:sp>
        <p:sp>
          <p:nvSpPr>
            <p:cNvPr id="24" name="Freeform 32"/>
            <p:cNvSpPr>
              <a:spLocks/>
            </p:cNvSpPr>
            <p:nvPr/>
          </p:nvSpPr>
          <p:spPr bwMode="auto">
            <a:xfrm>
              <a:off x="4056" y="2302"/>
              <a:ext cx="195" cy="308"/>
            </a:xfrm>
            <a:custGeom>
              <a:avLst/>
              <a:gdLst>
                <a:gd name="T0" fmla="*/ 19 w 390"/>
                <a:gd name="T1" fmla="*/ 0 h 616"/>
                <a:gd name="T2" fmla="*/ 3 w 390"/>
                <a:gd name="T3" fmla="*/ 62 h 616"/>
                <a:gd name="T4" fmla="*/ 0 w 390"/>
                <a:gd name="T5" fmla="*/ 146 h 616"/>
                <a:gd name="T6" fmla="*/ 32 w 390"/>
                <a:gd name="T7" fmla="*/ 149 h 616"/>
                <a:gd name="T8" fmla="*/ 54 w 390"/>
                <a:gd name="T9" fmla="*/ 154 h 616"/>
                <a:gd name="T10" fmla="*/ 69 w 390"/>
                <a:gd name="T11" fmla="*/ 123 h 616"/>
                <a:gd name="T12" fmla="*/ 98 w 390"/>
                <a:gd name="T13" fmla="*/ 14 h 616"/>
                <a:gd name="T14" fmla="*/ 49 w 390"/>
                <a:gd name="T15" fmla="*/ 36 h 616"/>
                <a:gd name="T16" fmla="*/ 19 w 390"/>
                <a:gd name="T17" fmla="*/ 0 h 616"/>
                <a:gd name="T18" fmla="*/ 19 w 390"/>
                <a:gd name="T19" fmla="*/ 0 h 6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
                <a:gd name="T31" fmla="*/ 0 h 616"/>
                <a:gd name="T32" fmla="*/ 390 w 390"/>
                <a:gd name="T33" fmla="*/ 616 h 6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 h="616">
                  <a:moveTo>
                    <a:pt x="74" y="0"/>
                  </a:moveTo>
                  <a:lnTo>
                    <a:pt x="12" y="251"/>
                  </a:lnTo>
                  <a:lnTo>
                    <a:pt x="0" y="584"/>
                  </a:lnTo>
                  <a:lnTo>
                    <a:pt x="128" y="593"/>
                  </a:lnTo>
                  <a:lnTo>
                    <a:pt x="217" y="616"/>
                  </a:lnTo>
                  <a:lnTo>
                    <a:pt x="274" y="494"/>
                  </a:lnTo>
                  <a:lnTo>
                    <a:pt x="390" y="59"/>
                  </a:lnTo>
                  <a:lnTo>
                    <a:pt x="198" y="143"/>
                  </a:lnTo>
                  <a:lnTo>
                    <a:pt x="74" y="0"/>
                  </a:lnTo>
                  <a:close/>
                </a:path>
              </a:pathLst>
            </a:custGeom>
            <a:solidFill>
              <a:srgbClr val="FFFFFF"/>
            </a:solidFill>
            <a:ln w="9525">
              <a:noFill/>
              <a:round/>
              <a:headEnd/>
              <a:tailEnd/>
            </a:ln>
          </p:spPr>
          <p:txBody>
            <a:bodyPr/>
            <a:lstStyle/>
            <a:p>
              <a:endParaRPr lang="en-US"/>
            </a:p>
          </p:txBody>
        </p:sp>
        <p:sp>
          <p:nvSpPr>
            <p:cNvPr id="25" name="Freeform 33"/>
            <p:cNvSpPr>
              <a:spLocks/>
            </p:cNvSpPr>
            <p:nvPr/>
          </p:nvSpPr>
          <p:spPr bwMode="auto">
            <a:xfrm>
              <a:off x="4090" y="1679"/>
              <a:ext cx="394" cy="699"/>
            </a:xfrm>
            <a:custGeom>
              <a:avLst/>
              <a:gdLst>
                <a:gd name="T0" fmla="*/ 149 w 787"/>
                <a:gd name="T1" fmla="*/ 0 h 1399"/>
                <a:gd name="T2" fmla="*/ 103 w 787"/>
                <a:gd name="T3" fmla="*/ 37 h 1399"/>
                <a:gd name="T4" fmla="*/ 57 w 787"/>
                <a:gd name="T5" fmla="*/ 120 h 1399"/>
                <a:gd name="T6" fmla="*/ 29 w 787"/>
                <a:gd name="T7" fmla="*/ 194 h 1399"/>
                <a:gd name="T8" fmla="*/ 0 w 787"/>
                <a:gd name="T9" fmla="*/ 306 h 1399"/>
                <a:gd name="T10" fmla="*/ 35 w 787"/>
                <a:gd name="T11" fmla="*/ 349 h 1399"/>
                <a:gd name="T12" fmla="*/ 83 w 787"/>
                <a:gd name="T13" fmla="*/ 320 h 1399"/>
                <a:gd name="T14" fmla="*/ 89 w 787"/>
                <a:gd name="T15" fmla="*/ 305 h 1399"/>
                <a:gd name="T16" fmla="*/ 160 w 787"/>
                <a:gd name="T17" fmla="*/ 299 h 1399"/>
                <a:gd name="T18" fmla="*/ 176 w 787"/>
                <a:gd name="T19" fmla="*/ 196 h 1399"/>
                <a:gd name="T20" fmla="*/ 197 w 787"/>
                <a:gd name="T21" fmla="*/ 59 h 1399"/>
                <a:gd name="T22" fmla="*/ 195 w 787"/>
                <a:gd name="T23" fmla="*/ 20 h 1399"/>
                <a:gd name="T24" fmla="*/ 172 w 787"/>
                <a:gd name="T25" fmla="*/ 0 h 1399"/>
                <a:gd name="T26" fmla="*/ 149 w 787"/>
                <a:gd name="T27" fmla="*/ 0 h 1399"/>
                <a:gd name="T28" fmla="*/ 149 w 787"/>
                <a:gd name="T29" fmla="*/ 0 h 1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7"/>
                <a:gd name="T46" fmla="*/ 0 h 1399"/>
                <a:gd name="T47" fmla="*/ 787 w 787"/>
                <a:gd name="T48" fmla="*/ 1399 h 13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7" h="1399">
                  <a:moveTo>
                    <a:pt x="595" y="0"/>
                  </a:moveTo>
                  <a:lnTo>
                    <a:pt x="412" y="148"/>
                  </a:lnTo>
                  <a:lnTo>
                    <a:pt x="226" y="481"/>
                  </a:lnTo>
                  <a:lnTo>
                    <a:pt x="114" y="776"/>
                  </a:lnTo>
                  <a:lnTo>
                    <a:pt x="0" y="1224"/>
                  </a:lnTo>
                  <a:lnTo>
                    <a:pt x="137" y="1399"/>
                  </a:lnTo>
                  <a:lnTo>
                    <a:pt x="332" y="1283"/>
                  </a:lnTo>
                  <a:lnTo>
                    <a:pt x="355" y="1220"/>
                  </a:lnTo>
                  <a:lnTo>
                    <a:pt x="637" y="1199"/>
                  </a:lnTo>
                  <a:lnTo>
                    <a:pt x="703" y="785"/>
                  </a:lnTo>
                  <a:lnTo>
                    <a:pt x="787" y="236"/>
                  </a:lnTo>
                  <a:lnTo>
                    <a:pt x="777" y="80"/>
                  </a:lnTo>
                  <a:lnTo>
                    <a:pt x="688" y="0"/>
                  </a:lnTo>
                  <a:lnTo>
                    <a:pt x="595" y="0"/>
                  </a:lnTo>
                  <a:close/>
                </a:path>
              </a:pathLst>
            </a:custGeom>
            <a:solidFill>
              <a:srgbClr val="FAADAD"/>
            </a:solidFill>
            <a:ln w="9525">
              <a:noFill/>
              <a:round/>
              <a:headEnd/>
              <a:tailEnd/>
            </a:ln>
          </p:spPr>
          <p:txBody>
            <a:bodyPr/>
            <a:lstStyle/>
            <a:p>
              <a:endParaRPr lang="en-US"/>
            </a:p>
          </p:txBody>
        </p:sp>
        <p:sp>
          <p:nvSpPr>
            <p:cNvPr id="26" name="Freeform 34"/>
            <p:cNvSpPr>
              <a:spLocks/>
            </p:cNvSpPr>
            <p:nvPr/>
          </p:nvSpPr>
          <p:spPr bwMode="auto">
            <a:xfrm>
              <a:off x="4164" y="2500"/>
              <a:ext cx="250" cy="233"/>
            </a:xfrm>
            <a:custGeom>
              <a:avLst/>
              <a:gdLst>
                <a:gd name="T0" fmla="*/ 0 w 500"/>
                <a:gd name="T1" fmla="*/ 90 h 466"/>
                <a:gd name="T2" fmla="*/ 7 w 500"/>
                <a:gd name="T3" fmla="*/ 86 h 466"/>
                <a:gd name="T4" fmla="*/ 10 w 500"/>
                <a:gd name="T5" fmla="*/ 84 h 466"/>
                <a:gd name="T6" fmla="*/ 13 w 500"/>
                <a:gd name="T7" fmla="*/ 80 h 466"/>
                <a:gd name="T8" fmla="*/ 17 w 500"/>
                <a:gd name="T9" fmla="*/ 69 h 466"/>
                <a:gd name="T10" fmla="*/ 26 w 500"/>
                <a:gd name="T11" fmla="*/ 51 h 466"/>
                <a:gd name="T12" fmla="*/ 39 w 500"/>
                <a:gd name="T13" fmla="*/ 35 h 466"/>
                <a:gd name="T14" fmla="*/ 53 w 500"/>
                <a:gd name="T15" fmla="*/ 30 h 466"/>
                <a:gd name="T16" fmla="*/ 60 w 500"/>
                <a:gd name="T17" fmla="*/ 19 h 466"/>
                <a:gd name="T18" fmla="*/ 78 w 500"/>
                <a:gd name="T19" fmla="*/ 0 h 466"/>
                <a:gd name="T20" fmla="*/ 101 w 500"/>
                <a:gd name="T21" fmla="*/ 0 h 466"/>
                <a:gd name="T22" fmla="*/ 125 w 500"/>
                <a:gd name="T23" fmla="*/ 15 h 466"/>
                <a:gd name="T24" fmla="*/ 124 w 500"/>
                <a:gd name="T25" fmla="*/ 48 h 466"/>
                <a:gd name="T26" fmla="*/ 110 w 500"/>
                <a:gd name="T27" fmla="*/ 52 h 466"/>
                <a:gd name="T28" fmla="*/ 92 w 500"/>
                <a:gd name="T29" fmla="*/ 26 h 466"/>
                <a:gd name="T30" fmla="*/ 81 w 500"/>
                <a:gd name="T31" fmla="*/ 19 h 466"/>
                <a:gd name="T32" fmla="*/ 69 w 500"/>
                <a:gd name="T33" fmla="*/ 27 h 466"/>
                <a:gd name="T34" fmla="*/ 69 w 500"/>
                <a:gd name="T35" fmla="*/ 35 h 466"/>
                <a:gd name="T36" fmla="*/ 107 w 500"/>
                <a:gd name="T37" fmla="*/ 59 h 466"/>
                <a:gd name="T38" fmla="*/ 113 w 500"/>
                <a:gd name="T39" fmla="*/ 76 h 466"/>
                <a:gd name="T40" fmla="*/ 103 w 500"/>
                <a:gd name="T41" fmla="*/ 85 h 466"/>
                <a:gd name="T42" fmla="*/ 81 w 500"/>
                <a:gd name="T43" fmla="*/ 80 h 466"/>
                <a:gd name="T44" fmla="*/ 85 w 500"/>
                <a:gd name="T45" fmla="*/ 108 h 466"/>
                <a:gd name="T46" fmla="*/ 78 w 500"/>
                <a:gd name="T47" fmla="*/ 117 h 466"/>
                <a:gd name="T48" fmla="*/ 58 w 500"/>
                <a:gd name="T49" fmla="*/ 106 h 466"/>
                <a:gd name="T50" fmla="*/ 44 w 500"/>
                <a:gd name="T51" fmla="*/ 91 h 466"/>
                <a:gd name="T52" fmla="*/ 16 w 500"/>
                <a:gd name="T53" fmla="*/ 85 h 466"/>
                <a:gd name="T54" fmla="*/ 0 w 500"/>
                <a:gd name="T55" fmla="*/ 90 h 466"/>
                <a:gd name="T56" fmla="*/ 0 w 500"/>
                <a:gd name="T57" fmla="*/ 90 h 4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466"/>
                <a:gd name="T89" fmla="*/ 500 w 500"/>
                <a:gd name="T90" fmla="*/ 466 h 4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466">
                  <a:moveTo>
                    <a:pt x="0" y="358"/>
                  </a:moveTo>
                  <a:lnTo>
                    <a:pt x="27" y="343"/>
                  </a:lnTo>
                  <a:lnTo>
                    <a:pt x="38" y="333"/>
                  </a:lnTo>
                  <a:lnTo>
                    <a:pt x="50" y="318"/>
                  </a:lnTo>
                  <a:lnTo>
                    <a:pt x="65" y="274"/>
                  </a:lnTo>
                  <a:lnTo>
                    <a:pt x="101" y="204"/>
                  </a:lnTo>
                  <a:lnTo>
                    <a:pt x="154" y="137"/>
                  </a:lnTo>
                  <a:lnTo>
                    <a:pt x="211" y="120"/>
                  </a:lnTo>
                  <a:lnTo>
                    <a:pt x="238" y="73"/>
                  </a:lnTo>
                  <a:lnTo>
                    <a:pt x="312" y="0"/>
                  </a:lnTo>
                  <a:lnTo>
                    <a:pt x="403" y="0"/>
                  </a:lnTo>
                  <a:lnTo>
                    <a:pt x="500" y="57"/>
                  </a:lnTo>
                  <a:lnTo>
                    <a:pt x="494" y="189"/>
                  </a:lnTo>
                  <a:lnTo>
                    <a:pt x="439" y="208"/>
                  </a:lnTo>
                  <a:lnTo>
                    <a:pt x="367" y="103"/>
                  </a:lnTo>
                  <a:lnTo>
                    <a:pt x="323" y="76"/>
                  </a:lnTo>
                  <a:lnTo>
                    <a:pt x="274" y="105"/>
                  </a:lnTo>
                  <a:lnTo>
                    <a:pt x="274" y="137"/>
                  </a:lnTo>
                  <a:lnTo>
                    <a:pt x="428" y="236"/>
                  </a:lnTo>
                  <a:lnTo>
                    <a:pt x="449" y="301"/>
                  </a:lnTo>
                  <a:lnTo>
                    <a:pt x="411" y="339"/>
                  </a:lnTo>
                  <a:lnTo>
                    <a:pt x="323" y="318"/>
                  </a:lnTo>
                  <a:lnTo>
                    <a:pt x="337" y="432"/>
                  </a:lnTo>
                  <a:lnTo>
                    <a:pt x="312" y="466"/>
                  </a:lnTo>
                  <a:lnTo>
                    <a:pt x="232" y="424"/>
                  </a:lnTo>
                  <a:lnTo>
                    <a:pt x="173" y="362"/>
                  </a:lnTo>
                  <a:lnTo>
                    <a:pt x="61" y="339"/>
                  </a:lnTo>
                  <a:lnTo>
                    <a:pt x="0" y="358"/>
                  </a:lnTo>
                  <a:close/>
                </a:path>
              </a:pathLst>
            </a:custGeom>
            <a:solidFill>
              <a:srgbClr val="FFC4B8"/>
            </a:solidFill>
            <a:ln w="9525">
              <a:noFill/>
              <a:round/>
              <a:headEnd/>
              <a:tailEnd/>
            </a:ln>
          </p:spPr>
          <p:txBody>
            <a:bodyPr/>
            <a:lstStyle/>
            <a:p>
              <a:endParaRPr lang="en-US"/>
            </a:p>
          </p:txBody>
        </p:sp>
        <p:sp>
          <p:nvSpPr>
            <p:cNvPr id="27" name="Freeform 35"/>
            <p:cNvSpPr>
              <a:spLocks/>
            </p:cNvSpPr>
            <p:nvPr/>
          </p:nvSpPr>
          <p:spPr bwMode="auto">
            <a:xfrm>
              <a:off x="4109" y="2363"/>
              <a:ext cx="69" cy="247"/>
            </a:xfrm>
            <a:custGeom>
              <a:avLst/>
              <a:gdLst>
                <a:gd name="T0" fmla="*/ 23 w 137"/>
                <a:gd name="T1" fmla="*/ 0 h 494"/>
                <a:gd name="T2" fmla="*/ 0 w 137"/>
                <a:gd name="T3" fmla="*/ 33 h 494"/>
                <a:gd name="T4" fmla="*/ 6 w 137"/>
                <a:gd name="T5" fmla="*/ 59 h 494"/>
                <a:gd name="T6" fmla="*/ 5 w 137"/>
                <a:gd name="T7" fmla="*/ 121 h 494"/>
                <a:gd name="T8" fmla="*/ 21 w 137"/>
                <a:gd name="T9" fmla="*/ 124 h 494"/>
                <a:gd name="T10" fmla="*/ 23 w 137"/>
                <a:gd name="T11" fmla="*/ 54 h 494"/>
                <a:gd name="T12" fmla="*/ 35 w 137"/>
                <a:gd name="T13" fmla="*/ 25 h 494"/>
                <a:gd name="T14" fmla="*/ 23 w 137"/>
                <a:gd name="T15" fmla="*/ 0 h 494"/>
                <a:gd name="T16" fmla="*/ 23 w 137"/>
                <a:gd name="T17" fmla="*/ 0 h 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494"/>
                <a:gd name="T29" fmla="*/ 137 w 137"/>
                <a:gd name="T30" fmla="*/ 494 h 4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494">
                  <a:moveTo>
                    <a:pt x="91" y="0"/>
                  </a:moveTo>
                  <a:lnTo>
                    <a:pt x="0" y="129"/>
                  </a:lnTo>
                  <a:lnTo>
                    <a:pt x="21" y="235"/>
                  </a:lnTo>
                  <a:lnTo>
                    <a:pt x="17" y="482"/>
                  </a:lnTo>
                  <a:lnTo>
                    <a:pt x="83" y="494"/>
                  </a:lnTo>
                  <a:lnTo>
                    <a:pt x="91" y="216"/>
                  </a:lnTo>
                  <a:lnTo>
                    <a:pt x="137" y="100"/>
                  </a:lnTo>
                  <a:lnTo>
                    <a:pt x="91" y="0"/>
                  </a:lnTo>
                  <a:close/>
                </a:path>
              </a:pathLst>
            </a:custGeom>
            <a:solidFill>
              <a:srgbClr val="591E61"/>
            </a:solidFill>
            <a:ln w="9525">
              <a:noFill/>
              <a:round/>
              <a:headEnd/>
              <a:tailEnd/>
            </a:ln>
          </p:spPr>
          <p:txBody>
            <a:bodyPr/>
            <a:lstStyle/>
            <a:p>
              <a:endParaRPr lang="en-US"/>
            </a:p>
          </p:txBody>
        </p:sp>
        <p:sp>
          <p:nvSpPr>
            <p:cNvPr id="28" name="Freeform 36"/>
            <p:cNvSpPr>
              <a:spLocks/>
            </p:cNvSpPr>
            <p:nvPr/>
          </p:nvSpPr>
          <p:spPr bwMode="auto">
            <a:xfrm>
              <a:off x="4745" y="1269"/>
              <a:ext cx="360" cy="452"/>
            </a:xfrm>
            <a:custGeom>
              <a:avLst/>
              <a:gdLst>
                <a:gd name="T0" fmla="*/ 60 w 721"/>
                <a:gd name="T1" fmla="*/ 109 h 905"/>
                <a:gd name="T2" fmla="*/ 86 w 721"/>
                <a:gd name="T3" fmla="*/ 28 h 905"/>
                <a:gd name="T4" fmla="*/ 99 w 721"/>
                <a:gd name="T5" fmla="*/ 13 h 905"/>
                <a:gd name="T6" fmla="*/ 114 w 721"/>
                <a:gd name="T7" fmla="*/ 0 h 905"/>
                <a:gd name="T8" fmla="*/ 137 w 721"/>
                <a:gd name="T9" fmla="*/ 5 h 905"/>
                <a:gd name="T10" fmla="*/ 142 w 721"/>
                <a:gd name="T11" fmla="*/ 44 h 905"/>
                <a:gd name="T12" fmla="*/ 141 w 721"/>
                <a:gd name="T13" fmla="*/ 72 h 905"/>
                <a:gd name="T14" fmla="*/ 127 w 721"/>
                <a:gd name="T15" fmla="*/ 128 h 905"/>
                <a:gd name="T16" fmla="*/ 169 w 721"/>
                <a:gd name="T17" fmla="*/ 142 h 905"/>
                <a:gd name="T18" fmla="*/ 180 w 721"/>
                <a:gd name="T19" fmla="*/ 188 h 905"/>
                <a:gd name="T20" fmla="*/ 163 w 721"/>
                <a:gd name="T21" fmla="*/ 220 h 905"/>
                <a:gd name="T22" fmla="*/ 162 w 721"/>
                <a:gd name="T23" fmla="*/ 226 h 905"/>
                <a:gd name="T24" fmla="*/ 5 w 721"/>
                <a:gd name="T25" fmla="*/ 203 h 905"/>
                <a:gd name="T26" fmla="*/ 44 w 721"/>
                <a:gd name="T27" fmla="*/ 175 h 905"/>
                <a:gd name="T28" fmla="*/ 60 w 721"/>
                <a:gd name="T29" fmla="*/ 152 h 905"/>
                <a:gd name="T30" fmla="*/ 46 w 721"/>
                <a:gd name="T31" fmla="*/ 126 h 905"/>
                <a:gd name="T32" fmla="*/ 0 w 721"/>
                <a:gd name="T33" fmla="*/ 95 h 905"/>
                <a:gd name="T34" fmla="*/ 12 w 721"/>
                <a:gd name="T35" fmla="*/ 97 h 905"/>
                <a:gd name="T36" fmla="*/ 21 w 721"/>
                <a:gd name="T37" fmla="*/ 99 h 905"/>
                <a:gd name="T38" fmla="*/ 34 w 721"/>
                <a:gd name="T39" fmla="*/ 102 h 905"/>
                <a:gd name="T40" fmla="*/ 46 w 721"/>
                <a:gd name="T41" fmla="*/ 105 h 905"/>
                <a:gd name="T42" fmla="*/ 52 w 721"/>
                <a:gd name="T43" fmla="*/ 107 h 905"/>
                <a:gd name="T44" fmla="*/ 60 w 721"/>
                <a:gd name="T45" fmla="*/ 109 h 905"/>
                <a:gd name="T46" fmla="*/ 60 w 721"/>
                <a:gd name="T47" fmla="*/ 109 h 9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1"/>
                <a:gd name="T73" fmla="*/ 0 h 905"/>
                <a:gd name="T74" fmla="*/ 721 w 721"/>
                <a:gd name="T75" fmla="*/ 905 h 9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1" h="905">
                  <a:moveTo>
                    <a:pt x="240" y="437"/>
                  </a:moveTo>
                  <a:lnTo>
                    <a:pt x="346" y="114"/>
                  </a:lnTo>
                  <a:lnTo>
                    <a:pt x="396" y="53"/>
                  </a:lnTo>
                  <a:lnTo>
                    <a:pt x="458" y="0"/>
                  </a:lnTo>
                  <a:lnTo>
                    <a:pt x="548" y="23"/>
                  </a:lnTo>
                  <a:lnTo>
                    <a:pt x="569" y="178"/>
                  </a:lnTo>
                  <a:lnTo>
                    <a:pt x="565" y="289"/>
                  </a:lnTo>
                  <a:lnTo>
                    <a:pt x="508" y="515"/>
                  </a:lnTo>
                  <a:lnTo>
                    <a:pt x="677" y="570"/>
                  </a:lnTo>
                  <a:lnTo>
                    <a:pt x="721" y="753"/>
                  </a:lnTo>
                  <a:lnTo>
                    <a:pt x="654" y="882"/>
                  </a:lnTo>
                  <a:lnTo>
                    <a:pt x="649" y="905"/>
                  </a:lnTo>
                  <a:lnTo>
                    <a:pt x="21" y="815"/>
                  </a:lnTo>
                  <a:lnTo>
                    <a:pt x="179" y="703"/>
                  </a:lnTo>
                  <a:lnTo>
                    <a:pt x="240" y="610"/>
                  </a:lnTo>
                  <a:lnTo>
                    <a:pt x="187" y="507"/>
                  </a:lnTo>
                  <a:lnTo>
                    <a:pt x="0" y="382"/>
                  </a:lnTo>
                  <a:lnTo>
                    <a:pt x="48" y="391"/>
                  </a:lnTo>
                  <a:lnTo>
                    <a:pt x="84" y="399"/>
                  </a:lnTo>
                  <a:lnTo>
                    <a:pt x="139" y="408"/>
                  </a:lnTo>
                  <a:lnTo>
                    <a:pt x="185" y="420"/>
                  </a:lnTo>
                  <a:lnTo>
                    <a:pt x="209" y="428"/>
                  </a:lnTo>
                  <a:lnTo>
                    <a:pt x="240" y="437"/>
                  </a:lnTo>
                  <a:close/>
                </a:path>
              </a:pathLst>
            </a:custGeom>
            <a:solidFill>
              <a:schemeClr val="bg2"/>
            </a:solidFill>
            <a:ln w="9525">
              <a:noFill/>
              <a:round/>
              <a:headEnd/>
              <a:tailEnd/>
            </a:ln>
          </p:spPr>
          <p:txBody>
            <a:bodyPr/>
            <a:lstStyle/>
            <a:p>
              <a:endParaRPr lang="en-US"/>
            </a:p>
          </p:txBody>
        </p:sp>
        <p:sp>
          <p:nvSpPr>
            <p:cNvPr id="29" name="Freeform 37"/>
            <p:cNvSpPr>
              <a:spLocks/>
            </p:cNvSpPr>
            <p:nvPr/>
          </p:nvSpPr>
          <p:spPr bwMode="auto">
            <a:xfrm>
              <a:off x="4274" y="1679"/>
              <a:ext cx="209" cy="599"/>
            </a:xfrm>
            <a:custGeom>
              <a:avLst/>
              <a:gdLst>
                <a:gd name="T0" fmla="*/ 81 w 418"/>
                <a:gd name="T1" fmla="*/ 0 h 1199"/>
                <a:gd name="T2" fmla="*/ 70 w 418"/>
                <a:gd name="T3" fmla="*/ 165 h 1199"/>
                <a:gd name="T4" fmla="*/ 43 w 418"/>
                <a:gd name="T5" fmla="*/ 165 h 1199"/>
                <a:gd name="T6" fmla="*/ 44 w 418"/>
                <a:gd name="T7" fmla="*/ 205 h 1199"/>
                <a:gd name="T8" fmla="*/ 27 w 418"/>
                <a:gd name="T9" fmla="*/ 209 h 1199"/>
                <a:gd name="T10" fmla="*/ 0 w 418"/>
                <a:gd name="T11" fmla="*/ 206 h 1199"/>
                <a:gd name="T12" fmla="*/ 6 w 418"/>
                <a:gd name="T13" fmla="*/ 231 h 1199"/>
                <a:gd name="T14" fmla="*/ 35 w 418"/>
                <a:gd name="T15" fmla="*/ 247 h 1199"/>
                <a:gd name="T16" fmla="*/ 46 w 418"/>
                <a:gd name="T17" fmla="*/ 243 h 1199"/>
                <a:gd name="T18" fmla="*/ 44 w 418"/>
                <a:gd name="T19" fmla="*/ 299 h 1199"/>
                <a:gd name="T20" fmla="*/ 64 w 418"/>
                <a:gd name="T21" fmla="*/ 298 h 1199"/>
                <a:gd name="T22" fmla="*/ 77 w 418"/>
                <a:gd name="T23" fmla="*/ 241 h 1199"/>
                <a:gd name="T24" fmla="*/ 95 w 418"/>
                <a:gd name="T25" fmla="*/ 128 h 1199"/>
                <a:gd name="T26" fmla="*/ 105 w 418"/>
                <a:gd name="T27" fmla="*/ 46 h 1199"/>
                <a:gd name="T28" fmla="*/ 100 w 418"/>
                <a:gd name="T29" fmla="*/ 13 h 1199"/>
                <a:gd name="T30" fmla="*/ 81 w 418"/>
                <a:gd name="T31" fmla="*/ 0 h 1199"/>
                <a:gd name="T32" fmla="*/ 81 w 418"/>
                <a:gd name="T33" fmla="*/ 0 h 1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8"/>
                <a:gd name="T52" fmla="*/ 0 h 1199"/>
                <a:gd name="T53" fmla="*/ 418 w 418"/>
                <a:gd name="T54" fmla="*/ 1199 h 1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8" h="1199">
                  <a:moveTo>
                    <a:pt x="323" y="0"/>
                  </a:moveTo>
                  <a:lnTo>
                    <a:pt x="279" y="663"/>
                  </a:lnTo>
                  <a:lnTo>
                    <a:pt x="169" y="663"/>
                  </a:lnTo>
                  <a:lnTo>
                    <a:pt x="173" y="821"/>
                  </a:lnTo>
                  <a:lnTo>
                    <a:pt x="110" y="836"/>
                  </a:lnTo>
                  <a:lnTo>
                    <a:pt x="0" y="825"/>
                  </a:lnTo>
                  <a:lnTo>
                    <a:pt x="21" y="926"/>
                  </a:lnTo>
                  <a:lnTo>
                    <a:pt x="140" y="989"/>
                  </a:lnTo>
                  <a:lnTo>
                    <a:pt x="182" y="973"/>
                  </a:lnTo>
                  <a:lnTo>
                    <a:pt x="176" y="1199"/>
                  </a:lnTo>
                  <a:lnTo>
                    <a:pt x="256" y="1194"/>
                  </a:lnTo>
                  <a:lnTo>
                    <a:pt x="306" y="966"/>
                  </a:lnTo>
                  <a:lnTo>
                    <a:pt x="378" y="513"/>
                  </a:lnTo>
                  <a:lnTo>
                    <a:pt x="418" y="186"/>
                  </a:lnTo>
                  <a:lnTo>
                    <a:pt x="399" y="53"/>
                  </a:lnTo>
                  <a:lnTo>
                    <a:pt x="323" y="0"/>
                  </a:lnTo>
                  <a:close/>
                </a:path>
              </a:pathLst>
            </a:custGeom>
            <a:solidFill>
              <a:srgbClr val="F57575"/>
            </a:solidFill>
            <a:ln w="9525">
              <a:noFill/>
              <a:round/>
              <a:headEnd/>
              <a:tailEnd/>
            </a:ln>
          </p:spPr>
          <p:txBody>
            <a:bodyPr/>
            <a:lstStyle/>
            <a:p>
              <a:endParaRPr lang="en-US"/>
            </a:p>
          </p:txBody>
        </p:sp>
        <p:sp>
          <p:nvSpPr>
            <p:cNvPr id="30" name="Freeform 38"/>
            <p:cNvSpPr>
              <a:spLocks/>
            </p:cNvSpPr>
            <p:nvPr/>
          </p:nvSpPr>
          <p:spPr bwMode="auto">
            <a:xfrm>
              <a:off x="4880" y="1264"/>
              <a:ext cx="170" cy="243"/>
            </a:xfrm>
            <a:custGeom>
              <a:avLst/>
              <a:gdLst>
                <a:gd name="T0" fmla="*/ 3 w 341"/>
                <a:gd name="T1" fmla="*/ 77 h 485"/>
                <a:gd name="T2" fmla="*/ 6 w 341"/>
                <a:gd name="T3" fmla="*/ 63 h 485"/>
                <a:gd name="T4" fmla="*/ 11 w 341"/>
                <a:gd name="T5" fmla="*/ 50 h 485"/>
                <a:gd name="T6" fmla="*/ 13 w 341"/>
                <a:gd name="T7" fmla="*/ 42 h 485"/>
                <a:gd name="T8" fmla="*/ 17 w 341"/>
                <a:gd name="T9" fmla="*/ 33 h 485"/>
                <a:gd name="T10" fmla="*/ 21 w 341"/>
                <a:gd name="T11" fmla="*/ 26 h 485"/>
                <a:gd name="T12" fmla="*/ 29 w 341"/>
                <a:gd name="T13" fmla="*/ 15 h 485"/>
                <a:gd name="T14" fmla="*/ 31 w 341"/>
                <a:gd name="T15" fmla="*/ 11 h 485"/>
                <a:gd name="T16" fmla="*/ 37 w 341"/>
                <a:gd name="T17" fmla="*/ 7 h 485"/>
                <a:gd name="T18" fmla="*/ 43 w 341"/>
                <a:gd name="T19" fmla="*/ 3 h 485"/>
                <a:gd name="T20" fmla="*/ 54 w 341"/>
                <a:gd name="T21" fmla="*/ 0 h 485"/>
                <a:gd name="T22" fmla="*/ 71 w 341"/>
                <a:gd name="T23" fmla="*/ 5 h 485"/>
                <a:gd name="T24" fmla="*/ 78 w 341"/>
                <a:gd name="T25" fmla="*/ 10 h 485"/>
                <a:gd name="T26" fmla="*/ 85 w 341"/>
                <a:gd name="T27" fmla="*/ 36 h 485"/>
                <a:gd name="T28" fmla="*/ 82 w 341"/>
                <a:gd name="T29" fmla="*/ 57 h 485"/>
                <a:gd name="T30" fmla="*/ 80 w 341"/>
                <a:gd name="T31" fmla="*/ 70 h 485"/>
                <a:gd name="T32" fmla="*/ 75 w 341"/>
                <a:gd name="T33" fmla="*/ 86 h 485"/>
                <a:gd name="T34" fmla="*/ 72 w 341"/>
                <a:gd name="T35" fmla="*/ 94 h 485"/>
                <a:gd name="T36" fmla="*/ 70 w 341"/>
                <a:gd name="T37" fmla="*/ 103 h 485"/>
                <a:gd name="T38" fmla="*/ 66 w 341"/>
                <a:gd name="T39" fmla="*/ 112 h 485"/>
                <a:gd name="T40" fmla="*/ 62 w 341"/>
                <a:gd name="T41" fmla="*/ 122 h 485"/>
                <a:gd name="T42" fmla="*/ 49 w 341"/>
                <a:gd name="T43" fmla="*/ 112 h 485"/>
                <a:gd name="T44" fmla="*/ 52 w 341"/>
                <a:gd name="T45" fmla="*/ 103 h 485"/>
                <a:gd name="T46" fmla="*/ 55 w 341"/>
                <a:gd name="T47" fmla="*/ 94 h 485"/>
                <a:gd name="T48" fmla="*/ 60 w 341"/>
                <a:gd name="T49" fmla="*/ 81 h 485"/>
                <a:gd name="T50" fmla="*/ 63 w 341"/>
                <a:gd name="T51" fmla="*/ 64 h 485"/>
                <a:gd name="T52" fmla="*/ 67 w 341"/>
                <a:gd name="T53" fmla="*/ 35 h 485"/>
                <a:gd name="T54" fmla="*/ 64 w 341"/>
                <a:gd name="T55" fmla="*/ 19 h 485"/>
                <a:gd name="T56" fmla="*/ 61 w 341"/>
                <a:gd name="T57" fmla="*/ 15 h 485"/>
                <a:gd name="T58" fmla="*/ 57 w 341"/>
                <a:gd name="T59" fmla="*/ 11 h 485"/>
                <a:gd name="T60" fmla="*/ 50 w 341"/>
                <a:gd name="T61" fmla="*/ 10 h 485"/>
                <a:gd name="T62" fmla="*/ 37 w 341"/>
                <a:gd name="T63" fmla="*/ 15 h 485"/>
                <a:gd name="T64" fmla="*/ 33 w 341"/>
                <a:gd name="T65" fmla="*/ 19 h 485"/>
                <a:gd name="T66" fmla="*/ 30 w 341"/>
                <a:gd name="T67" fmla="*/ 22 h 485"/>
                <a:gd name="T68" fmla="*/ 23 w 341"/>
                <a:gd name="T69" fmla="*/ 34 h 485"/>
                <a:gd name="T70" fmla="*/ 15 w 341"/>
                <a:gd name="T71" fmla="*/ 48 h 485"/>
                <a:gd name="T72" fmla="*/ 11 w 341"/>
                <a:gd name="T73" fmla="*/ 58 h 485"/>
                <a:gd name="T74" fmla="*/ 7 w 341"/>
                <a:gd name="T75" fmla="*/ 68 h 485"/>
                <a:gd name="T76" fmla="*/ 4 w 341"/>
                <a:gd name="T77" fmla="*/ 79 h 485"/>
                <a:gd name="T78" fmla="*/ 0 w 341"/>
                <a:gd name="T79" fmla="*/ 92 h 4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485"/>
                <a:gd name="T122" fmla="*/ 341 w 341"/>
                <a:gd name="T123" fmla="*/ 485 h 4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485">
                  <a:moveTo>
                    <a:pt x="0" y="365"/>
                  </a:moveTo>
                  <a:lnTo>
                    <a:pt x="14" y="308"/>
                  </a:lnTo>
                  <a:lnTo>
                    <a:pt x="19" y="282"/>
                  </a:lnTo>
                  <a:lnTo>
                    <a:pt x="27" y="251"/>
                  </a:lnTo>
                  <a:lnTo>
                    <a:pt x="38" y="217"/>
                  </a:lnTo>
                  <a:lnTo>
                    <a:pt x="44" y="200"/>
                  </a:lnTo>
                  <a:lnTo>
                    <a:pt x="48" y="183"/>
                  </a:lnTo>
                  <a:lnTo>
                    <a:pt x="55" y="166"/>
                  </a:lnTo>
                  <a:lnTo>
                    <a:pt x="63" y="149"/>
                  </a:lnTo>
                  <a:lnTo>
                    <a:pt x="71" y="131"/>
                  </a:lnTo>
                  <a:lnTo>
                    <a:pt x="78" y="116"/>
                  </a:lnTo>
                  <a:lnTo>
                    <a:pt x="86" y="101"/>
                  </a:lnTo>
                  <a:lnTo>
                    <a:pt x="95" y="86"/>
                  </a:lnTo>
                  <a:lnTo>
                    <a:pt x="116" y="57"/>
                  </a:lnTo>
                  <a:lnTo>
                    <a:pt x="120" y="52"/>
                  </a:lnTo>
                  <a:lnTo>
                    <a:pt x="126" y="44"/>
                  </a:lnTo>
                  <a:lnTo>
                    <a:pt x="139" y="35"/>
                  </a:lnTo>
                  <a:lnTo>
                    <a:pt x="149" y="25"/>
                  </a:lnTo>
                  <a:lnTo>
                    <a:pt x="162" y="16"/>
                  </a:lnTo>
                  <a:lnTo>
                    <a:pt x="175" y="10"/>
                  </a:lnTo>
                  <a:lnTo>
                    <a:pt x="188" y="4"/>
                  </a:lnTo>
                  <a:lnTo>
                    <a:pt x="217" y="0"/>
                  </a:lnTo>
                  <a:lnTo>
                    <a:pt x="253" y="4"/>
                  </a:lnTo>
                  <a:lnTo>
                    <a:pt x="285" y="17"/>
                  </a:lnTo>
                  <a:lnTo>
                    <a:pt x="301" y="27"/>
                  </a:lnTo>
                  <a:lnTo>
                    <a:pt x="314" y="40"/>
                  </a:lnTo>
                  <a:lnTo>
                    <a:pt x="333" y="82"/>
                  </a:lnTo>
                  <a:lnTo>
                    <a:pt x="341" y="141"/>
                  </a:lnTo>
                  <a:lnTo>
                    <a:pt x="339" y="181"/>
                  </a:lnTo>
                  <a:lnTo>
                    <a:pt x="331" y="227"/>
                  </a:lnTo>
                  <a:lnTo>
                    <a:pt x="325" y="251"/>
                  </a:lnTo>
                  <a:lnTo>
                    <a:pt x="320" y="280"/>
                  </a:lnTo>
                  <a:lnTo>
                    <a:pt x="312" y="308"/>
                  </a:lnTo>
                  <a:lnTo>
                    <a:pt x="303" y="341"/>
                  </a:lnTo>
                  <a:lnTo>
                    <a:pt x="297" y="356"/>
                  </a:lnTo>
                  <a:lnTo>
                    <a:pt x="291" y="373"/>
                  </a:lnTo>
                  <a:lnTo>
                    <a:pt x="287" y="390"/>
                  </a:lnTo>
                  <a:lnTo>
                    <a:pt x="280" y="409"/>
                  </a:lnTo>
                  <a:lnTo>
                    <a:pt x="274" y="428"/>
                  </a:lnTo>
                  <a:lnTo>
                    <a:pt x="266" y="447"/>
                  </a:lnTo>
                  <a:lnTo>
                    <a:pt x="259" y="466"/>
                  </a:lnTo>
                  <a:lnTo>
                    <a:pt x="251" y="485"/>
                  </a:lnTo>
                  <a:lnTo>
                    <a:pt x="188" y="464"/>
                  </a:lnTo>
                  <a:lnTo>
                    <a:pt x="196" y="447"/>
                  </a:lnTo>
                  <a:lnTo>
                    <a:pt x="202" y="428"/>
                  </a:lnTo>
                  <a:lnTo>
                    <a:pt x="209" y="409"/>
                  </a:lnTo>
                  <a:lnTo>
                    <a:pt x="215" y="392"/>
                  </a:lnTo>
                  <a:lnTo>
                    <a:pt x="223" y="375"/>
                  </a:lnTo>
                  <a:lnTo>
                    <a:pt x="228" y="356"/>
                  </a:lnTo>
                  <a:lnTo>
                    <a:pt x="240" y="322"/>
                  </a:lnTo>
                  <a:lnTo>
                    <a:pt x="247" y="287"/>
                  </a:lnTo>
                  <a:lnTo>
                    <a:pt x="255" y="255"/>
                  </a:lnTo>
                  <a:lnTo>
                    <a:pt x="266" y="192"/>
                  </a:lnTo>
                  <a:lnTo>
                    <a:pt x="268" y="139"/>
                  </a:lnTo>
                  <a:lnTo>
                    <a:pt x="263" y="93"/>
                  </a:lnTo>
                  <a:lnTo>
                    <a:pt x="259" y="76"/>
                  </a:lnTo>
                  <a:lnTo>
                    <a:pt x="249" y="63"/>
                  </a:lnTo>
                  <a:lnTo>
                    <a:pt x="245" y="57"/>
                  </a:lnTo>
                  <a:lnTo>
                    <a:pt x="240" y="52"/>
                  </a:lnTo>
                  <a:lnTo>
                    <a:pt x="228" y="42"/>
                  </a:lnTo>
                  <a:lnTo>
                    <a:pt x="215" y="38"/>
                  </a:lnTo>
                  <a:lnTo>
                    <a:pt x="202" y="38"/>
                  </a:lnTo>
                  <a:lnTo>
                    <a:pt x="175" y="42"/>
                  </a:lnTo>
                  <a:lnTo>
                    <a:pt x="149" y="57"/>
                  </a:lnTo>
                  <a:lnTo>
                    <a:pt x="141" y="65"/>
                  </a:lnTo>
                  <a:lnTo>
                    <a:pt x="133" y="73"/>
                  </a:lnTo>
                  <a:lnTo>
                    <a:pt x="128" y="80"/>
                  </a:lnTo>
                  <a:lnTo>
                    <a:pt x="120" y="88"/>
                  </a:lnTo>
                  <a:lnTo>
                    <a:pt x="105" y="109"/>
                  </a:lnTo>
                  <a:lnTo>
                    <a:pt x="92" y="133"/>
                  </a:lnTo>
                  <a:lnTo>
                    <a:pt x="76" y="162"/>
                  </a:lnTo>
                  <a:lnTo>
                    <a:pt x="61" y="192"/>
                  </a:lnTo>
                  <a:lnTo>
                    <a:pt x="54" y="211"/>
                  </a:lnTo>
                  <a:lnTo>
                    <a:pt x="46" y="230"/>
                  </a:lnTo>
                  <a:lnTo>
                    <a:pt x="38" y="251"/>
                  </a:lnTo>
                  <a:lnTo>
                    <a:pt x="31" y="270"/>
                  </a:lnTo>
                  <a:lnTo>
                    <a:pt x="23" y="293"/>
                  </a:lnTo>
                  <a:lnTo>
                    <a:pt x="16" y="316"/>
                  </a:lnTo>
                  <a:lnTo>
                    <a:pt x="0" y="365"/>
                  </a:lnTo>
                  <a:close/>
                </a:path>
              </a:pathLst>
            </a:custGeom>
            <a:solidFill>
              <a:srgbClr val="000000"/>
            </a:solidFill>
            <a:ln w="9525">
              <a:noFill/>
              <a:round/>
              <a:headEnd/>
              <a:tailEnd/>
            </a:ln>
          </p:spPr>
          <p:txBody>
            <a:bodyPr/>
            <a:lstStyle/>
            <a:p>
              <a:endParaRPr lang="en-US"/>
            </a:p>
          </p:txBody>
        </p:sp>
        <p:sp>
          <p:nvSpPr>
            <p:cNvPr id="31" name="Freeform 39"/>
            <p:cNvSpPr>
              <a:spLocks/>
            </p:cNvSpPr>
            <p:nvPr/>
          </p:nvSpPr>
          <p:spPr bwMode="auto">
            <a:xfrm>
              <a:off x="4263" y="1813"/>
              <a:ext cx="121" cy="136"/>
            </a:xfrm>
            <a:custGeom>
              <a:avLst/>
              <a:gdLst>
                <a:gd name="T0" fmla="*/ 13 w 241"/>
                <a:gd name="T1" fmla="*/ 10 h 272"/>
                <a:gd name="T2" fmla="*/ 1 w 241"/>
                <a:gd name="T3" fmla="*/ 27 h 272"/>
                <a:gd name="T4" fmla="*/ 0 w 241"/>
                <a:gd name="T5" fmla="*/ 49 h 272"/>
                <a:gd name="T6" fmla="*/ 18 w 241"/>
                <a:gd name="T7" fmla="*/ 68 h 272"/>
                <a:gd name="T8" fmla="*/ 36 w 241"/>
                <a:gd name="T9" fmla="*/ 65 h 272"/>
                <a:gd name="T10" fmla="*/ 54 w 241"/>
                <a:gd name="T11" fmla="*/ 49 h 272"/>
                <a:gd name="T12" fmla="*/ 61 w 241"/>
                <a:gd name="T13" fmla="*/ 25 h 272"/>
                <a:gd name="T14" fmla="*/ 52 w 241"/>
                <a:gd name="T15" fmla="*/ 7 h 272"/>
                <a:gd name="T16" fmla="*/ 51 w 241"/>
                <a:gd name="T17" fmla="*/ 5 h 272"/>
                <a:gd name="T18" fmla="*/ 49 w 241"/>
                <a:gd name="T19" fmla="*/ 3 h 272"/>
                <a:gd name="T20" fmla="*/ 46 w 241"/>
                <a:gd name="T21" fmla="*/ 1 h 272"/>
                <a:gd name="T22" fmla="*/ 42 w 241"/>
                <a:gd name="T23" fmla="*/ 0 h 272"/>
                <a:gd name="T24" fmla="*/ 30 w 241"/>
                <a:gd name="T25" fmla="*/ 1 h 272"/>
                <a:gd name="T26" fmla="*/ 23 w 241"/>
                <a:gd name="T27" fmla="*/ 4 h 272"/>
                <a:gd name="T28" fmla="*/ 18 w 241"/>
                <a:gd name="T29" fmla="*/ 7 h 272"/>
                <a:gd name="T30" fmla="*/ 16 w 241"/>
                <a:gd name="T31" fmla="*/ 9 h 272"/>
                <a:gd name="T32" fmla="*/ 13 w 241"/>
                <a:gd name="T33" fmla="*/ 10 h 272"/>
                <a:gd name="T34" fmla="*/ 13 w 241"/>
                <a:gd name="T35" fmla="*/ 10 h 2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1"/>
                <a:gd name="T55" fmla="*/ 0 h 272"/>
                <a:gd name="T56" fmla="*/ 241 w 241"/>
                <a:gd name="T57" fmla="*/ 272 h 2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1" h="272">
                  <a:moveTo>
                    <a:pt x="51" y="42"/>
                  </a:moveTo>
                  <a:lnTo>
                    <a:pt x="2" y="110"/>
                  </a:lnTo>
                  <a:lnTo>
                    <a:pt x="0" y="198"/>
                  </a:lnTo>
                  <a:lnTo>
                    <a:pt x="70" y="272"/>
                  </a:lnTo>
                  <a:lnTo>
                    <a:pt x="144" y="259"/>
                  </a:lnTo>
                  <a:lnTo>
                    <a:pt x="216" y="196"/>
                  </a:lnTo>
                  <a:lnTo>
                    <a:pt x="241" y="103"/>
                  </a:lnTo>
                  <a:lnTo>
                    <a:pt x="207" y="29"/>
                  </a:lnTo>
                  <a:lnTo>
                    <a:pt x="203" y="21"/>
                  </a:lnTo>
                  <a:lnTo>
                    <a:pt x="194" y="13"/>
                  </a:lnTo>
                  <a:lnTo>
                    <a:pt x="182" y="6"/>
                  </a:lnTo>
                  <a:lnTo>
                    <a:pt x="167" y="0"/>
                  </a:lnTo>
                  <a:lnTo>
                    <a:pt x="119" y="4"/>
                  </a:lnTo>
                  <a:lnTo>
                    <a:pt x="89" y="17"/>
                  </a:lnTo>
                  <a:lnTo>
                    <a:pt x="70" y="29"/>
                  </a:lnTo>
                  <a:lnTo>
                    <a:pt x="61" y="36"/>
                  </a:lnTo>
                  <a:lnTo>
                    <a:pt x="51" y="42"/>
                  </a:lnTo>
                  <a:close/>
                </a:path>
              </a:pathLst>
            </a:custGeom>
            <a:solidFill>
              <a:srgbClr val="5E75FC"/>
            </a:solidFill>
            <a:ln w="9525">
              <a:noFill/>
              <a:round/>
              <a:headEnd/>
              <a:tailEnd/>
            </a:ln>
          </p:spPr>
          <p:txBody>
            <a:bodyPr/>
            <a:lstStyle/>
            <a:p>
              <a:endParaRPr lang="en-US"/>
            </a:p>
          </p:txBody>
        </p:sp>
        <p:sp>
          <p:nvSpPr>
            <p:cNvPr id="32" name="Freeform 40"/>
            <p:cNvSpPr>
              <a:spLocks/>
            </p:cNvSpPr>
            <p:nvPr/>
          </p:nvSpPr>
          <p:spPr bwMode="auto">
            <a:xfrm>
              <a:off x="4925" y="1343"/>
              <a:ext cx="58" cy="84"/>
            </a:xfrm>
            <a:custGeom>
              <a:avLst/>
              <a:gdLst>
                <a:gd name="T0" fmla="*/ 27 w 116"/>
                <a:gd name="T1" fmla="*/ 16 h 167"/>
                <a:gd name="T2" fmla="*/ 29 w 116"/>
                <a:gd name="T3" fmla="*/ 1 h 167"/>
                <a:gd name="T4" fmla="*/ 25 w 116"/>
                <a:gd name="T5" fmla="*/ 0 h 167"/>
                <a:gd name="T6" fmla="*/ 20 w 116"/>
                <a:gd name="T7" fmla="*/ 0 h 167"/>
                <a:gd name="T8" fmla="*/ 10 w 116"/>
                <a:gd name="T9" fmla="*/ 4 h 167"/>
                <a:gd name="T10" fmla="*/ 6 w 116"/>
                <a:gd name="T11" fmla="*/ 8 h 167"/>
                <a:gd name="T12" fmla="*/ 2 w 116"/>
                <a:gd name="T13" fmla="*/ 13 h 167"/>
                <a:gd name="T14" fmla="*/ 1 w 116"/>
                <a:gd name="T15" fmla="*/ 19 h 167"/>
                <a:gd name="T16" fmla="*/ 0 w 116"/>
                <a:gd name="T17" fmla="*/ 23 h 167"/>
                <a:gd name="T18" fmla="*/ 1 w 116"/>
                <a:gd name="T19" fmla="*/ 27 h 167"/>
                <a:gd name="T20" fmla="*/ 3 w 116"/>
                <a:gd name="T21" fmla="*/ 33 h 167"/>
                <a:gd name="T22" fmla="*/ 5 w 116"/>
                <a:gd name="T23" fmla="*/ 36 h 167"/>
                <a:gd name="T24" fmla="*/ 6 w 116"/>
                <a:gd name="T25" fmla="*/ 37 h 167"/>
                <a:gd name="T26" fmla="*/ 7 w 116"/>
                <a:gd name="T27" fmla="*/ 39 h 167"/>
                <a:gd name="T28" fmla="*/ 10 w 116"/>
                <a:gd name="T29" fmla="*/ 40 h 167"/>
                <a:gd name="T30" fmla="*/ 14 w 116"/>
                <a:gd name="T31" fmla="*/ 41 h 167"/>
                <a:gd name="T32" fmla="*/ 21 w 116"/>
                <a:gd name="T33" fmla="*/ 42 h 167"/>
                <a:gd name="T34" fmla="*/ 25 w 116"/>
                <a:gd name="T35" fmla="*/ 42 h 167"/>
                <a:gd name="T36" fmla="*/ 25 w 116"/>
                <a:gd name="T37" fmla="*/ 32 h 167"/>
                <a:gd name="T38" fmla="*/ 20 w 116"/>
                <a:gd name="T39" fmla="*/ 33 h 167"/>
                <a:gd name="T40" fmla="*/ 15 w 116"/>
                <a:gd name="T41" fmla="*/ 32 h 167"/>
                <a:gd name="T42" fmla="*/ 12 w 116"/>
                <a:gd name="T43" fmla="*/ 29 h 167"/>
                <a:gd name="T44" fmla="*/ 9 w 116"/>
                <a:gd name="T45" fmla="*/ 25 h 167"/>
                <a:gd name="T46" fmla="*/ 9 w 116"/>
                <a:gd name="T47" fmla="*/ 21 h 167"/>
                <a:gd name="T48" fmla="*/ 11 w 116"/>
                <a:gd name="T49" fmla="*/ 18 h 167"/>
                <a:gd name="T50" fmla="*/ 14 w 116"/>
                <a:gd name="T51" fmla="*/ 17 h 167"/>
                <a:gd name="T52" fmla="*/ 17 w 116"/>
                <a:gd name="T53" fmla="*/ 16 h 167"/>
                <a:gd name="T54" fmla="*/ 27 w 116"/>
                <a:gd name="T55" fmla="*/ 16 h 167"/>
                <a:gd name="T56" fmla="*/ 27 w 116"/>
                <a:gd name="T57" fmla="*/ 16 h 1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67"/>
                <a:gd name="T89" fmla="*/ 116 w 116"/>
                <a:gd name="T90" fmla="*/ 167 h 1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67">
                  <a:moveTo>
                    <a:pt x="106" y="61"/>
                  </a:moveTo>
                  <a:lnTo>
                    <a:pt x="116" y="2"/>
                  </a:lnTo>
                  <a:lnTo>
                    <a:pt x="98" y="0"/>
                  </a:lnTo>
                  <a:lnTo>
                    <a:pt x="78" y="0"/>
                  </a:lnTo>
                  <a:lnTo>
                    <a:pt x="40" y="13"/>
                  </a:lnTo>
                  <a:lnTo>
                    <a:pt x="21" y="29"/>
                  </a:lnTo>
                  <a:lnTo>
                    <a:pt x="7" y="50"/>
                  </a:lnTo>
                  <a:lnTo>
                    <a:pt x="2" y="74"/>
                  </a:lnTo>
                  <a:lnTo>
                    <a:pt x="0" y="91"/>
                  </a:lnTo>
                  <a:lnTo>
                    <a:pt x="2" y="108"/>
                  </a:lnTo>
                  <a:lnTo>
                    <a:pt x="11" y="131"/>
                  </a:lnTo>
                  <a:lnTo>
                    <a:pt x="17" y="141"/>
                  </a:lnTo>
                  <a:lnTo>
                    <a:pt x="24" y="148"/>
                  </a:lnTo>
                  <a:lnTo>
                    <a:pt x="30" y="154"/>
                  </a:lnTo>
                  <a:lnTo>
                    <a:pt x="40" y="160"/>
                  </a:lnTo>
                  <a:lnTo>
                    <a:pt x="55" y="164"/>
                  </a:lnTo>
                  <a:lnTo>
                    <a:pt x="83" y="167"/>
                  </a:lnTo>
                  <a:lnTo>
                    <a:pt x="98" y="165"/>
                  </a:lnTo>
                  <a:lnTo>
                    <a:pt x="98" y="126"/>
                  </a:lnTo>
                  <a:lnTo>
                    <a:pt x="79" y="131"/>
                  </a:lnTo>
                  <a:lnTo>
                    <a:pt x="60" y="126"/>
                  </a:lnTo>
                  <a:lnTo>
                    <a:pt x="45" y="114"/>
                  </a:lnTo>
                  <a:lnTo>
                    <a:pt x="36" y="99"/>
                  </a:lnTo>
                  <a:lnTo>
                    <a:pt x="34" y="82"/>
                  </a:lnTo>
                  <a:lnTo>
                    <a:pt x="43" y="69"/>
                  </a:lnTo>
                  <a:lnTo>
                    <a:pt x="53" y="65"/>
                  </a:lnTo>
                  <a:lnTo>
                    <a:pt x="66" y="61"/>
                  </a:lnTo>
                  <a:lnTo>
                    <a:pt x="106" y="61"/>
                  </a:lnTo>
                  <a:close/>
                </a:path>
              </a:pathLst>
            </a:custGeom>
            <a:solidFill>
              <a:srgbClr val="000000"/>
            </a:solidFill>
            <a:ln w="9525">
              <a:noFill/>
              <a:round/>
              <a:headEnd/>
              <a:tailEnd/>
            </a:ln>
          </p:spPr>
          <p:txBody>
            <a:bodyPr/>
            <a:lstStyle/>
            <a:p>
              <a:endParaRPr lang="en-US"/>
            </a:p>
          </p:txBody>
        </p:sp>
        <p:sp>
          <p:nvSpPr>
            <p:cNvPr id="33" name="Freeform 41"/>
            <p:cNvSpPr>
              <a:spLocks/>
            </p:cNvSpPr>
            <p:nvPr/>
          </p:nvSpPr>
          <p:spPr bwMode="auto">
            <a:xfrm>
              <a:off x="4714" y="1461"/>
              <a:ext cx="293" cy="262"/>
            </a:xfrm>
            <a:custGeom>
              <a:avLst/>
              <a:gdLst>
                <a:gd name="T0" fmla="*/ 23 w 587"/>
                <a:gd name="T1" fmla="*/ 43 h 524"/>
                <a:gd name="T2" fmla="*/ 32 w 587"/>
                <a:gd name="T3" fmla="*/ 20 h 524"/>
                <a:gd name="T4" fmla="*/ 39 w 587"/>
                <a:gd name="T5" fmla="*/ 25 h 524"/>
                <a:gd name="T6" fmla="*/ 47 w 587"/>
                <a:gd name="T7" fmla="*/ 29 h 524"/>
                <a:gd name="T8" fmla="*/ 50 w 587"/>
                <a:gd name="T9" fmla="*/ 33 h 524"/>
                <a:gd name="T10" fmla="*/ 56 w 587"/>
                <a:gd name="T11" fmla="*/ 40 h 524"/>
                <a:gd name="T12" fmla="*/ 61 w 587"/>
                <a:gd name="T13" fmla="*/ 62 h 524"/>
                <a:gd name="T14" fmla="*/ 57 w 587"/>
                <a:gd name="T15" fmla="*/ 73 h 524"/>
                <a:gd name="T16" fmla="*/ 54 w 587"/>
                <a:gd name="T17" fmla="*/ 76 h 524"/>
                <a:gd name="T18" fmla="*/ 52 w 587"/>
                <a:gd name="T19" fmla="*/ 78 h 524"/>
                <a:gd name="T20" fmla="*/ 46 w 587"/>
                <a:gd name="T21" fmla="*/ 83 h 524"/>
                <a:gd name="T22" fmla="*/ 39 w 587"/>
                <a:gd name="T23" fmla="*/ 87 h 524"/>
                <a:gd name="T24" fmla="*/ 29 w 587"/>
                <a:gd name="T25" fmla="*/ 91 h 524"/>
                <a:gd name="T26" fmla="*/ 17 w 587"/>
                <a:gd name="T27" fmla="*/ 95 h 524"/>
                <a:gd name="T28" fmla="*/ 3 w 587"/>
                <a:gd name="T29" fmla="*/ 97 h 524"/>
                <a:gd name="T30" fmla="*/ 143 w 587"/>
                <a:gd name="T31" fmla="*/ 131 h 524"/>
                <a:gd name="T32" fmla="*/ 44 w 587"/>
                <a:gd name="T33" fmla="*/ 107 h 524"/>
                <a:gd name="T34" fmla="*/ 48 w 587"/>
                <a:gd name="T35" fmla="*/ 104 h 524"/>
                <a:gd name="T36" fmla="*/ 53 w 587"/>
                <a:gd name="T37" fmla="*/ 100 h 524"/>
                <a:gd name="T38" fmla="*/ 58 w 587"/>
                <a:gd name="T39" fmla="*/ 95 h 524"/>
                <a:gd name="T40" fmla="*/ 61 w 587"/>
                <a:gd name="T41" fmla="*/ 92 h 524"/>
                <a:gd name="T42" fmla="*/ 64 w 587"/>
                <a:gd name="T43" fmla="*/ 89 h 524"/>
                <a:gd name="T44" fmla="*/ 67 w 587"/>
                <a:gd name="T45" fmla="*/ 86 h 524"/>
                <a:gd name="T46" fmla="*/ 69 w 587"/>
                <a:gd name="T47" fmla="*/ 82 h 524"/>
                <a:gd name="T48" fmla="*/ 79 w 587"/>
                <a:gd name="T49" fmla="*/ 66 h 524"/>
                <a:gd name="T50" fmla="*/ 82 w 587"/>
                <a:gd name="T51" fmla="*/ 48 h 524"/>
                <a:gd name="T52" fmla="*/ 80 w 587"/>
                <a:gd name="T53" fmla="*/ 39 h 524"/>
                <a:gd name="T54" fmla="*/ 76 w 587"/>
                <a:gd name="T55" fmla="*/ 30 h 524"/>
                <a:gd name="T56" fmla="*/ 72 w 587"/>
                <a:gd name="T57" fmla="*/ 26 h 524"/>
                <a:gd name="T58" fmla="*/ 67 w 587"/>
                <a:gd name="T59" fmla="*/ 22 h 524"/>
                <a:gd name="T60" fmla="*/ 61 w 587"/>
                <a:gd name="T61" fmla="*/ 18 h 524"/>
                <a:gd name="T62" fmla="*/ 55 w 587"/>
                <a:gd name="T63" fmla="*/ 14 h 524"/>
                <a:gd name="T64" fmla="*/ 47 w 587"/>
                <a:gd name="T65" fmla="*/ 10 h 524"/>
                <a:gd name="T66" fmla="*/ 39 w 587"/>
                <a:gd name="T67" fmla="*/ 6 h 524"/>
                <a:gd name="T68" fmla="*/ 28 w 587"/>
                <a:gd name="T69" fmla="*/ 3 h 524"/>
                <a:gd name="T70" fmla="*/ 17 w 587"/>
                <a:gd name="T71" fmla="*/ 0 h 524"/>
                <a:gd name="T72" fmla="*/ 3 w 587"/>
                <a:gd name="T73" fmla="*/ 44 h 5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7"/>
                <a:gd name="T112" fmla="*/ 0 h 524"/>
                <a:gd name="T113" fmla="*/ 587 w 587"/>
                <a:gd name="T114" fmla="*/ 524 h 5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7" h="524">
                  <a:moveTo>
                    <a:pt x="13" y="177"/>
                  </a:moveTo>
                  <a:lnTo>
                    <a:pt x="95" y="175"/>
                  </a:lnTo>
                  <a:lnTo>
                    <a:pt x="116" y="74"/>
                  </a:lnTo>
                  <a:lnTo>
                    <a:pt x="129" y="83"/>
                  </a:lnTo>
                  <a:lnTo>
                    <a:pt x="142" y="91"/>
                  </a:lnTo>
                  <a:lnTo>
                    <a:pt x="159" y="101"/>
                  </a:lnTo>
                  <a:lnTo>
                    <a:pt x="178" y="112"/>
                  </a:lnTo>
                  <a:lnTo>
                    <a:pt x="188" y="118"/>
                  </a:lnTo>
                  <a:lnTo>
                    <a:pt x="197" y="125"/>
                  </a:lnTo>
                  <a:lnTo>
                    <a:pt x="203" y="135"/>
                  </a:lnTo>
                  <a:lnTo>
                    <a:pt x="213" y="144"/>
                  </a:lnTo>
                  <a:lnTo>
                    <a:pt x="226" y="161"/>
                  </a:lnTo>
                  <a:lnTo>
                    <a:pt x="243" y="203"/>
                  </a:lnTo>
                  <a:lnTo>
                    <a:pt x="245" y="249"/>
                  </a:lnTo>
                  <a:lnTo>
                    <a:pt x="239" y="272"/>
                  </a:lnTo>
                  <a:lnTo>
                    <a:pt x="228" y="294"/>
                  </a:lnTo>
                  <a:lnTo>
                    <a:pt x="222" y="298"/>
                  </a:lnTo>
                  <a:lnTo>
                    <a:pt x="218" y="304"/>
                  </a:lnTo>
                  <a:lnTo>
                    <a:pt x="214" y="308"/>
                  </a:lnTo>
                  <a:lnTo>
                    <a:pt x="209" y="313"/>
                  </a:lnTo>
                  <a:lnTo>
                    <a:pt x="199" y="325"/>
                  </a:lnTo>
                  <a:lnTo>
                    <a:pt x="186" y="334"/>
                  </a:lnTo>
                  <a:lnTo>
                    <a:pt x="171" y="342"/>
                  </a:lnTo>
                  <a:lnTo>
                    <a:pt x="156" y="351"/>
                  </a:lnTo>
                  <a:lnTo>
                    <a:pt x="137" y="361"/>
                  </a:lnTo>
                  <a:lnTo>
                    <a:pt x="116" y="367"/>
                  </a:lnTo>
                  <a:lnTo>
                    <a:pt x="93" y="374"/>
                  </a:lnTo>
                  <a:lnTo>
                    <a:pt x="70" y="380"/>
                  </a:lnTo>
                  <a:lnTo>
                    <a:pt x="41" y="386"/>
                  </a:lnTo>
                  <a:lnTo>
                    <a:pt x="13" y="389"/>
                  </a:lnTo>
                  <a:lnTo>
                    <a:pt x="0" y="448"/>
                  </a:lnTo>
                  <a:lnTo>
                    <a:pt x="574" y="524"/>
                  </a:lnTo>
                  <a:lnTo>
                    <a:pt x="587" y="502"/>
                  </a:lnTo>
                  <a:lnTo>
                    <a:pt x="178" y="431"/>
                  </a:lnTo>
                  <a:lnTo>
                    <a:pt x="182" y="427"/>
                  </a:lnTo>
                  <a:lnTo>
                    <a:pt x="194" y="418"/>
                  </a:lnTo>
                  <a:lnTo>
                    <a:pt x="203" y="410"/>
                  </a:lnTo>
                  <a:lnTo>
                    <a:pt x="213" y="403"/>
                  </a:lnTo>
                  <a:lnTo>
                    <a:pt x="222" y="393"/>
                  </a:lnTo>
                  <a:lnTo>
                    <a:pt x="233" y="382"/>
                  </a:lnTo>
                  <a:lnTo>
                    <a:pt x="239" y="376"/>
                  </a:lnTo>
                  <a:lnTo>
                    <a:pt x="245" y="370"/>
                  </a:lnTo>
                  <a:lnTo>
                    <a:pt x="251" y="363"/>
                  </a:lnTo>
                  <a:lnTo>
                    <a:pt x="256" y="357"/>
                  </a:lnTo>
                  <a:lnTo>
                    <a:pt x="262" y="351"/>
                  </a:lnTo>
                  <a:lnTo>
                    <a:pt x="268" y="344"/>
                  </a:lnTo>
                  <a:lnTo>
                    <a:pt x="273" y="336"/>
                  </a:lnTo>
                  <a:lnTo>
                    <a:pt x="279" y="329"/>
                  </a:lnTo>
                  <a:lnTo>
                    <a:pt x="298" y="298"/>
                  </a:lnTo>
                  <a:lnTo>
                    <a:pt x="317" y="266"/>
                  </a:lnTo>
                  <a:lnTo>
                    <a:pt x="327" y="232"/>
                  </a:lnTo>
                  <a:lnTo>
                    <a:pt x="328" y="194"/>
                  </a:lnTo>
                  <a:lnTo>
                    <a:pt x="327" y="177"/>
                  </a:lnTo>
                  <a:lnTo>
                    <a:pt x="323" y="159"/>
                  </a:lnTo>
                  <a:lnTo>
                    <a:pt x="313" y="140"/>
                  </a:lnTo>
                  <a:lnTo>
                    <a:pt x="304" y="123"/>
                  </a:lnTo>
                  <a:lnTo>
                    <a:pt x="296" y="116"/>
                  </a:lnTo>
                  <a:lnTo>
                    <a:pt x="289" y="106"/>
                  </a:lnTo>
                  <a:lnTo>
                    <a:pt x="279" y="97"/>
                  </a:lnTo>
                  <a:lnTo>
                    <a:pt x="270" y="89"/>
                  </a:lnTo>
                  <a:lnTo>
                    <a:pt x="260" y="82"/>
                  </a:lnTo>
                  <a:lnTo>
                    <a:pt x="247" y="74"/>
                  </a:lnTo>
                  <a:lnTo>
                    <a:pt x="235" y="64"/>
                  </a:lnTo>
                  <a:lnTo>
                    <a:pt x="222" y="57"/>
                  </a:lnTo>
                  <a:lnTo>
                    <a:pt x="207" y="49"/>
                  </a:lnTo>
                  <a:lnTo>
                    <a:pt x="190" y="42"/>
                  </a:lnTo>
                  <a:lnTo>
                    <a:pt x="175" y="34"/>
                  </a:lnTo>
                  <a:lnTo>
                    <a:pt x="156" y="26"/>
                  </a:lnTo>
                  <a:lnTo>
                    <a:pt x="137" y="19"/>
                  </a:lnTo>
                  <a:lnTo>
                    <a:pt x="114" y="13"/>
                  </a:lnTo>
                  <a:lnTo>
                    <a:pt x="93" y="7"/>
                  </a:lnTo>
                  <a:lnTo>
                    <a:pt x="70" y="0"/>
                  </a:lnTo>
                  <a:lnTo>
                    <a:pt x="13" y="177"/>
                  </a:lnTo>
                  <a:close/>
                </a:path>
              </a:pathLst>
            </a:custGeom>
            <a:solidFill>
              <a:srgbClr val="000000"/>
            </a:solidFill>
            <a:ln w="9525">
              <a:noFill/>
              <a:round/>
              <a:headEnd/>
              <a:tailEnd/>
            </a:ln>
          </p:spPr>
          <p:txBody>
            <a:bodyPr/>
            <a:lstStyle/>
            <a:p>
              <a:endParaRPr lang="en-US"/>
            </a:p>
          </p:txBody>
        </p:sp>
        <p:sp>
          <p:nvSpPr>
            <p:cNvPr id="34" name="Freeform 42"/>
            <p:cNvSpPr>
              <a:spLocks/>
            </p:cNvSpPr>
            <p:nvPr/>
          </p:nvSpPr>
          <p:spPr bwMode="auto">
            <a:xfrm>
              <a:off x="4829" y="1476"/>
              <a:ext cx="292" cy="249"/>
            </a:xfrm>
            <a:custGeom>
              <a:avLst/>
              <a:gdLst>
                <a:gd name="T0" fmla="*/ 0 w 583"/>
                <a:gd name="T1" fmla="*/ 0 h 498"/>
                <a:gd name="T2" fmla="*/ 130 w 583"/>
                <a:gd name="T3" fmla="*/ 34 h 498"/>
                <a:gd name="T4" fmla="*/ 131 w 583"/>
                <a:gd name="T5" fmla="*/ 36 h 498"/>
                <a:gd name="T6" fmla="*/ 136 w 583"/>
                <a:gd name="T7" fmla="*/ 41 h 498"/>
                <a:gd name="T8" fmla="*/ 140 w 583"/>
                <a:gd name="T9" fmla="*/ 50 h 498"/>
                <a:gd name="T10" fmla="*/ 143 w 583"/>
                <a:gd name="T11" fmla="*/ 56 h 498"/>
                <a:gd name="T12" fmla="*/ 144 w 583"/>
                <a:gd name="T13" fmla="*/ 61 h 498"/>
                <a:gd name="T14" fmla="*/ 146 w 583"/>
                <a:gd name="T15" fmla="*/ 75 h 498"/>
                <a:gd name="T16" fmla="*/ 146 w 583"/>
                <a:gd name="T17" fmla="*/ 83 h 498"/>
                <a:gd name="T18" fmla="*/ 144 w 583"/>
                <a:gd name="T19" fmla="*/ 90 h 498"/>
                <a:gd name="T20" fmla="*/ 143 w 583"/>
                <a:gd name="T21" fmla="*/ 95 h 498"/>
                <a:gd name="T22" fmla="*/ 141 w 583"/>
                <a:gd name="T23" fmla="*/ 99 h 498"/>
                <a:gd name="T24" fmla="*/ 139 w 583"/>
                <a:gd name="T25" fmla="*/ 103 h 498"/>
                <a:gd name="T26" fmla="*/ 137 w 583"/>
                <a:gd name="T27" fmla="*/ 107 h 498"/>
                <a:gd name="T28" fmla="*/ 134 w 583"/>
                <a:gd name="T29" fmla="*/ 112 h 498"/>
                <a:gd name="T30" fmla="*/ 132 w 583"/>
                <a:gd name="T31" fmla="*/ 114 h 498"/>
                <a:gd name="T32" fmla="*/ 130 w 583"/>
                <a:gd name="T33" fmla="*/ 116 h 498"/>
                <a:gd name="T34" fmla="*/ 128 w 583"/>
                <a:gd name="T35" fmla="*/ 118 h 498"/>
                <a:gd name="T36" fmla="*/ 127 w 583"/>
                <a:gd name="T37" fmla="*/ 120 h 498"/>
                <a:gd name="T38" fmla="*/ 124 w 583"/>
                <a:gd name="T39" fmla="*/ 123 h 498"/>
                <a:gd name="T40" fmla="*/ 122 w 583"/>
                <a:gd name="T41" fmla="*/ 125 h 498"/>
                <a:gd name="T42" fmla="*/ 104 w 583"/>
                <a:gd name="T43" fmla="*/ 116 h 498"/>
                <a:gd name="T44" fmla="*/ 106 w 583"/>
                <a:gd name="T45" fmla="*/ 114 h 498"/>
                <a:gd name="T46" fmla="*/ 108 w 583"/>
                <a:gd name="T47" fmla="*/ 113 h 498"/>
                <a:gd name="T48" fmla="*/ 111 w 583"/>
                <a:gd name="T49" fmla="*/ 111 h 498"/>
                <a:gd name="T50" fmla="*/ 112 w 583"/>
                <a:gd name="T51" fmla="*/ 109 h 498"/>
                <a:gd name="T52" fmla="*/ 114 w 583"/>
                <a:gd name="T53" fmla="*/ 107 h 498"/>
                <a:gd name="T54" fmla="*/ 116 w 583"/>
                <a:gd name="T55" fmla="*/ 106 h 498"/>
                <a:gd name="T56" fmla="*/ 117 w 583"/>
                <a:gd name="T57" fmla="*/ 104 h 498"/>
                <a:gd name="T58" fmla="*/ 123 w 583"/>
                <a:gd name="T59" fmla="*/ 95 h 498"/>
                <a:gd name="T60" fmla="*/ 128 w 583"/>
                <a:gd name="T61" fmla="*/ 85 h 498"/>
                <a:gd name="T62" fmla="*/ 130 w 583"/>
                <a:gd name="T63" fmla="*/ 72 h 498"/>
                <a:gd name="T64" fmla="*/ 130 w 583"/>
                <a:gd name="T65" fmla="*/ 65 h 498"/>
                <a:gd name="T66" fmla="*/ 129 w 583"/>
                <a:gd name="T67" fmla="*/ 58 h 498"/>
                <a:gd name="T68" fmla="*/ 127 w 583"/>
                <a:gd name="T69" fmla="*/ 54 h 498"/>
                <a:gd name="T70" fmla="*/ 125 w 583"/>
                <a:gd name="T71" fmla="*/ 51 h 498"/>
                <a:gd name="T72" fmla="*/ 123 w 583"/>
                <a:gd name="T73" fmla="*/ 47 h 498"/>
                <a:gd name="T74" fmla="*/ 121 w 583"/>
                <a:gd name="T75" fmla="*/ 43 h 498"/>
                <a:gd name="T76" fmla="*/ 113 w 583"/>
                <a:gd name="T77" fmla="*/ 40 h 498"/>
                <a:gd name="T78" fmla="*/ 106 w 583"/>
                <a:gd name="T79" fmla="*/ 37 h 498"/>
                <a:gd name="T80" fmla="*/ 99 w 583"/>
                <a:gd name="T81" fmla="*/ 35 h 498"/>
                <a:gd name="T82" fmla="*/ 92 w 583"/>
                <a:gd name="T83" fmla="*/ 32 h 498"/>
                <a:gd name="T84" fmla="*/ 86 w 583"/>
                <a:gd name="T85" fmla="*/ 30 h 498"/>
                <a:gd name="T86" fmla="*/ 79 w 583"/>
                <a:gd name="T87" fmla="*/ 28 h 498"/>
                <a:gd name="T88" fmla="*/ 73 w 583"/>
                <a:gd name="T89" fmla="*/ 26 h 498"/>
                <a:gd name="T90" fmla="*/ 68 w 583"/>
                <a:gd name="T91" fmla="*/ 23 h 498"/>
                <a:gd name="T92" fmla="*/ 62 w 583"/>
                <a:gd name="T93" fmla="*/ 21 h 498"/>
                <a:gd name="T94" fmla="*/ 57 w 583"/>
                <a:gd name="T95" fmla="*/ 19 h 498"/>
                <a:gd name="T96" fmla="*/ 51 w 583"/>
                <a:gd name="T97" fmla="*/ 18 h 498"/>
                <a:gd name="T98" fmla="*/ 47 w 583"/>
                <a:gd name="T99" fmla="*/ 16 h 498"/>
                <a:gd name="T100" fmla="*/ 42 w 583"/>
                <a:gd name="T101" fmla="*/ 15 h 498"/>
                <a:gd name="T102" fmla="*/ 38 w 583"/>
                <a:gd name="T103" fmla="*/ 13 h 498"/>
                <a:gd name="T104" fmla="*/ 30 w 583"/>
                <a:gd name="T105" fmla="*/ 10 h 498"/>
                <a:gd name="T106" fmla="*/ 23 w 583"/>
                <a:gd name="T107" fmla="*/ 8 h 498"/>
                <a:gd name="T108" fmla="*/ 17 w 583"/>
                <a:gd name="T109" fmla="*/ 6 h 498"/>
                <a:gd name="T110" fmla="*/ 12 w 583"/>
                <a:gd name="T111" fmla="*/ 4 h 498"/>
                <a:gd name="T112" fmla="*/ 7 w 583"/>
                <a:gd name="T113" fmla="*/ 3 h 498"/>
                <a:gd name="T114" fmla="*/ 0 w 583"/>
                <a:gd name="T115" fmla="*/ 0 h 498"/>
                <a:gd name="T116" fmla="*/ 0 w 583"/>
                <a:gd name="T117" fmla="*/ 0 h 4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3"/>
                <a:gd name="T178" fmla="*/ 0 h 498"/>
                <a:gd name="T179" fmla="*/ 583 w 583"/>
                <a:gd name="T180" fmla="*/ 498 h 4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3" h="498">
                  <a:moveTo>
                    <a:pt x="0" y="0"/>
                  </a:moveTo>
                  <a:lnTo>
                    <a:pt x="517" y="133"/>
                  </a:lnTo>
                  <a:lnTo>
                    <a:pt x="524" y="141"/>
                  </a:lnTo>
                  <a:lnTo>
                    <a:pt x="541" y="164"/>
                  </a:lnTo>
                  <a:lnTo>
                    <a:pt x="560" y="198"/>
                  </a:lnTo>
                  <a:lnTo>
                    <a:pt x="570" y="221"/>
                  </a:lnTo>
                  <a:lnTo>
                    <a:pt x="576" y="244"/>
                  </a:lnTo>
                  <a:lnTo>
                    <a:pt x="583" y="299"/>
                  </a:lnTo>
                  <a:lnTo>
                    <a:pt x="581" y="329"/>
                  </a:lnTo>
                  <a:lnTo>
                    <a:pt x="576" y="359"/>
                  </a:lnTo>
                  <a:lnTo>
                    <a:pt x="570" y="377"/>
                  </a:lnTo>
                  <a:lnTo>
                    <a:pt x="562" y="394"/>
                  </a:lnTo>
                  <a:lnTo>
                    <a:pt x="555" y="411"/>
                  </a:lnTo>
                  <a:lnTo>
                    <a:pt x="545" y="428"/>
                  </a:lnTo>
                  <a:lnTo>
                    <a:pt x="534" y="445"/>
                  </a:lnTo>
                  <a:lnTo>
                    <a:pt x="526" y="454"/>
                  </a:lnTo>
                  <a:lnTo>
                    <a:pt x="519" y="462"/>
                  </a:lnTo>
                  <a:lnTo>
                    <a:pt x="511" y="472"/>
                  </a:lnTo>
                  <a:lnTo>
                    <a:pt x="505" y="479"/>
                  </a:lnTo>
                  <a:lnTo>
                    <a:pt x="496" y="491"/>
                  </a:lnTo>
                  <a:lnTo>
                    <a:pt x="486" y="498"/>
                  </a:lnTo>
                  <a:lnTo>
                    <a:pt x="414" y="462"/>
                  </a:lnTo>
                  <a:lnTo>
                    <a:pt x="424" y="456"/>
                  </a:lnTo>
                  <a:lnTo>
                    <a:pt x="431" y="451"/>
                  </a:lnTo>
                  <a:lnTo>
                    <a:pt x="443" y="441"/>
                  </a:lnTo>
                  <a:lnTo>
                    <a:pt x="448" y="435"/>
                  </a:lnTo>
                  <a:lnTo>
                    <a:pt x="454" y="428"/>
                  </a:lnTo>
                  <a:lnTo>
                    <a:pt x="462" y="422"/>
                  </a:lnTo>
                  <a:lnTo>
                    <a:pt x="467" y="415"/>
                  </a:lnTo>
                  <a:lnTo>
                    <a:pt x="492" y="378"/>
                  </a:lnTo>
                  <a:lnTo>
                    <a:pt x="511" y="337"/>
                  </a:lnTo>
                  <a:lnTo>
                    <a:pt x="519" y="287"/>
                  </a:lnTo>
                  <a:lnTo>
                    <a:pt x="519" y="259"/>
                  </a:lnTo>
                  <a:lnTo>
                    <a:pt x="513" y="230"/>
                  </a:lnTo>
                  <a:lnTo>
                    <a:pt x="507" y="215"/>
                  </a:lnTo>
                  <a:lnTo>
                    <a:pt x="500" y="202"/>
                  </a:lnTo>
                  <a:lnTo>
                    <a:pt x="492" y="185"/>
                  </a:lnTo>
                  <a:lnTo>
                    <a:pt x="481" y="169"/>
                  </a:lnTo>
                  <a:lnTo>
                    <a:pt x="452" y="158"/>
                  </a:lnTo>
                  <a:lnTo>
                    <a:pt x="424" y="148"/>
                  </a:lnTo>
                  <a:lnTo>
                    <a:pt x="393" y="137"/>
                  </a:lnTo>
                  <a:lnTo>
                    <a:pt x="366" y="128"/>
                  </a:lnTo>
                  <a:lnTo>
                    <a:pt x="342" y="118"/>
                  </a:lnTo>
                  <a:lnTo>
                    <a:pt x="315" y="109"/>
                  </a:lnTo>
                  <a:lnTo>
                    <a:pt x="292" y="101"/>
                  </a:lnTo>
                  <a:lnTo>
                    <a:pt x="270" y="91"/>
                  </a:lnTo>
                  <a:lnTo>
                    <a:pt x="245" y="84"/>
                  </a:lnTo>
                  <a:lnTo>
                    <a:pt x="226" y="76"/>
                  </a:lnTo>
                  <a:lnTo>
                    <a:pt x="203" y="69"/>
                  </a:lnTo>
                  <a:lnTo>
                    <a:pt x="186" y="61"/>
                  </a:lnTo>
                  <a:lnTo>
                    <a:pt x="167" y="57"/>
                  </a:lnTo>
                  <a:lnTo>
                    <a:pt x="150" y="50"/>
                  </a:lnTo>
                  <a:lnTo>
                    <a:pt x="118" y="38"/>
                  </a:lnTo>
                  <a:lnTo>
                    <a:pt x="89" y="29"/>
                  </a:lnTo>
                  <a:lnTo>
                    <a:pt x="66" y="21"/>
                  </a:lnTo>
                  <a:lnTo>
                    <a:pt x="45" y="14"/>
                  </a:lnTo>
                  <a:lnTo>
                    <a:pt x="28" y="10"/>
                  </a:lnTo>
                  <a:lnTo>
                    <a:pt x="0" y="0"/>
                  </a:lnTo>
                  <a:close/>
                </a:path>
              </a:pathLst>
            </a:custGeom>
            <a:solidFill>
              <a:srgbClr val="000000"/>
            </a:solidFill>
            <a:ln w="9525">
              <a:noFill/>
              <a:round/>
              <a:headEnd/>
              <a:tailEnd/>
            </a:ln>
          </p:spPr>
          <p:txBody>
            <a:bodyPr/>
            <a:lstStyle/>
            <a:p>
              <a:endParaRPr lang="en-US"/>
            </a:p>
          </p:txBody>
        </p:sp>
        <p:sp>
          <p:nvSpPr>
            <p:cNvPr id="35" name="Freeform 43"/>
            <p:cNvSpPr>
              <a:spLocks/>
            </p:cNvSpPr>
            <p:nvPr/>
          </p:nvSpPr>
          <p:spPr bwMode="auto">
            <a:xfrm>
              <a:off x="4444" y="1831"/>
              <a:ext cx="103" cy="134"/>
            </a:xfrm>
            <a:custGeom>
              <a:avLst/>
              <a:gdLst>
                <a:gd name="T0" fmla="*/ 45 w 205"/>
                <a:gd name="T1" fmla="*/ 1 h 268"/>
                <a:gd name="T2" fmla="*/ 43 w 205"/>
                <a:gd name="T3" fmla="*/ 1 h 268"/>
                <a:gd name="T4" fmla="*/ 38 w 205"/>
                <a:gd name="T5" fmla="*/ 0 h 268"/>
                <a:gd name="T6" fmla="*/ 31 w 205"/>
                <a:gd name="T7" fmla="*/ 1 h 268"/>
                <a:gd name="T8" fmla="*/ 22 w 205"/>
                <a:gd name="T9" fmla="*/ 4 h 268"/>
                <a:gd name="T10" fmla="*/ 18 w 205"/>
                <a:gd name="T11" fmla="*/ 7 h 268"/>
                <a:gd name="T12" fmla="*/ 16 w 205"/>
                <a:gd name="T13" fmla="*/ 9 h 268"/>
                <a:gd name="T14" fmla="*/ 15 w 205"/>
                <a:gd name="T15" fmla="*/ 11 h 268"/>
                <a:gd name="T16" fmla="*/ 9 w 205"/>
                <a:gd name="T17" fmla="*/ 18 h 268"/>
                <a:gd name="T18" fmla="*/ 6 w 205"/>
                <a:gd name="T19" fmla="*/ 24 h 268"/>
                <a:gd name="T20" fmla="*/ 5 w 205"/>
                <a:gd name="T21" fmla="*/ 27 h 268"/>
                <a:gd name="T22" fmla="*/ 0 w 205"/>
                <a:gd name="T23" fmla="*/ 57 h 268"/>
                <a:gd name="T24" fmla="*/ 23 w 205"/>
                <a:gd name="T25" fmla="*/ 67 h 268"/>
                <a:gd name="T26" fmla="*/ 50 w 205"/>
                <a:gd name="T27" fmla="*/ 52 h 268"/>
                <a:gd name="T28" fmla="*/ 51 w 205"/>
                <a:gd name="T29" fmla="*/ 39 h 268"/>
                <a:gd name="T30" fmla="*/ 52 w 205"/>
                <a:gd name="T31" fmla="*/ 25 h 268"/>
                <a:gd name="T32" fmla="*/ 51 w 205"/>
                <a:gd name="T33" fmla="*/ 21 h 268"/>
                <a:gd name="T34" fmla="*/ 48 w 205"/>
                <a:gd name="T35" fmla="*/ 12 h 268"/>
                <a:gd name="T36" fmla="*/ 46 w 205"/>
                <a:gd name="T37" fmla="*/ 4 h 268"/>
                <a:gd name="T38" fmla="*/ 45 w 205"/>
                <a:gd name="T39" fmla="*/ 1 h 268"/>
                <a:gd name="T40" fmla="*/ 45 w 205"/>
                <a:gd name="T41" fmla="*/ 1 h 2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5"/>
                <a:gd name="T64" fmla="*/ 0 h 268"/>
                <a:gd name="T65" fmla="*/ 205 w 205"/>
                <a:gd name="T66" fmla="*/ 268 h 2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5" h="268">
                  <a:moveTo>
                    <a:pt x="177" y="6"/>
                  </a:moveTo>
                  <a:lnTo>
                    <a:pt x="171" y="2"/>
                  </a:lnTo>
                  <a:lnTo>
                    <a:pt x="150" y="0"/>
                  </a:lnTo>
                  <a:lnTo>
                    <a:pt x="122" y="2"/>
                  </a:lnTo>
                  <a:lnTo>
                    <a:pt x="87" y="17"/>
                  </a:lnTo>
                  <a:lnTo>
                    <a:pt x="72" y="31"/>
                  </a:lnTo>
                  <a:lnTo>
                    <a:pt x="64" y="38"/>
                  </a:lnTo>
                  <a:lnTo>
                    <a:pt x="59" y="46"/>
                  </a:lnTo>
                  <a:lnTo>
                    <a:pt x="34" y="74"/>
                  </a:lnTo>
                  <a:lnTo>
                    <a:pt x="21" y="99"/>
                  </a:lnTo>
                  <a:lnTo>
                    <a:pt x="17" y="109"/>
                  </a:lnTo>
                  <a:lnTo>
                    <a:pt x="0" y="230"/>
                  </a:lnTo>
                  <a:lnTo>
                    <a:pt x="91" y="268"/>
                  </a:lnTo>
                  <a:lnTo>
                    <a:pt x="198" y="209"/>
                  </a:lnTo>
                  <a:lnTo>
                    <a:pt x="201" y="158"/>
                  </a:lnTo>
                  <a:lnTo>
                    <a:pt x="205" y="101"/>
                  </a:lnTo>
                  <a:lnTo>
                    <a:pt x="201" y="84"/>
                  </a:lnTo>
                  <a:lnTo>
                    <a:pt x="192" y="50"/>
                  </a:lnTo>
                  <a:lnTo>
                    <a:pt x="182" y="19"/>
                  </a:lnTo>
                  <a:lnTo>
                    <a:pt x="177" y="6"/>
                  </a:lnTo>
                  <a:close/>
                </a:path>
              </a:pathLst>
            </a:custGeom>
            <a:solidFill>
              <a:srgbClr val="5E75FC"/>
            </a:solidFill>
            <a:ln w="9525">
              <a:noFill/>
              <a:round/>
              <a:headEnd/>
              <a:tailEnd/>
            </a:ln>
          </p:spPr>
          <p:txBody>
            <a:bodyPr/>
            <a:lstStyle/>
            <a:p>
              <a:endParaRPr lang="en-US"/>
            </a:p>
          </p:txBody>
        </p:sp>
        <p:sp>
          <p:nvSpPr>
            <p:cNvPr id="36" name="Freeform 44"/>
            <p:cNvSpPr>
              <a:spLocks/>
            </p:cNvSpPr>
            <p:nvPr/>
          </p:nvSpPr>
          <p:spPr bwMode="auto">
            <a:xfrm>
              <a:off x="4442" y="1491"/>
              <a:ext cx="376" cy="206"/>
            </a:xfrm>
            <a:custGeom>
              <a:avLst/>
              <a:gdLst>
                <a:gd name="T0" fmla="*/ 188 w 753"/>
                <a:gd name="T1" fmla="*/ 42 h 410"/>
                <a:gd name="T2" fmla="*/ 182 w 753"/>
                <a:gd name="T3" fmla="*/ 40 h 410"/>
                <a:gd name="T4" fmla="*/ 175 w 753"/>
                <a:gd name="T5" fmla="*/ 38 h 410"/>
                <a:gd name="T6" fmla="*/ 166 w 753"/>
                <a:gd name="T7" fmla="*/ 35 h 410"/>
                <a:gd name="T8" fmla="*/ 161 w 753"/>
                <a:gd name="T9" fmla="*/ 34 h 410"/>
                <a:gd name="T10" fmla="*/ 155 w 753"/>
                <a:gd name="T11" fmla="*/ 32 h 410"/>
                <a:gd name="T12" fmla="*/ 149 w 753"/>
                <a:gd name="T13" fmla="*/ 30 h 410"/>
                <a:gd name="T14" fmla="*/ 143 w 753"/>
                <a:gd name="T15" fmla="*/ 29 h 410"/>
                <a:gd name="T16" fmla="*/ 136 w 753"/>
                <a:gd name="T17" fmla="*/ 26 h 410"/>
                <a:gd name="T18" fmla="*/ 130 w 753"/>
                <a:gd name="T19" fmla="*/ 25 h 410"/>
                <a:gd name="T20" fmla="*/ 123 w 753"/>
                <a:gd name="T21" fmla="*/ 23 h 410"/>
                <a:gd name="T22" fmla="*/ 116 w 753"/>
                <a:gd name="T23" fmla="*/ 21 h 410"/>
                <a:gd name="T24" fmla="*/ 109 w 753"/>
                <a:gd name="T25" fmla="*/ 19 h 410"/>
                <a:gd name="T26" fmla="*/ 102 w 753"/>
                <a:gd name="T27" fmla="*/ 17 h 410"/>
                <a:gd name="T28" fmla="*/ 95 w 753"/>
                <a:gd name="T29" fmla="*/ 15 h 410"/>
                <a:gd name="T30" fmla="*/ 88 w 753"/>
                <a:gd name="T31" fmla="*/ 13 h 410"/>
                <a:gd name="T32" fmla="*/ 81 w 753"/>
                <a:gd name="T33" fmla="*/ 12 h 410"/>
                <a:gd name="T34" fmla="*/ 74 w 753"/>
                <a:gd name="T35" fmla="*/ 10 h 410"/>
                <a:gd name="T36" fmla="*/ 68 w 753"/>
                <a:gd name="T37" fmla="*/ 8 h 410"/>
                <a:gd name="T38" fmla="*/ 61 w 753"/>
                <a:gd name="T39" fmla="*/ 7 h 410"/>
                <a:gd name="T40" fmla="*/ 50 w 753"/>
                <a:gd name="T41" fmla="*/ 4 h 410"/>
                <a:gd name="T42" fmla="*/ 39 w 753"/>
                <a:gd name="T43" fmla="*/ 2 h 410"/>
                <a:gd name="T44" fmla="*/ 31 w 753"/>
                <a:gd name="T45" fmla="*/ 1 h 410"/>
                <a:gd name="T46" fmla="*/ 24 w 753"/>
                <a:gd name="T47" fmla="*/ 0 h 410"/>
                <a:gd name="T48" fmla="*/ 0 w 753"/>
                <a:gd name="T49" fmla="*/ 95 h 410"/>
                <a:gd name="T50" fmla="*/ 11 w 753"/>
                <a:gd name="T51" fmla="*/ 104 h 410"/>
                <a:gd name="T52" fmla="*/ 41 w 753"/>
                <a:gd name="T53" fmla="*/ 21 h 410"/>
                <a:gd name="T54" fmla="*/ 188 w 753"/>
                <a:gd name="T55" fmla="*/ 42 h 410"/>
                <a:gd name="T56" fmla="*/ 188 w 753"/>
                <a:gd name="T57" fmla="*/ 42 h 4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3"/>
                <a:gd name="T88" fmla="*/ 0 h 410"/>
                <a:gd name="T89" fmla="*/ 753 w 753"/>
                <a:gd name="T90" fmla="*/ 410 h 4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3" h="410">
                  <a:moveTo>
                    <a:pt x="753" y="165"/>
                  </a:moveTo>
                  <a:lnTo>
                    <a:pt x="728" y="157"/>
                  </a:lnTo>
                  <a:lnTo>
                    <a:pt x="701" y="150"/>
                  </a:lnTo>
                  <a:lnTo>
                    <a:pt x="665" y="138"/>
                  </a:lnTo>
                  <a:lnTo>
                    <a:pt x="646" y="133"/>
                  </a:lnTo>
                  <a:lnTo>
                    <a:pt x="623" y="127"/>
                  </a:lnTo>
                  <a:lnTo>
                    <a:pt x="599" y="119"/>
                  </a:lnTo>
                  <a:lnTo>
                    <a:pt x="574" y="114"/>
                  </a:lnTo>
                  <a:lnTo>
                    <a:pt x="547" y="104"/>
                  </a:lnTo>
                  <a:lnTo>
                    <a:pt x="523" y="98"/>
                  </a:lnTo>
                  <a:lnTo>
                    <a:pt x="494" y="89"/>
                  </a:lnTo>
                  <a:lnTo>
                    <a:pt x="466" y="83"/>
                  </a:lnTo>
                  <a:lnTo>
                    <a:pt x="437" y="74"/>
                  </a:lnTo>
                  <a:lnTo>
                    <a:pt x="409" y="66"/>
                  </a:lnTo>
                  <a:lnTo>
                    <a:pt x="380" y="60"/>
                  </a:lnTo>
                  <a:lnTo>
                    <a:pt x="354" y="51"/>
                  </a:lnTo>
                  <a:lnTo>
                    <a:pt x="325" y="45"/>
                  </a:lnTo>
                  <a:lnTo>
                    <a:pt x="297" y="38"/>
                  </a:lnTo>
                  <a:lnTo>
                    <a:pt x="272" y="30"/>
                  </a:lnTo>
                  <a:lnTo>
                    <a:pt x="245" y="26"/>
                  </a:lnTo>
                  <a:lnTo>
                    <a:pt x="200" y="15"/>
                  </a:lnTo>
                  <a:lnTo>
                    <a:pt x="158" y="7"/>
                  </a:lnTo>
                  <a:lnTo>
                    <a:pt x="124" y="2"/>
                  </a:lnTo>
                  <a:lnTo>
                    <a:pt x="99" y="0"/>
                  </a:lnTo>
                  <a:lnTo>
                    <a:pt x="0" y="376"/>
                  </a:lnTo>
                  <a:lnTo>
                    <a:pt x="44" y="410"/>
                  </a:lnTo>
                  <a:lnTo>
                    <a:pt x="165" y="83"/>
                  </a:lnTo>
                  <a:lnTo>
                    <a:pt x="753" y="165"/>
                  </a:lnTo>
                  <a:close/>
                </a:path>
              </a:pathLst>
            </a:custGeom>
            <a:solidFill>
              <a:srgbClr val="000000"/>
            </a:solidFill>
            <a:ln w="9525">
              <a:noFill/>
              <a:round/>
              <a:headEnd/>
              <a:tailEnd/>
            </a:ln>
          </p:spPr>
          <p:txBody>
            <a:bodyPr/>
            <a:lstStyle/>
            <a:p>
              <a:endParaRPr lang="en-US"/>
            </a:p>
          </p:txBody>
        </p:sp>
        <p:sp>
          <p:nvSpPr>
            <p:cNvPr id="37" name="Freeform 45"/>
            <p:cNvSpPr>
              <a:spLocks/>
            </p:cNvSpPr>
            <p:nvPr/>
          </p:nvSpPr>
          <p:spPr bwMode="auto">
            <a:xfrm>
              <a:off x="5116" y="1654"/>
              <a:ext cx="230" cy="551"/>
            </a:xfrm>
            <a:custGeom>
              <a:avLst/>
              <a:gdLst>
                <a:gd name="T0" fmla="*/ 2 w 460"/>
                <a:gd name="T1" fmla="*/ 3 h 1102"/>
                <a:gd name="T2" fmla="*/ 1 w 460"/>
                <a:gd name="T3" fmla="*/ 10 h 1102"/>
                <a:gd name="T4" fmla="*/ 92 w 460"/>
                <a:gd name="T5" fmla="*/ 50 h 1102"/>
                <a:gd name="T6" fmla="*/ 88 w 460"/>
                <a:gd name="T7" fmla="*/ 61 h 1102"/>
                <a:gd name="T8" fmla="*/ 83 w 460"/>
                <a:gd name="T9" fmla="*/ 72 h 1102"/>
                <a:gd name="T10" fmla="*/ 78 w 460"/>
                <a:gd name="T11" fmla="*/ 86 h 1102"/>
                <a:gd name="T12" fmla="*/ 72 w 460"/>
                <a:gd name="T13" fmla="*/ 102 h 1102"/>
                <a:gd name="T14" fmla="*/ 68 w 460"/>
                <a:gd name="T15" fmla="*/ 111 h 1102"/>
                <a:gd name="T16" fmla="*/ 64 w 460"/>
                <a:gd name="T17" fmla="*/ 120 h 1102"/>
                <a:gd name="T18" fmla="*/ 60 w 460"/>
                <a:gd name="T19" fmla="*/ 130 h 1102"/>
                <a:gd name="T20" fmla="*/ 57 w 460"/>
                <a:gd name="T21" fmla="*/ 139 h 1102"/>
                <a:gd name="T22" fmla="*/ 54 w 460"/>
                <a:gd name="T23" fmla="*/ 148 h 1102"/>
                <a:gd name="T24" fmla="*/ 50 w 460"/>
                <a:gd name="T25" fmla="*/ 158 h 1102"/>
                <a:gd name="T26" fmla="*/ 46 w 460"/>
                <a:gd name="T27" fmla="*/ 168 h 1102"/>
                <a:gd name="T28" fmla="*/ 43 w 460"/>
                <a:gd name="T29" fmla="*/ 178 h 1102"/>
                <a:gd name="T30" fmla="*/ 39 w 460"/>
                <a:gd name="T31" fmla="*/ 188 h 1102"/>
                <a:gd name="T32" fmla="*/ 36 w 460"/>
                <a:gd name="T33" fmla="*/ 197 h 1102"/>
                <a:gd name="T34" fmla="*/ 33 w 460"/>
                <a:gd name="T35" fmla="*/ 207 h 1102"/>
                <a:gd name="T36" fmla="*/ 29 w 460"/>
                <a:gd name="T37" fmla="*/ 216 h 1102"/>
                <a:gd name="T38" fmla="*/ 27 w 460"/>
                <a:gd name="T39" fmla="*/ 225 h 1102"/>
                <a:gd name="T40" fmla="*/ 22 w 460"/>
                <a:gd name="T41" fmla="*/ 241 h 1102"/>
                <a:gd name="T42" fmla="*/ 15 w 460"/>
                <a:gd name="T43" fmla="*/ 276 h 1102"/>
                <a:gd name="T44" fmla="*/ 20 w 460"/>
                <a:gd name="T45" fmla="*/ 261 h 1102"/>
                <a:gd name="T46" fmla="*/ 25 w 460"/>
                <a:gd name="T47" fmla="*/ 245 h 1102"/>
                <a:gd name="T48" fmla="*/ 29 w 460"/>
                <a:gd name="T49" fmla="*/ 230 h 1102"/>
                <a:gd name="T50" fmla="*/ 36 w 460"/>
                <a:gd name="T51" fmla="*/ 217 h 1102"/>
                <a:gd name="T52" fmla="*/ 41 w 460"/>
                <a:gd name="T53" fmla="*/ 202 h 1102"/>
                <a:gd name="T54" fmla="*/ 47 w 460"/>
                <a:gd name="T55" fmla="*/ 189 h 1102"/>
                <a:gd name="T56" fmla="*/ 53 w 460"/>
                <a:gd name="T57" fmla="*/ 175 h 1102"/>
                <a:gd name="T58" fmla="*/ 58 w 460"/>
                <a:gd name="T59" fmla="*/ 162 h 1102"/>
                <a:gd name="T60" fmla="*/ 65 w 460"/>
                <a:gd name="T61" fmla="*/ 148 h 1102"/>
                <a:gd name="T62" fmla="*/ 72 w 460"/>
                <a:gd name="T63" fmla="*/ 135 h 1102"/>
                <a:gd name="T64" fmla="*/ 79 w 460"/>
                <a:gd name="T65" fmla="*/ 120 h 1102"/>
                <a:gd name="T66" fmla="*/ 85 w 460"/>
                <a:gd name="T67" fmla="*/ 106 h 1102"/>
                <a:gd name="T68" fmla="*/ 92 w 460"/>
                <a:gd name="T69" fmla="*/ 92 h 1102"/>
                <a:gd name="T70" fmla="*/ 100 w 460"/>
                <a:gd name="T71" fmla="*/ 77 h 1102"/>
                <a:gd name="T72" fmla="*/ 108 w 460"/>
                <a:gd name="T73" fmla="*/ 62 h 1102"/>
                <a:gd name="T74" fmla="*/ 115 w 460"/>
                <a:gd name="T75" fmla="*/ 46 h 1102"/>
                <a:gd name="T76" fmla="*/ 109 w 460"/>
                <a:gd name="T77" fmla="*/ 43 h 1102"/>
                <a:gd name="T78" fmla="*/ 103 w 460"/>
                <a:gd name="T79" fmla="*/ 39 h 1102"/>
                <a:gd name="T80" fmla="*/ 98 w 460"/>
                <a:gd name="T81" fmla="*/ 37 h 1102"/>
                <a:gd name="T82" fmla="*/ 92 w 460"/>
                <a:gd name="T83" fmla="*/ 34 h 1102"/>
                <a:gd name="T84" fmla="*/ 87 w 460"/>
                <a:gd name="T85" fmla="*/ 30 h 1102"/>
                <a:gd name="T86" fmla="*/ 76 w 460"/>
                <a:gd name="T87" fmla="*/ 26 h 1102"/>
                <a:gd name="T88" fmla="*/ 66 w 460"/>
                <a:gd name="T89" fmla="*/ 21 h 1102"/>
                <a:gd name="T90" fmla="*/ 57 w 460"/>
                <a:gd name="T91" fmla="*/ 17 h 1102"/>
                <a:gd name="T92" fmla="*/ 49 w 460"/>
                <a:gd name="T93" fmla="*/ 14 h 1102"/>
                <a:gd name="T94" fmla="*/ 41 w 460"/>
                <a:gd name="T95" fmla="*/ 10 h 1102"/>
                <a:gd name="T96" fmla="*/ 29 w 460"/>
                <a:gd name="T97" fmla="*/ 7 h 1102"/>
                <a:gd name="T98" fmla="*/ 19 w 460"/>
                <a:gd name="T99" fmla="*/ 3 h 1102"/>
                <a:gd name="T100" fmla="*/ 5 w 460"/>
                <a:gd name="T101" fmla="*/ 0 h 1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0"/>
                <a:gd name="T154" fmla="*/ 0 h 1102"/>
                <a:gd name="T155" fmla="*/ 460 w 460"/>
                <a:gd name="T156" fmla="*/ 1102 h 1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0" h="1102">
                  <a:moveTo>
                    <a:pt x="19" y="0"/>
                  </a:moveTo>
                  <a:lnTo>
                    <a:pt x="5" y="13"/>
                  </a:lnTo>
                  <a:lnTo>
                    <a:pt x="0" y="26"/>
                  </a:lnTo>
                  <a:lnTo>
                    <a:pt x="2" y="43"/>
                  </a:lnTo>
                  <a:lnTo>
                    <a:pt x="370" y="194"/>
                  </a:lnTo>
                  <a:lnTo>
                    <a:pt x="367" y="201"/>
                  </a:lnTo>
                  <a:lnTo>
                    <a:pt x="357" y="226"/>
                  </a:lnTo>
                  <a:lnTo>
                    <a:pt x="349" y="245"/>
                  </a:lnTo>
                  <a:lnTo>
                    <a:pt x="342" y="266"/>
                  </a:lnTo>
                  <a:lnTo>
                    <a:pt x="332" y="289"/>
                  </a:lnTo>
                  <a:lnTo>
                    <a:pt x="321" y="317"/>
                  </a:lnTo>
                  <a:lnTo>
                    <a:pt x="309" y="346"/>
                  </a:lnTo>
                  <a:lnTo>
                    <a:pt x="298" y="376"/>
                  </a:lnTo>
                  <a:lnTo>
                    <a:pt x="285" y="408"/>
                  </a:lnTo>
                  <a:lnTo>
                    <a:pt x="277" y="427"/>
                  </a:lnTo>
                  <a:lnTo>
                    <a:pt x="270" y="444"/>
                  </a:lnTo>
                  <a:lnTo>
                    <a:pt x="264" y="462"/>
                  </a:lnTo>
                  <a:lnTo>
                    <a:pt x="256" y="481"/>
                  </a:lnTo>
                  <a:lnTo>
                    <a:pt x="251" y="500"/>
                  </a:lnTo>
                  <a:lnTo>
                    <a:pt x="241" y="519"/>
                  </a:lnTo>
                  <a:lnTo>
                    <a:pt x="235" y="538"/>
                  </a:lnTo>
                  <a:lnTo>
                    <a:pt x="228" y="557"/>
                  </a:lnTo>
                  <a:lnTo>
                    <a:pt x="220" y="576"/>
                  </a:lnTo>
                  <a:lnTo>
                    <a:pt x="213" y="595"/>
                  </a:lnTo>
                  <a:lnTo>
                    <a:pt x="205" y="616"/>
                  </a:lnTo>
                  <a:lnTo>
                    <a:pt x="199" y="635"/>
                  </a:lnTo>
                  <a:lnTo>
                    <a:pt x="192" y="654"/>
                  </a:lnTo>
                  <a:lnTo>
                    <a:pt x="184" y="673"/>
                  </a:lnTo>
                  <a:lnTo>
                    <a:pt x="176" y="693"/>
                  </a:lnTo>
                  <a:lnTo>
                    <a:pt x="171" y="712"/>
                  </a:lnTo>
                  <a:lnTo>
                    <a:pt x="163" y="733"/>
                  </a:lnTo>
                  <a:lnTo>
                    <a:pt x="156" y="752"/>
                  </a:lnTo>
                  <a:lnTo>
                    <a:pt x="150" y="771"/>
                  </a:lnTo>
                  <a:lnTo>
                    <a:pt x="142" y="790"/>
                  </a:lnTo>
                  <a:lnTo>
                    <a:pt x="137" y="809"/>
                  </a:lnTo>
                  <a:lnTo>
                    <a:pt x="129" y="828"/>
                  </a:lnTo>
                  <a:lnTo>
                    <a:pt x="123" y="847"/>
                  </a:lnTo>
                  <a:lnTo>
                    <a:pt x="118" y="865"/>
                  </a:lnTo>
                  <a:lnTo>
                    <a:pt x="112" y="884"/>
                  </a:lnTo>
                  <a:lnTo>
                    <a:pt x="106" y="901"/>
                  </a:lnTo>
                  <a:lnTo>
                    <a:pt x="95" y="933"/>
                  </a:lnTo>
                  <a:lnTo>
                    <a:pt x="87" y="965"/>
                  </a:lnTo>
                  <a:lnTo>
                    <a:pt x="72" y="1024"/>
                  </a:lnTo>
                  <a:lnTo>
                    <a:pt x="61" y="1102"/>
                  </a:lnTo>
                  <a:lnTo>
                    <a:pt x="70" y="1072"/>
                  </a:lnTo>
                  <a:lnTo>
                    <a:pt x="80" y="1043"/>
                  </a:lnTo>
                  <a:lnTo>
                    <a:pt x="89" y="1013"/>
                  </a:lnTo>
                  <a:lnTo>
                    <a:pt x="99" y="982"/>
                  </a:lnTo>
                  <a:lnTo>
                    <a:pt x="108" y="954"/>
                  </a:lnTo>
                  <a:lnTo>
                    <a:pt x="119" y="923"/>
                  </a:lnTo>
                  <a:lnTo>
                    <a:pt x="131" y="897"/>
                  </a:lnTo>
                  <a:lnTo>
                    <a:pt x="142" y="868"/>
                  </a:lnTo>
                  <a:lnTo>
                    <a:pt x="152" y="840"/>
                  </a:lnTo>
                  <a:lnTo>
                    <a:pt x="163" y="811"/>
                  </a:lnTo>
                  <a:lnTo>
                    <a:pt x="175" y="785"/>
                  </a:lnTo>
                  <a:lnTo>
                    <a:pt x="186" y="756"/>
                  </a:lnTo>
                  <a:lnTo>
                    <a:pt x="199" y="730"/>
                  </a:lnTo>
                  <a:lnTo>
                    <a:pt x="209" y="701"/>
                  </a:lnTo>
                  <a:lnTo>
                    <a:pt x="222" y="674"/>
                  </a:lnTo>
                  <a:lnTo>
                    <a:pt x="233" y="648"/>
                  </a:lnTo>
                  <a:lnTo>
                    <a:pt x="247" y="619"/>
                  </a:lnTo>
                  <a:lnTo>
                    <a:pt x="260" y="593"/>
                  </a:lnTo>
                  <a:lnTo>
                    <a:pt x="271" y="566"/>
                  </a:lnTo>
                  <a:lnTo>
                    <a:pt x="285" y="538"/>
                  </a:lnTo>
                  <a:lnTo>
                    <a:pt x="298" y="509"/>
                  </a:lnTo>
                  <a:lnTo>
                    <a:pt x="313" y="482"/>
                  </a:lnTo>
                  <a:lnTo>
                    <a:pt x="327" y="454"/>
                  </a:lnTo>
                  <a:lnTo>
                    <a:pt x="340" y="425"/>
                  </a:lnTo>
                  <a:lnTo>
                    <a:pt x="353" y="397"/>
                  </a:lnTo>
                  <a:lnTo>
                    <a:pt x="368" y="368"/>
                  </a:lnTo>
                  <a:lnTo>
                    <a:pt x="384" y="340"/>
                  </a:lnTo>
                  <a:lnTo>
                    <a:pt x="399" y="309"/>
                  </a:lnTo>
                  <a:lnTo>
                    <a:pt x="414" y="279"/>
                  </a:lnTo>
                  <a:lnTo>
                    <a:pt x="429" y="249"/>
                  </a:lnTo>
                  <a:lnTo>
                    <a:pt x="443" y="218"/>
                  </a:lnTo>
                  <a:lnTo>
                    <a:pt x="460" y="186"/>
                  </a:lnTo>
                  <a:lnTo>
                    <a:pt x="446" y="180"/>
                  </a:lnTo>
                  <a:lnTo>
                    <a:pt x="435" y="173"/>
                  </a:lnTo>
                  <a:lnTo>
                    <a:pt x="424" y="167"/>
                  </a:lnTo>
                  <a:lnTo>
                    <a:pt x="412" y="159"/>
                  </a:lnTo>
                  <a:lnTo>
                    <a:pt x="401" y="154"/>
                  </a:lnTo>
                  <a:lnTo>
                    <a:pt x="389" y="148"/>
                  </a:lnTo>
                  <a:lnTo>
                    <a:pt x="378" y="142"/>
                  </a:lnTo>
                  <a:lnTo>
                    <a:pt x="367" y="135"/>
                  </a:lnTo>
                  <a:lnTo>
                    <a:pt x="357" y="129"/>
                  </a:lnTo>
                  <a:lnTo>
                    <a:pt x="346" y="123"/>
                  </a:lnTo>
                  <a:lnTo>
                    <a:pt x="323" y="114"/>
                  </a:lnTo>
                  <a:lnTo>
                    <a:pt x="304" y="104"/>
                  </a:lnTo>
                  <a:lnTo>
                    <a:pt x="283" y="95"/>
                  </a:lnTo>
                  <a:lnTo>
                    <a:pt x="264" y="85"/>
                  </a:lnTo>
                  <a:lnTo>
                    <a:pt x="245" y="76"/>
                  </a:lnTo>
                  <a:lnTo>
                    <a:pt x="228" y="70"/>
                  </a:lnTo>
                  <a:lnTo>
                    <a:pt x="209" y="62"/>
                  </a:lnTo>
                  <a:lnTo>
                    <a:pt x="194" y="57"/>
                  </a:lnTo>
                  <a:lnTo>
                    <a:pt x="176" y="49"/>
                  </a:lnTo>
                  <a:lnTo>
                    <a:pt x="161" y="43"/>
                  </a:lnTo>
                  <a:lnTo>
                    <a:pt x="146" y="38"/>
                  </a:lnTo>
                  <a:lnTo>
                    <a:pt x="119" y="28"/>
                  </a:lnTo>
                  <a:lnTo>
                    <a:pt x="95" y="21"/>
                  </a:lnTo>
                  <a:lnTo>
                    <a:pt x="74" y="15"/>
                  </a:lnTo>
                  <a:lnTo>
                    <a:pt x="57" y="9"/>
                  </a:lnTo>
                  <a:lnTo>
                    <a:pt x="19" y="0"/>
                  </a:lnTo>
                  <a:close/>
                </a:path>
              </a:pathLst>
            </a:custGeom>
            <a:solidFill>
              <a:srgbClr val="000000"/>
            </a:solidFill>
            <a:ln w="9525">
              <a:noFill/>
              <a:round/>
              <a:headEnd/>
              <a:tailEnd/>
            </a:ln>
          </p:spPr>
          <p:txBody>
            <a:bodyPr/>
            <a:lstStyle/>
            <a:p>
              <a:endParaRPr lang="en-US"/>
            </a:p>
          </p:txBody>
        </p:sp>
        <p:sp>
          <p:nvSpPr>
            <p:cNvPr id="38" name="Freeform 46"/>
            <p:cNvSpPr>
              <a:spLocks/>
            </p:cNvSpPr>
            <p:nvPr/>
          </p:nvSpPr>
          <p:spPr bwMode="auto">
            <a:xfrm>
              <a:off x="4319" y="1823"/>
              <a:ext cx="57" cy="90"/>
            </a:xfrm>
            <a:custGeom>
              <a:avLst/>
              <a:gdLst>
                <a:gd name="T0" fmla="*/ 0 w 112"/>
                <a:gd name="T1" fmla="*/ 2 h 181"/>
                <a:gd name="T2" fmla="*/ 1 w 112"/>
                <a:gd name="T3" fmla="*/ 44 h 181"/>
                <a:gd name="T4" fmla="*/ 5 w 112"/>
                <a:gd name="T5" fmla="*/ 45 h 181"/>
                <a:gd name="T6" fmla="*/ 14 w 112"/>
                <a:gd name="T7" fmla="*/ 44 h 181"/>
                <a:gd name="T8" fmla="*/ 19 w 112"/>
                <a:gd name="T9" fmla="*/ 40 h 181"/>
                <a:gd name="T10" fmla="*/ 23 w 112"/>
                <a:gd name="T11" fmla="*/ 34 h 181"/>
                <a:gd name="T12" fmla="*/ 26 w 112"/>
                <a:gd name="T13" fmla="*/ 25 h 181"/>
                <a:gd name="T14" fmla="*/ 29 w 112"/>
                <a:gd name="T15" fmla="*/ 11 h 181"/>
                <a:gd name="T16" fmla="*/ 22 w 112"/>
                <a:gd name="T17" fmla="*/ 0 h 181"/>
                <a:gd name="T18" fmla="*/ 0 w 112"/>
                <a:gd name="T19" fmla="*/ 2 h 181"/>
                <a:gd name="T20" fmla="*/ 0 w 112"/>
                <a:gd name="T21" fmla="*/ 2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181"/>
                <a:gd name="T35" fmla="*/ 112 w 112"/>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181">
                  <a:moveTo>
                    <a:pt x="0" y="8"/>
                  </a:moveTo>
                  <a:lnTo>
                    <a:pt x="4" y="177"/>
                  </a:lnTo>
                  <a:lnTo>
                    <a:pt x="19" y="181"/>
                  </a:lnTo>
                  <a:lnTo>
                    <a:pt x="53" y="177"/>
                  </a:lnTo>
                  <a:lnTo>
                    <a:pt x="72" y="163"/>
                  </a:lnTo>
                  <a:lnTo>
                    <a:pt x="89" y="139"/>
                  </a:lnTo>
                  <a:lnTo>
                    <a:pt x="102" y="101"/>
                  </a:lnTo>
                  <a:lnTo>
                    <a:pt x="112" y="46"/>
                  </a:lnTo>
                  <a:lnTo>
                    <a:pt x="87" y="0"/>
                  </a:lnTo>
                  <a:lnTo>
                    <a:pt x="0" y="8"/>
                  </a:lnTo>
                  <a:close/>
                </a:path>
              </a:pathLst>
            </a:custGeom>
            <a:solidFill>
              <a:srgbClr val="CFD5FE"/>
            </a:solidFill>
            <a:ln w="9525">
              <a:noFill/>
              <a:round/>
              <a:headEnd/>
              <a:tailEnd/>
            </a:ln>
          </p:spPr>
          <p:txBody>
            <a:bodyPr/>
            <a:lstStyle/>
            <a:p>
              <a:endParaRPr lang="en-US"/>
            </a:p>
          </p:txBody>
        </p:sp>
        <p:sp>
          <p:nvSpPr>
            <p:cNvPr id="39" name="Freeform 47"/>
            <p:cNvSpPr>
              <a:spLocks/>
            </p:cNvSpPr>
            <p:nvPr/>
          </p:nvSpPr>
          <p:spPr bwMode="auto">
            <a:xfrm>
              <a:off x="4253" y="1813"/>
              <a:ext cx="137" cy="146"/>
            </a:xfrm>
            <a:custGeom>
              <a:avLst/>
              <a:gdLst>
                <a:gd name="T0" fmla="*/ 31 w 274"/>
                <a:gd name="T1" fmla="*/ 2 h 293"/>
                <a:gd name="T2" fmla="*/ 18 w 274"/>
                <a:gd name="T3" fmla="*/ 8 h 293"/>
                <a:gd name="T4" fmla="*/ 14 w 274"/>
                <a:gd name="T5" fmla="*/ 11 h 293"/>
                <a:gd name="T6" fmla="*/ 11 w 274"/>
                <a:gd name="T7" fmla="*/ 15 h 293"/>
                <a:gd name="T8" fmla="*/ 7 w 274"/>
                <a:gd name="T9" fmla="*/ 19 h 293"/>
                <a:gd name="T10" fmla="*/ 0 w 274"/>
                <a:gd name="T11" fmla="*/ 40 h 293"/>
                <a:gd name="T12" fmla="*/ 2 w 274"/>
                <a:gd name="T13" fmla="*/ 51 h 293"/>
                <a:gd name="T14" fmla="*/ 9 w 274"/>
                <a:gd name="T15" fmla="*/ 65 h 293"/>
                <a:gd name="T16" fmla="*/ 14 w 274"/>
                <a:gd name="T17" fmla="*/ 68 h 293"/>
                <a:gd name="T18" fmla="*/ 18 w 274"/>
                <a:gd name="T19" fmla="*/ 70 h 293"/>
                <a:gd name="T20" fmla="*/ 26 w 274"/>
                <a:gd name="T21" fmla="*/ 73 h 293"/>
                <a:gd name="T22" fmla="*/ 42 w 274"/>
                <a:gd name="T23" fmla="*/ 70 h 293"/>
                <a:gd name="T24" fmla="*/ 49 w 274"/>
                <a:gd name="T25" fmla="*/ 67 h 293"/>
                <a:gd name="T26" fmla="*/ 55 w 274"/>
                <a:gd name="T27" fmla="*/ 61 h 293"/>
                <a:gd name="T28" fmla="*/ 65 w 274"/>
                <a:gd name="T29" fmla="*/ 46 h 293"/>
                <a:gd name="T30" fmla="*/ 69 w 274"/>
                <a:gd name="T31" fmla="*/ 22 h 293"/>
                <a:gd name="T32" fmla="*/ 66 w 274"/>
                <a:gd name="T33" fmla="*/ 12 h 293"/>
                <a:gd name="T34" fmla="*/ 62 w 274"/>
                <a:gd name="T35" fmla="*/ 7 h 293"/>
                <a:gd name="T36" fmla="*/ 58 w 274"/>
                <a:gd name="T37" fmla="*/ 4 h 293"/>
                <a:gd name="T38" fmla="*/ 50 w 274"/>
                <a:gd name="T39" fmla="*/ 1 h 293"/>
                <a:gd name="T40" fmla="*/ 42 w 274"/>
                <a:gd name="T41" fmla="*/ 2 h 293"/>
                <a:gd name="T42" fmla="*/ 52 w 274"/>
                <a:gd name="T43" fmla="*/ 5 h 293"/>
                <a:gd name="T44" fmla="*/ 58 w 274"/>
                <a:gd name="T45" fmla="*/ 15 h 293"/>
                <a:gd name="T46" fmla="*/ 59 w 274"/>
                <a:gd name="T47" fmla="*/ 33 h 293"/>
                <a:gd name="T48" fmla="*/ 56 w 274"/>
                <a:gd name="T49" fmla="*/ 43 h 293"/>
                <a:gd name="T50" fmla="*/ 51 w 274"/>
                <a:gd name="T51" fmla="*/ 51 h 293"/>
                <a:gd name="T52" fmla="*/ 47 w 274"/>
                <a:gd name="T53" fmla="*/ 56 h 293"/>
                <a:gd name="T54" fmla="*/ 42 w 274"/>
                <a:gd name="T55" fmla="*/ 59 h 293"/>
                <a:gd name="T56" fmla="*/ 37 w 274"/>
                <a:gd name="T57" fmla="*/ 61 h 293"/>
                <a:gd name="T58" fmla="*/ 20 w 274"/>
                <a:gd name="T59" fmla="*/ 60 h 293"/>
                <a:gd name="T60" fmla="*/ 12 w 274"/>
                <a:gd name="T61" fmla="*/ 55 h 293"/>
                <a:gd name="T62" fmla="*/ 9 w 274"/>
                <a:gd name="T63" fmla="*/ 38 h 293"/>
                <a:gd name="T64" fmla="*/ 11 w 274"/>
                <a:gd name="T65" fmla="*/ 24 h 293"/>
                <a:gd name="T66" fmla="*/ 17 w 274"/>
                <a:gd name="T67" fmla="*/ 17 h 293"/>
                <a:gd name="T68" fmla="*/ 20 w 274"/>
                <a:gd name="T69" fmla="*/ 13 h 293"/>
                <a:gd name="T70" fmla="*/ 24 w 274"/>
                <a:gd name="T71" fmla="*/ 10 h 293"/>
                <a:gd name="T72" fmla="*/ 28 w 274"/>
                <a:gd name="T73" fmla="*/ 7 h 293"/>
                <a:gd name="T74" fmla="*/ 38 w 274"/>
                <a:gd name="T75" fmla="*/ 1 h 2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4"/>
                <a:gd name="T115" fmla="*/ 0 h 293"/>
                <a:gd name="T116" fmla="*/ 274 w 274"/>
                <a:gd name="T117" fmla="*/ 293 h 2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4" h="293">
                  <a:moveTo>
                    <a:pt x="152" y="4"/>
                  </a:moveTo>
                  <a:lnTo>
                    <a:pt x="125" y="10"/>
                  </a:lnTo>
                  <a:lnTo>
                    <a:pt x="91" y="23"/>
                  </a:lnTo>
                  <a:lnTo>
                    <a:pt x="74" y="34"/>
                  </a:lnTo>
                  <a:lnTo>
                    <a:pt x="66" y="40"/>
                  </a:lnTo>
                  <a:lnTo>
                    <a:pt x="57" y="46"/>
                  </a:lnTo>
                  <a:lnTo>
                    <a:pt x="51" y="53"/>
                  </a:lnTo>
                  <a:lnTo>
                    <a:pt x="44" y="61"/>
                  </a:lnTo>
                  <a:lnTo>
                    <a:pt x="36" y="69"/>
                  </a:lnTo>
                  <a:lnTo>
                    <a:pt x="28" y="76"/>
                  </a:lnTo>
                  <a:lnTo>
                    <a:pt x="9" y="116"/>
                  </a:lnTo>
                  <a:lnTo>
                    <a:pt x="0" y="160"/>
                  </a:lnTo>
                  <a:lnTo>
                    <a:pt x="4" y="183"/>
                  </a:lnTo>
                  <a:lnTo>
                    <a:pt x="9" y="207"/>
                  </a:lnTo>
                  <a:lnTo>
                    <a:pt x="21" y="234"/>
                  </a:lnTo>
                  <a:lnTo>
                    <a:pt x="38" y="261"/>
                  </a:lnTo>
                  <a:lnTo>
                    <a:pt x="47" y="266"/>
                  </a:lnTo>
                  <a:lnTo>
                    <a:pt x="57" y="274"/>
                  </a:lnTo>
                  <a:lnTo>
                    <a:pt x="64" y="278"/>
                  </a:lnTo>
                  <a:lnTo>
                    <a:pt x="74" y="283"/>
                  </a:lnTo>
                  <a:lnTo>
                    <a:pt x="91" y="289"/>
                  </a:lnTo>
                  <a:lnTo>
                    <a:pt x="106" y="293"/>
                  </a:lnTo>
                  <a:lnTo>
                    <a:pt x="139" y="293"/>
                  </a:lnTo>
                  <a:lnTo>
                    <a:pt x="169" y="283"/>
                  </a:lnTo>
                  <a:lnTo>
                    <a:pt x="184" y="278"/>
                  </a:lnTo>
                  <a:lnTo>
                    <a:pt x="196" y="268"/>
                  </a:lnTo>
                  <a:lnTo>
                    <a:pt x="209" y="259"/>
                  </a:lnTo>
                  <a:lnTo>
                    <a:pt x="220" y="245"/>
                  </a:lnTo>
                  <a:lnTo>
                    <a:pt x="241" y="217"/>
                  </a:lnTo>
                  <a:lnTo>
                    <a:pt x="258" y="186"/>
                  </a:lnTo>
                  <a:lnTo>
                    <a:pt x="274" y="122"/>
                  </a:lnTo>
                  <a:lnTo>
                    <a:pt x="274" y="91"/>
                  </a:lnTo>
                  <a:lnTo>
                    <a:pt x="268" y="61"/>
                  </a:lnTo>
                  <a:lnTo>
                    <a:pt x="262" y="48"/>
                  </a:lnTo>
                  <a:lnTo>
                    <a:pt x="255" y="36"/>
                  </a:lnTo>
                  <a:lnTo>
                    <a:pt x="249" y="31"/>
                  </a:lnTo>
                  <a:lnTo>
                    <a:pt x="245" y="25"/>
                  </a:lnTo>
                  <a:lnTo>
                    <a:pt x="232" y="17"/>
                  </a:lnTo>
                  <a:lnTo>
                    <a:pt x="218" y="10"/>
                  </a:lnTo>
                  <a:lnTo>
                    <a:pt x="201" y="4"/>
                  </a:lnTo>
                  <a:lnTo>
                    <a:pt x="163" y="0"/>
                  </a:lnTo>
                  <a:lnTo>
                    <a:pt x="169" y="10"/>
                  </a:lnTo>
                  <a:lnTo>
                    <a:pt x="178" y="11"/>
                  </a:lnTo>
                  <a:lnTo>
                    <a:pt x="211" y="23"/>
                  </a:lnTo>
                  <a:lnTo>
                    <a:pt x="224" y="38"/>
                  </a:lnTo>
                  <a:lnTo>
                    <a:pt x="234" y="63"/>
                  </a:lnTo>
                  <a:lnTo>
                    <a:pt x="239" y="95"/>
                  </a:lnTo>
                  <a:lnTo>
                    <a:pt x="237" y="135"/>
                  </a:lnTo>
                  <a:lnTo>
                    <a:pt x="234" y="154"/>
                  </a:lnTo>
                  <a:lnTo>
                    <a:pt x="226" y="173"/>
                  </a:lnTo>
                  <a:lnTo>
                    <a:pt x="216" y="192"/>
                  </a:lnTo>
                  <a:lnTo>
                    <a:pt x="205" y="207"/>
                  </a:lnTo>
                  <a:lnTo>
                    <a:pt x="196" y="215"/>
                  </a:lnTo>
                  <a:lnTo>
                    <a:pt x="188" y="224"/>
                  </a:lnTo>
                  <a:lnTo>
                    <a:pt x="180" y="230"/>
                  </a:lnTo>
                  <a:lnTo>
                    <a:pt x="171" y="236"/>
                  </a:lnTo>
                  <a:lnTo>
                    <a:pt x="158" y="241"/>
                  </a:lnTo>
                  <a:lnTo>
                    <a:pt x="148" y="245"/>
                  </a:lnTo>
                  <a:lnTo>
                    <a:pt x="121" y="253"/>
                  </a:lnTo>
                  <a:lnTo>
                    <a:pt x="80" y="243"/>
                  </a:lnTo>
                  <a:lnTo>
                    <a:pt x="64" y="234"/>
                  </a:lnTo>
                  <a:lnTo>
                    <a:pt x="51" y="221"/>
                  </a:lnTo>
                  <a:lnTo>
                    <a:pt x="38" y="190"/>
                  </a:lnTo>
                  <a:lnTo>
                    <a:pt x="34" y="154"/>
                  </a:lnTo>
                  <a:lnTo>
                    <a:pt x="42" y="116"/>
                  </a:lnTo>
                  <a:lnTo>
                    <a:pt x="47" y="97"/>
                  </a:lnTo>
                  <a:lnTo>
                    <a:pt x="59" y="80"/>
                  </a:lnTo>
                  <a:lnTo>
                    <a:pt x="66" y="70"/>
                  </a:lnTo>
                  <a:lnTo>
                    <a:pt x="72" y="63"/>
                  </a:lnTo>
                  <a:lnTo>
                    <a:pt x="80" y="55"/>
                  </a:lnTo>
                  <a:lnTo>
                    <a:pt x="87" y="48"/>
                  </a:lnTo>
                  <a:lnTo>
                    <a:pt x="97" y="40"/>
                  </a:lnTo>
                  <a:lnTo>
                    <a:pt x="104" y="34"/>
                  </a:lnTo>
                  <a:lnTo>
                    <a:pt x="114" y="29"/>
                  </a:lnTo>
                  <a:lnTo>
                    <a:pt x="125" y="23"/>
                  </a:lnTo>
                  <a:lnTo>
                    <a:pt x="152" y="4"/>
                  </a:lnTo>
                  <a:close/>
                </a:path>
              </a:pathLst>
            </a:custGeom>
            <a:solidFill>
              <a:srgbClr val="000000"/>
            </a:solidFill>
            <a:ln w="9525">
              <a:noFill/>
              <a:round/>
              <a:headEnd/>
              <a:tailEnd/>
            </a:ln>
          </p:spPr>
          <p:txBody>
            <a:bodyPr/>
            <a:lstStyle/>
            <a:p>
              <a:endParaRPr lang="en-US"/>
            </a:p>
          </p:txBody>
        </p:sp>
        <p:sp>
          <p:nvSpPr>
            <p:cNvPr id="40" name="Freeform 48"/>
            <p:cNvSpPr>
              <a:spLocks/>
            </p:cNvSpPr>
            <p:nvPr/>
          </p:nvSpPr>
          <p:spPr bwMode="auto">
            <a:xfrm>
              <a:off x="4485" y="1838"/>
              <a:ext cx="55" cy="90"/>
            </a:xfrm>
            <a:custGeom>
              <a:avLst/>
              <a:gdLst>
                <a:gd name="T0" fmla="*/ 0 w 110"/>
                <a:gd name="T1" fmla="*/ 1 h 181"/>
                <a:gd name="T2" fmla="*/ 2 w 110"/>
                <a:gd name="T3" fmla="*/ 43 h 181"/>
                <a:gd name="T4" fmla="*/ 5 w 110"/>
                <a:gd name="T5" fmla="*/ 45 h 181"/>
                <a:gd name="T6" fmla="*/ 14 w 110"/>
                <a:gd name="T7" fmla="*/ 43 h 181"/>
                <a:gd name="T8" fmla="*/ 18 w 110"/>
                <a:gd name="T9" fmla="*/ 40 h 181"/>
                <a:gd name="T10" fmla="*/ 23 w 110"/>
                <a:gd name="T11" fmla="*/ 34 h 181"/>
                <a:gd name="T12" fmla="*/ 26 w 110"/>
                <a:gd name="T13" fmla="*/ 24 h 181"/>
                <a:gd name="T14" fmla="*/ 28 w 110"/>
                <a:gd name="T15" fmla="*/ 11 h 181"/>
                <a:gd name="T16" fmla="*/ 23 w 110"/>
                <a:gd name="T17" fmla="*/ 0 h 181"/>
                <a:gd name="T18" fmla="*/ 0 w 110"/>
                <a:gd name="T19" fmla="*/ 1 h 181"/>
                <a:gd name="T20" fmla="*/ 0 w 110"/>
                <a:gd name="T21" fmla="*/ 1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181"/>
                <a:gd name="T35" fmla="*/ 110 w 110"/>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181">
                  <a:moveTo>
                    <a:pt x="0" y="6"/>
                  </a:moveTo>
                  <a:lnTo>
                    <a:pt x="5" y="175"/>
                  </a:lnTo>
                  <a:lnTo>
                    <a:pt x="19" y="181"/>
                  </a:lnTo>
                  <a:lnTo>
                    <a:pt x="53" y="175"/>
                  </a:lnTo>
                  <a:lnTo>
                    <a:pt x="72" y="162"/>
                  </a:lnTo>
                  <a:lnTo>
                    <a:pt x="89" y="137"/>
                  </a:lnTo>
                  <a:lnTo>
                    <a:pt x="102" y="99"/>
                  </a:lnTo>
                  <a:lnTo>
                    <a:pt x="110" y="44"/>
                  </a:lnTo>
                  <a:lnTo>
                    <a:pt x="89" y="0"/>
                  </a:lnTo>
                  <a:lnTo>
                    <a:pt x="0" y="6"/>
                  </a:lnTo>
                  <a:close/>
                </a:path>
              </a:pathLst>
            </a:custGeom>
            <a:solidFill>
              <a:srgbClr val="CFD5FE"/>
            </a:solidFill>
            <a:ln w="9525">
              <a:noFill/>
              <a:round/>
              <a:headEnd/>
              <a:tailEnd/>
            </a:ln>
          </p:spPr>
          <p:txBody>
            <a:bodyPr/>
            <a:lstStyle/>
            <a:p>
              <a:endParaRPr lang="en-US"/>
            </a:p>
          </p:txBody>
        </p:sp>
        <p:sp>
          <p:nvSpPr>
            <p:cNvPr id="41" name="Freeform 49"/>
            <p:cNvSpPr>
              <a:spLocks/>
            </p:cNvSpPr>
            <p:nvPr/>
          </p:nvSpPr>
          <p:spPr bwMode="auto">
            <a:xfrm>
              <a:off x="4384" y="1853"/>
              <a:ext cx="72" cy="37"/>
            </a:xfrm>
            <a:custGeom>
              <a:avLst/>
              <a:gdLst>
                <a:gd name="T0" fmla="*/ 0 w 145"/>
                <a:gd name="T1" fmla="*/ 19 h 72"/>
                <a:gd name="T2" fmla="*/ 1 w 145"/>
                <a:gd name="T3" fmla="*/ 17 h 72"/>
                <a:gd name="T4" fmla="*/ 3 w 145"/>
                <a:gd name="T5" fmla="*/ 15 h 72"/>
                <a:gd name="T6" fmla="*/ 5 w 145"/>
                <a:gd name="T7" fmla="*/ 14 h 72"/>
                <a:gd name="T8" fmla="*/ 7 w 145"/>
                <a:gd name="T9" fmla="*/ 12 h 72"/>
                <a:gd name="T10" fmla="*/ 9 w 145"/>
                <a:gd name="T11" fmla="*/ 11 h 72"/>
                <a:gd name="T12" fmla="*/ 12 w 145"/>
                <a:gd name="T13" fmla="*/ 10 h 72"/>
                <a:gd name="T14" fmla="*/ 17 w 145"/>
                <a:gd name="T15" fmla="*/ 8 h 72"/>
                <a:gd name="T16" fmla="*/ 22 w 145"/>
                <a:gd name="T17" fmla="*/ 9 h 72"/>
                <a:gd name="T18" fmla="*/ 27 w 145"/>
                <a:gd name="T19" fmla="*/ 12 h 72"/>
                <a:gd name="T20" fmla="*/ 31 w 145"/>
                <a:gd name="T21" fmla="*/ 19 h 72"/>
                <a:gd name="T22" fmla="*/ 36 w 145"/>
                <a:gd name="T23" fmla="*/ 14 h 72"/>
                <a:gd name="T24" fmla="*/ 33 w 145"/>
                <a:gd name="T25" fmla="*/ 10 h 72"/>
                <a:gd name="T26" fmla="*/ 32 w 145"/>
                <a:gd name="T27" fmla="*/ 8 h 72"/>
                <a:gd name="T28" fmla="*/ 31 w 145"/>
                <a:gd name="T29" fmla="*/ 7 h 72"/>
                <a:gd name="T30" fmla="*/ 29 w 145"/>
                <a:gd name="T31" fmla="*/ 5 h 72"/>
                <a:gd name="T32" fmla="*/ 27 w 145"/>
                <a:gd name="T33" fmla="*/ 3 h 72"/>
                <a:gd name="T34" fmla="*/ 25 w 145"/>
                <a:gd name="T35" fmla="*/ 2 h 72"/>
                <a:gd name="T36" fmla="*/ 22 w 145"/>
                <a:gd name="T37" fmla="*/ 1 h 72"/>
                <a:gd name="T38" fmla="*/ 17 w 145"/>
                <a:gd name="T39" fmla="*/ 0 h 72"/>
                <a:gd name="T40" fmla="*/ 10 w 145"/>
                <a:gd name="T41" fmla="*/ 2 h 72"/>
                <a:gd name="T42" fmla="*/ 6 w 145"/>
                <a:gd name="T43" fmla="*/ 4 h 72"/>
                <a:gd name="T44" fmla="*/ 3 w 145"/>
                <a:gd name="T45" fmla="*/ 7 h 72"/>
                <a:gd name="T46" fmla="*/ 0 w 145"/>
                <a:gd name="T47" fmla="*/ 19 h 72"/>
                <a:gd name="T48" fmla="*/ 0 w 145"/>
                <a:gd name="T49" fmla="*/ 19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
                <a:gd name="T76" fmla="*/ 0 h 72"/>
                <a:gd name="T77" fmla="*/ 145 w 145"/>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 h="72">
                  <a:moveTo>
                    <a:pt x="0" y="70"/>
                  </a:moveTo>
                  <a:lnTo>
                    <a:pt x="4" y="66"/>
                  </a:lnTo>
                  <a:lnTo>
                    <a:pt x="13" y="57"/>
                  </a:lnTo>
                  <a:lnTo>
                    <a:pt x="21" y="53"/>
                  </a:lnTo>
                  <a:lnTo>
                    <a:pt x="29" y="47"/>
                  </a:lnTo>
                  <a:lnTo>
                    <a:pt x="38" y="42"/>
                  </a:lnTo>
                  <a:lnTo>
                    <a:pt x="48" y="38"/>
                  </a:lnTo>
                  <a:lnTo>
                    <a:pt x="69" y="32"/>
                  </a:lnTo>
                  <a:lnTo>
                    <a:pt x="89" y="34"/>
                  </a:lnTo>
                  <a:lnTo>
                    <a:pt x="110" y="47"/>
                  </a:lnTo>
                  <a:lnTo>
                    <a:pt x="127" y="72"/>
                  </a:lnTo>
                  <a:lnTo>
                    <a:pt x="145" y="53"/>
                  </a:lnTo>
                  <a:lnTo>
                    <a:pt x="135" y="38"/>
                  </a:lnTo>
                  <a:lnTo>
                    <a:pt x="131" y="32"/>
                  </a:lnTo>
                  <a:lnTo>
                    <a:pt x="126" y="25"/>
                  </a:lnTo>
                  <a:lnTo>
                    <a:pt x="118" y="19"/>
                  </a:lnTo>
                  <a:lnTo>
                    <a:pt x="110" y="11"/>
                  </a:lnTo>
                  <a:lnTo>
                    <a:pt x="101" y="6"/>
                  </a:lnTo>
                  <a:lnTo>
                    <a:pt x="91" y="2"/>
                  </a:lnTo>
                  <a:lnTo>
                    <a:pt x="69" y="0"/>
                  </a:lnTo>
                  <a:lnTo>
                    <a:pt x="40" y="6"/>
                  </a:lnTo>
                  <a:lnTo>
                    <a:pt x="25" y="13"/>
                  </a:lnTo>
                  <a:lnTo>
                    <a:pt x="12" y="26"/>
                  </a:lnTo>
                  <a:lnTo>
                    <a:pt x="0" y="70"/>
                  </a:lnTo>
                  <a:close/>
                </a:path>
              </a:pathLst>
            </a:custGeom>
            <a:solidFill>
              <a:srgbClr val="000000"/>
            </a:solidFill>
            <a:ln w="9525">
              <a:noFill/>
              <a:round/>
              <a:headEnd/>
              <a:tailEnd/>
            </a:ln>
          </p:spPr>
          <p:txBody>
            <a:bodyPr/>
            <a:lstStyle/>
            <a:p>
              <a:endParaRPr lang="en-US"/>
            </a:p>
          </p:txBody>
        </p:sp>
        <p:sp>
          <p:nvSpPr>
            <p:cNvPr id="42" name="Freeform 50"/>
            <p:cNvSpPr>
              <a:spLocks/>
            </p:cNvSpPr>
            <p:nvPr/>
          </p:nvSpPr>
          <p:spPr bwMode="auto">
            <a:xfrm>
              <a:off x="4434" y="1832"/>
              <a:ext cx="127" cy="139"/>
            </a:xfrm>
            <a:custGeom>
              <a:avLst/>
              <a:gdLst>
                <a:gd name="T0" fmla="*/ 27 w 253"/>
                <a:gd name="T1" fmla="*/ 2 h 280"/>
                <a:gd name="T2" fmla="*/ 18 w 253"/>
                <a:gd name="T3" fmla="*/ 7 h 280"/>
                <a:gd name="T4" fmla="*/ 13 w 253"/>
                <a:gd name="T5" fmla="*/ 12 h 280"/>
                <a:gd name="T6" fmla="*/ 8 w 253"/>
                <a:gd name="T7" fmla="*/ 18 h 280"/>
                <a:gd name="T8" fmla="*/ 1 w 253"/>
                <a:gd name="T9" fmla="*/ 36 h 280"/>
                <a:gd name="T10" fmla="*/ 2 w 253"/>
                <a:gd name="T11" fmla="*/ 55 h 280"/>
                <a:gd name="T12" fmla="*/ 5 w 253"/>
                <a:gd name="T13" fmla="*/ 62 h 280"/>
                <a:gd name="T14" fmla="*/ 7 w 253"/>
                <a:gd name="T15" fmla="*/ 64 h 280"/>
                <a:gd name="T16" fmla="*/ 13 w 253"/>
                <a:gd name="T17" fmla="*/ 67 h 280"/>
                <a:gd name="T18" fmla="*/ 22 w 253"/>
                <a:gd name="T19" fmla="*/ 69 h 280"/>
                <a:gd name="T20" fmla="*/ 36 w 253"/>
                <a:gd name="T21" fmla="*/ 65 h 280"/>
                <a:gd name="T22" fmla="*/ 44 w 253"/>
                <a:gd name="T23" fmla="*/ 62 h 280"/>
                <a:gd name="T24" fmla="*/ 50 w 253"/>
                <a:gd name="T25" fmla="*/ 57 h 280"/>
                <a:gd name="T26" fmla="*/ 54 w 253"/>
                <a:gd name="T27" fmla="*/ 53 h 280"/>
                <a:gd name="T28" fmla="*/ 60 w 253"/>
                <a:gd name="T29" fmla="*/ 44 h 280"/>
                <a:gd name="T30" fmla="*/ 64 w 253"/>
                <a:gd name="T31" fmla="*/ 28 h 280"/>
                <a:gd name="T32" fmla="*/ 61 w 253"/>
                <a:gd name="T33" fmla="*/ 14 h 280"/>
                <a:gd name="T34" fmla="*/ 57 w 253"/>
                <a:gd name="T35" fmla="*/ 7 h 280"/>
                <a:gd name="T36" fmla="*/ 53 w 253"/>
                <a:gd name="T37" fmla="*/ 2 h 280"/>
                <a:gd name="T38" fmla="*/ 48 w 253"/>
                <a:gd name="T39" fmla="*/ 0 h 280"/>
                <a:gd name="T40" fmla="*/ 42 w 253"/>
                <a:gd name="T41" fmla="*/ 2 h 280"/>
                <a:gd name="T42" fmla="*/ 47 w 253"/>
                <a:gd name="T43" fmla="*/ 7 h 280"/>
                <a:gd name="T44" fmla="*/ 53 w 253"/>
                <a:gd name="T45" fmla="*/ 23 h 280"/>
                <a:gd name="T46" fmla="*/ 51 w 253"/>
                <a:gd name="T47" fmla="*/ 40 h 280"/>
                <a:gd name="T48" fmla="*/ 45 w 253"/>
                <a:gd name="T49" fmla="*/ 50 h 280"/>
                <a:gd name="T50" fmla="*/ 42 w 253"/>
                <a:gd name="T51" fmla="*/ 54 h 280"/>
                <a:gd name="T52" fmla="*/ 38 w 253"/>
                <a:gd name="T53" fmla="*/ 57 h 280"/>
                <a:gd name="T54" fmla="*/ 34 w 253"/>
                <a:gd name="T55" fmla="*/ 59 h 280"/>
                <a:gd name="T56" fmla="*/ 25 w 253"/>
                <a:gd name="T57" fmla="*/ 62 h 280"/>
                <a:gd name="T58" fmla="*/ 10 w 253"/>
                <a:gd name="T59" fmla="*/ 52 h 280"/>
                <a:gd name="T60" fmla="*/ 8 w 253"/>
                <a:gd name="T61" fmla="*/ 41 h 280"/>
                <a:gd name="T62" fmla="*/ 10 w 253"/>
                <a:gd name="T63" fmla="*/ 30 h 280"/>
                <a:gd name="T64" fmla="*/ 14 w 253"/>
                <a:gd name="T65" fmla="*/ 22 h 280"/>
                <a:gd name="T66" fmla="*/ 19 w 253"/>
                <a:gd name="T67" fmla="*/ 15 h 280"/>
                <a:gd name="T68" fmla="*/ 22 w 253"/>
                <a:gd name="T69" fmla="*/ 12 h 280"/>
                <a:gd name="T70" fmla="*/ 25 w 253"/>
                <a:gd name="T71" fmla="*/ 8 h 280"/>
                <a:gd name="T72" fmla="*/ 28 w 253"/>
                <a:gd name="T73" fmla="*/ 5 h 280"/>
                <a:gd name="T74" fmla="*/ 32 w 253"/>
                <a:gd name="T75" fmla="*/ 2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3"/>
                <a:gd name="T115" fmla="*/ 0 h 280"/>
                <a:gd name="T116" fmla="*/ 253 w 253"/>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3" h="280">
                  <a:moveTo>
                    <a:pt x="127" y="10"/>
                  </a:moveTo>
                  <a:lnTo>
                    <a:pt x="108" y="10"/>
                  </a:lnTo>
                  <a:lnTo>
                    <a:pt x="91" y="17"/>
                  </a:lnTo>
                  <a:lnTo>
                    <a:pt x="72" y="29"/>
                  </a:lnTo>
                  <a:lnTo>
                    <a:pt x="61" y="38"/>
                  </a:lnTo>
                  <a:lnTo>
                    <a:pt x="51" y="48"/>
                  </a:lnTo>
                  <a:lnTo>
                    <a:pt x="42" y="61"/>
                  </a:lnTo>
                  <a:lnTo>
                    <a:pt x="30" y="72"/>
                  </a:lnTo>
                  <a:lnTo>
                    <a:pt x="15" y="107"/>
                  </a:lnTo>
                  <a:lnTo>
                    <a:pt x="2" y="146"/>
                  </a:lnTo>
                  <a:lnTo>
                    <a:pt x="0" y="188"/>
                  </a:lnTo>
                  <a:lnTo>
                    <a:pt x="6" y="223"/>
                  </a:lnTo>
                  <a:lnTo>
                    <a:pt x="11" y="236"/>
                  </a:lnTo>
                  <a:lnTo>
                    <a:pt x="19" y="249"/>
                  </a:lnTo>
                  <a:lnTo>
                    <a:pt x="25" y="253"/>
                  </a:lnTo>
                  <a:lnTo>
                    <a:pt x="28" y="259"/>
                  </a:lnTo>
                  <a:lnTo>
                    <a:pt x="38" y="264"/>
                  </a:lnTo>
                  <a:lnTo>
                    <a:pt x="49" y="272"/>
                  </a:lnTo>
                  <a:lnTo>
                    <a:pt x="61" y="276"/>
                  </a:lnTo>
                  <a:lnTo>
                    <a:pt x="87" y="280"/>
                  </a:lnTo>
                  <a:lnTo>
                    <a:pt x="116" y="274"/>
                  </a:lnTo>
                  <a:lnTo>
                    <a:pt x="144" y="264"/>
                  </a:lnTo>
                  <a:lnTo>
                    <a:pt x="158" y="259"/>
                  </a:lnTo>
                  <a:lnTo>
                    <a:pt x="173" y="251"/>
                  </a:lnTo>
                  <a:lnTo>
                    <a:pt x="186" y="240"/>
                  </a:lnTo>
                  <a:lnTo>
                    <a:pt x="198" y="232"/>
                  </a:lnTo>
                  <a:lnTo>
                    <a:pt x="209" y="219"/>
                  </a:lnTo>
                  <a:lnTo>
                    <a:pt x="215" y="213"/>
                  </a:lnTo>
                  <a:lnTo>
                    <a:pt x="220" y="207"/>
                  </a:lnTo>
                  <a:lnTo>
                    <a:pt x="237" y="177"/>
                  </a:lnTo>
                  <a:lnTo>
                    <a:pt x="249" y="146"/>
                  </a:lnTo>
                  <a:lnTo>
                    <a:pt x="253" y="112"/>
                  </a:lnTo>
                  <a:lnTo>
                    <a:pt x="249" y="76"/>
                  </a:lnTo>
                  <a:lnTo>
                    <a:pt x="243" y="57"/>
                  </a:lnTo>
                  <a:lnTo>
                    <a:pt x="234" y="38"/>
                  </a:lnTo>
                  <a:lnTo>
                    <a:pt x="228" y="29"/>
                  </a:lnTo>
                  <a:lnTo>
                    <a:pt x="220" y="19"/>
                  </a:lnTo>
                  <a:lnTo>
                    <a:pt x="211" y="10"/>
                  </a:lnTo>
                  <a:lnTo>
                    <a:pt x="201" y="4"/>
                  </a:lnTo>
                  <a:lnTo>
                    <a:pt x="190" y="0"/>
                  </a:lnTo>
                  <a:lnTo>
                    <a:pt x="179" y="0"/>
                  </a:lnTo>
                  <a:lnTo>
                    <a:pt x="167" y="8"/>
                  </a:lnTo>
                  <a:lnTo>
                    <a:pt x="179" y="17"/>
                  </a:lnTo>
                  <a:lnTo>
                    <a:pt x="186" y="29"/>
                  </a:lnTo>
                  <a:lnTo>
                    <a:pt x="198" y="50"/>
                  </a:lnTo>
                  <a:lnTo>
                    <a:pt x="211" y="95"/>
                  </a:lnTo>
                  <a:lnTo>
                    <a:pt x="207" y="141"/>
                  </a:lnTo>
                  <a:lnTo>
                    <a:pt x="201" y="162"/>
                  </a:lnTo>
                  <a:lnTo>
                    <a:pt x="192" y="183"/>
                  </a:lnTo>
                  <a:lnTo>
                    <a:pt x="179" y="202"/>
                  </a:lnTo>
                  <a:lnTo>
                    <a:pt x="173" y="209"/>
                  </a:lnTo>
                  <a:lnTo>
                    <a:pt x="165" y="217"/>
                  </a:lnTo>
                  <a:lnTo>
                    <a:pt x="158" y="224"/>
                  </a:lnTo>
                  <a:lnTo>
                    <a:pt x="150" y="230"/>
                  </a:lnTo>
                  <a:lnTo>
                    <a:pt x="141" y="236"/>
                  </a:lnTo>
                  <a:lnTo>
                    <a:pt x="133" y="240"/>
                  </a:lnTo>
                  <a:lnTo>
                    <a:pt x="114" y="245"/>
                  </a:lnTo>
                  <a:lnTo>
                    <a:pt x="97" y="249"/>
                  </a:lnTo>
                  <a:lnTo>
                    <a:pt x="59" y="238"/>
                  </a:lnTo>
                  <a:lnTo>
                    <a:pt x="40" y="211"/>
                  </a:lnTo>
                  <a:lnTo>
                    <a:pt x="32" y="183"/>
                  </a:lnTo>
                  <a:lnTo>
                    <a:pt x="30" y="167"/>
                  </a:lnTo>
                  <a:lnTo>
                    <a:pt x="32" y="150"/>
                  </a:lnTo>
                  <a:lnTo>
                    <a:pt x="40" y="120"/>
                  </a:lnTo>
                  <a:lnTo>
                    <a:pt x="47" y="107"/>
                  </a:lnTo>
                  <a:lnTo>
                    <a:pt x="53" y="91"/>
                  </a:lnTo>
                  <a:lnTo>
                    <a:pt x="63" y="76"/>
                  </a:lnTo>
                  <a:lnTo>
                    <a:pt x="74" y="63"/>
                  </a:lnTo>
                  <a:lnTo>
                    <a:pt x="80" y="53"/>
                  </a:lnTo>
                  <a:lnTo>
                    <a:pt x="85" y="48"/>
                  </a:lnTo>
                  <a:lnTo>
                    <a:pt x="91" y="40"/>
                  </a:lnTo>
                  <a:lnTo>
                    <a:pt x="99" y="34"/>
                  </a:lnTo>
                  <a:lnTo>
                    <a:pt x="106" y="29"/>
                  </a:lnTo>
                  <a:lnTo>
                    <a:pt x="112" y="23"/>
                  </a:lnTo>
                  <a:lnTo>
                    <a:pt x="120" y="15"/>
                  </a:lnTo>
                  <a:lnTo>
                    <a:pt x="127" y="10"/>
                  </a:lnTo>
                  <a:close/>
                </a:path>
              </a:pathLst>
            </a:custGeom>
            <a:solidFill>
              <a:srgbClr val="000000"/>
            </a:solidFill>
            <a:ln w="9525">
              <a:noFill/>
              <a:round/>
              <a:headEnd/>
              <a:tailEnd/>
            </a:ln>
          </p:spPr>
          <p:txBody>
            <a:bodyPr/>
            <a:lstStyle/>
            <a:p>
              <a:endParaRPr lang="en-US"/>
            </a:p>
          </p:txBody>
        </p:sp>
        <p:sp>
          <p:nvSpPr>
            <p:cNvPr id="43" name="Freeform 51"/>
            <p:cNvSpPr>
              <a:spLocks/>
            </p:cNvSpPr>
            <p:nvPr/>
          </p:nvSpPr>
          <p:spPr bwMode="auto">
            <a:xfrm>
              <a:off x="4151" y="1772"/>
              <a:ext cx="138" cy="107"/>
            </a:xfrm>
            <a:custGeom>
              <a:avLst/>
              <a:gdLst>
                <a:gd name="T0" fmla="*/ 0 w 276"/>
                <a:gd name="T1" fmla="*/ 45 h 215"/>
                <a:gd name="T2" fmla="*/ 1 w 276"/>
                <a:gd name="T3" fmla="*/ 17 h 215"/>
                <a:gd name="T4" fmla="*/ 3 w 276"/>
                <a:gd name="T5" fmla="*/ 12 h 215"/>
                <a:gd name="T6" fmla="*/ 4 w 276"/>
                <a:gd name="T7" fmla="*/ 8 h 215"/>
                <a:gd name="T8" fmla="*/ 6 w 276"/>
                <a:gd name="T9" fmla="*/ 6 h 215"/>
                <a:gd name="T10" fmla="*/ 7 w 276"/>
                <a:gd name="T11" fmla="*/ 4 h 215"/>
                <a:gd name="T12" fmla="*/ 9 w 276"/>
                <a:gd name="T13" fmla="*/ 3 h 215"/>
                <a:gd name="T14" fmla="*/ 11 w 276"/>
                <a:gd name="T15" fmla="*/ 2 h 215"/>
                <a:gd name="T16" fmla="*/ 15 w 276"/>
                <a:gd name="T17" fmla="*/ 0 h 215"/>
                <a:gd name="T18" fmla="*/ 21 w 276"/>
                <a:gd name="T19" fmla="*/ 0 h 215"/>
                <a:gd name="T20" fmla="*/ 35 w 276"/>
                <a:gd name="T21" fmla="*/ 3 h 215"/>
                <a:gd name="T22" fmla="*/ 37 w 276"/>
                <a:gd name="T23" fmla="*/ 5 h 215"/>
                <a:gd name="T24" fmla="*/ 39 w 276"/>
                <a:gd name="T25" fmla="*/ 6 h 215"/>
                <a:gd name="T26" fmla="*/ 41 w 276"/>
                <a:gd name="T27" fmla="*/ 8 h 215"/>
                <a:gd name="T28" fmla="*/ 43 w 276"/>
                <a:gd name="T29" fmla="*/ 10 h 215"/>
                <a:gd name="T30" fmla="*/ 47 w 276"/>
                <a:gd name="T31" fmla="*/ 13 h 215"/>
                <a:gd name="T32" fmla="*/ 50 w 276"/>
                <a:gd name="T33" fmla="*/ 15 h 215"/>
                <a:gd name="T34" fmla="*/ 53 w 276"/>
                <a:gd name="T35" fmla="*/ 18 h 215"/>
                <a:gd name="T36" fmla="*/ 56 w 276"/>
                <a:gd name="T37" fmla="*/ 20 h 215"/>
                <a:gd name="T38" fmla="*/ 59 w 276"/>
                <a:gd name="T39" fmla="*/ 23 h 215"/>
                <a:gd name="T40" fmla="*/ 62 w 276"/>
                <a:gd name="T41" fmla="*/ 25 h 215"/>
                <a:gd name="T42" fmla="*/ 63 w 276"/>
                <a:gd name="T43" fmla="*/ 27 h 215"/>
                <a:gd name="T44" fmla="*/ 67 w 276"/>
                <a:gd name="T45" fmla="*/ 29 h 215"/>
                <a:gd name="T46" fmla="*/ 68 w 276"/>
                <a:gd name="T47" fmla="*/ 30 h 215"/>
                <a:gd name="T48" fmla="*/ 69 w 276"/>
                <a:gd name="T49" fmla="*/ 31 h 215"/>
                <a:gd name="T50" fmla="*/ 59 w 276"/>
                <a:gd name="T51" fmla="*/ 43 h 215"/>
                <a:gd name="T52" fmla="*/ 58 w 276"/>
                <a:gd name="T53" fmla="*/ 41 h 215"/>
                <a:gd name="T54" fmla="*/ 55 w 276"/>
                <a:gd name="T55" fmla="*/ 39 h 215"/>
                <a:gd name="T56" fmla="*/ 53 w 276"/>
                <a:gd name="T57" fmla="*/ 36 h 215"/>
                <a:gd name="T58" fmla="*/ 49 w 276"/>
                <a:gd name="T59" fmla="*/ 33 h 215"/>
                <a:gd name="T60" fmla="*/ 48 w 276"/>
                <a:gd name="T61" fmla="*/ 32 h 215"/>
                <a:gd name="T62" fmla="*/ 46 w 276"/>
                <a:gd name="T63" fmla="*/ 30 h 215"/>
                <a:gd name="T64" fmla="*/ 44 w 276"/>
                <a:gd name="T65" fmla="*/ 28 h 215"/>
                <a:gd name="T66" fmla="*/ 42 w 276"/>
                <a:gd name="T67" fmla="*/ 26 h 215"/>
                <a:gd name="T68" fmla="*/ 40 w 276"/>
                <a:gd name="T69" fmla="*/ 25 h 215"/>
                <a:gd name="T70" fmla="*/ 38 w 276"/>
                <a:gd name="T71" fmla="*/ 23 h 215"/>
                <a:gd name="T72" fmla="*/ 36 w 276"/>
                <a:gd name="T73" fmla="*/ 22 h 215"/>
                <a:gd name="T74" fmla="*/ 34 w 276"/>
                <a:gd name="T75" fmla="*/ 21 h 215"/>
                <a:gd name="T76" fmla="*/ 29 w 276"/>
                <a:gd name="T77" fmla="*/ 19 h 215"/>
                <a:gd name="T78" fmla="*/ 25 w 276"/>
                <a:gd name="T79" fmla="*/ 17 h 215"/>
                <a:gd name="T80" fmla="*/ 22 w 276"/>
                <a:gd name="T81" fmla="*/ 17 h 215"/>
                <a:gd name="T82" fmla="*/ 14 w 276"/>
                <a:gd name="T83" fmla="*/ 19 h 215"/>
                <a:gd name="T84" fmla="*/ 10 w 276"/>
                <a:gd name="T85" fmla="*/ 27 h 215"/>
                <a:gd name="T86" fmla="*/ 11 w 276"/>
                <a:gd name="T87" fmla="*/ 37 h 215"/>
                <a:gd name="T88" fmla="*/ 11 w 276"/>
                <a:gd name="T89" fmla="*/ 40 h 215"/>
                <a:gd name="T90" fmla="*/ 13 w 276"/>
                <a:gd name="T91" fmla="*/ 44 h 215"/>
                <a:gd name="T92" fmla="*/ 17 w 276"/>
                <a:gd name="T93" fmla="*/ 48 h 215"/>
                <a:gd name="T94" fmla="*/ 17 w 276"/>
                <a:gd name="T95" fmla="*/ 50 h 215"/>
                <a:gd name="T96" fmla="*/ 19 w 276"/>
                <a:gd name="T97" fmla="*/ 52 h 215"/>
                <a:gd name="T98" fmla="*/ 20 w 276"/>
                <a:gd name="T99" fmla="*/ 53 h 215"/>
                <a:gd name="T100" fmla="*/ 18 w 276"/>
                <a:gd name="T101" fmla="*/ 53 h 215"/>
                <a:gd name="T102" fmla="*/ 11 w 276"/>
                <a:gd name="T103" fmla="*/ 51 h 215"/>
                <a:gd name="T104" fmla="*/ 7 w 276"/>
                <a:gd name="T105" fmla="*/ 49 h 215"/>
                <a:gd name="T106" fmla="*/ 4 w 276"/>
                <a:gd name="T107" fmla="*/ 47 h 215"/>
                <a:gd name="T108" fmla="*/ 0 w 276"/>
                <a:gd name="T109" fmla="*/ 45 h 215"/>
                <a:gd name="T110" fmla="*/ 0 w 276"/>
                <a:gd name="T111" fmla="*/ 45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6"/>
                <a:gd name="T169" fmla="*/ 0 h 215"/>
                <a:gd name="T170" fmla="*/ 276 w 276"/>
                <a:gd name="T171" fmla="*/ 215 h 2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6" h="215">
                  <a:moveTo>
                    <a:pt x="0" y="183"/>
                  </a:moveTo>
                  <a:lnTo>
                    <a:pt x="6" y="69"/>
                  </a:lnTo>
                  <a:lnTo>
                    <a:pt x="12" y="50"/>
                  </a:lnTo>
                  <a:lnTo>
                    <a:pt x="19" y="33"/>
                  </a:lnTo>
                  <a:lnTo>
                    <a:pt x="25" y="25"/>
                  </a:lnTo>
                  <a:lnTo>
                    <a:pt x="31" y="19"/>
                  </a:lnTo>
                  <a:lnTo>
                    <a:pt x="37" y="12"/>
                  </a:lnTo>
                  <a:lnTo>
                    <a:pt x="44" y="8"/>
                  </a:lnTo>
                  <a:lnTo>
                    <a:pt x="63" y="0"/>
                  </a:lnTo>
                  <a:lnTo>
                    <a:pt x="84" y="0"/>
                  </a:lnTo>
                  <a:lnTo>
                    <a:pt x="137" y="14"/>
                  </a:lnTo>
                  <a:lnTo>
                    <a:pt x="149" y="21"/>
                  </a:lnTo>
                  <a:lnTo>
                    <a:pt x="156" y="27"/>
                  </a:lnTo>
                  <a:lnTo>
                    <a:pt x="166" y="35"/>
                  </a:lnTo>
                  <a:lnTo>
                    <a:pt x="175" y="42"/>
                  </a:lnTo>
                  <a:lnTo>
                    <a:pt x="189" y="54"/>
                  </a:lnTo>
                  <a:lnTo>
                    <a:pt x="200" y="63"/>
                  </a:lnTo>
                  <a:lnTo>
                    <a:pt x="213" y="73"/>
                  </a:lnTo>
                  <a:lnTo>
                    <a:pt x="225" y="82"/>
                  </a:lnTo>
                  <a:lnTo>
                    <a:pt x="236" y="92"/>
                  </a:lnTo>
                  <a:lnTo>
                    <a:pt x="248" y="101"/>
                  </a:lnTo>
                  <a:lnTo>
                    <a:pt x="255" y="111"/>
                  </a:lnTo>
                  <a:lnTo>
                    <a:pt x="265" y="116"/>
                  </a:lnTo>
                  <a:lnTo>
                    <a:pt x="270" y="120"/>
                  </a:lnTo>
                  <a:lnTo>
                    <a:pt x="276" y="126"/>
                  </a:lnTo>
                  <a:lnTo>
                    <a:pt x="238" y="173"/>
                  </a:lnTo>
                  <a:lnTo>
                    <a:pt x="232" y="164"/>
                  </a:lnTo>
                  <a:lnTo>
                    <a:pt x="223" y="156"/>
                  </a:lnTo>
                  <a:lnTo>
                    <a:pt x="213" y="145"/>
                  </a:lnTo>
                  <a:lnTo>
                    <a:pt x="198" y="133"/>
                  </a:lnTo>
                  <a:lnTo>
                    <a:pt x="192" y="128"/>
                  </a:lnTo>
                  <a:lnTo>
                    <a:pt x="185" y="120"/>
                  </a:lnTo>
                  <a:lnTo>
                    <a:pt x="177" y="114"/>
                  </a:lnTo>
                  <a:lnTo>
                    <a:pt x="170" y="107"/>
                  </a:lnTo>
                  <a:lnTo>
                    <a:pt x="160" y="101"/>
                  </a:lnTo>
                  <a:lnTo>
                    <a:pt x="152" y="95"/>
                  </a:lnTo>
                  <a:lnTo>
                    <a:pt x="145" y="90"/>
                  </a:lnTo>
                  <a:lnTo>
                    <a:pt x="135" y="84"/>
                  </a:lnTo>
                  <a:lnTo>
                    <a:pt x="118" y="76"/>
                  </a:lnTo>
                  <a:lnTo>
                    <a:pt x="103" y="71"/>
                  </a:lnTo>
                  <a:lnTo>
                    <a:pt x="88" y="69"/>
                  </a:lnTo>
                  <a:lnTo>
                    <a:pt x="59" y="76"/>
                  </a:lnTo>
                  <a:lnTo>
                    <a:pt x="42" y="111"/>
                  </a:lnTo>
                  <a:lnTo>
                    <a:pt x="44" y="149"/>
                  </a:lnTo>
                  <a:lnTo>
                    <a:pt x="46" y="162"/>
                  </a:lnTo>
                  <a:lnTo>
                    <a:pt x="54" y="177"/>
                  </a:lnTo>
                  <a:lnTo>
                    <a:pt x="65" y="192"/>
                  </a:lnTo>
                  <a:lnTo>
                    <a:pt x="69" y="202"/>
                  </a:lnTo>
                  <a:lnTo>
                    <a:pt x="78" y="211"/>
                  </a:lnTo>
                  <a:lnTo>
                    <a:pt x="80" y="215"/>
                  </a:lnTo>
                  <a:lnTo>
                    <a:pt x="75" y="213"/>
                  </a:lnTo>
                  <a:lnTo>
                    <a:pt x="46" y="204"/>
                  </a:lnTo>
                  <a:lnTo>
                    <a:pt x="31" y="196"/>
                  </a:lnTo>
                  <a:lnTo>
                    <a:pt x="16" y="190"/>
                  </a:lnTo>
                  <a:lnTo>
                    <a:pt x="0" y="183"/>
                  </a:lnTo>
                  <a:close/>
                </a:path>
              </a:pathLst>
            </a:custGeom>
            <a:solidFill>
              <a:srgbClr val="000000"/>
            </a:solidFill>
            <a:ln w="9525">
              <a:noFill/>
              <a:round/>
              <a:headEnd/>
              <a:tailEnd/>
            </a:ln>
          </p:spPr>
          <p:txBody>
            <a:bodyPr/>
            <a:lstStyle/>
            <a:p>
              <a:endParaRPr lang="en-US"/>
            </a:p>
          </p:txBody>
        </p:sp>
        <p:sp>
          <p:nvSpPr>
            <p:cNvPr id="44" name="Freeform 52"/>
            <p:cNvSpPr>
              <a:spLocks/>
            </p:cNvSpPr>
            <p:nvPr/>
          </p:nvSpPr>
          <p:spPr bwMode="auto">
            <a:xfrm>
              <a:off x="4042" y="1652"/>
              <a:ext cx="439" cy="945"/>
            </a:xfrm>
            <a:custGeom>
              <a:avLst/>
              <a:gdLst>
                <a:gd name="T0" fmla="*/ 216 w 878"/>
                <a:gd name="T1" fmla="*/ 22 h 1889"/>
                <a:gd name="T2" fmla="*/ 208 w 878"/>
                <a:gd name="T3" fmla="*/ 15 h 1889"/>
                <a:gd name="T4" fmla="*/ 197 w 878"/>
                <a:gd name="T5" fmla="*/ 8 h 1889"/>
                <a:gd name="T6" fmla="*/ 181 w 878"/>
                <a:gd name="T7" fmla="*/ 2 h 1889"/>
                <a:gd name="T8" fmla="*/ 161 w 878"/>
                <a:gd name="T9" fmla="*/ 4 h 1889"/>
                <a:gd name="T10" fmla="*/ 152 w 878"/>
                <a:gd name="T11" fmla="*/ 10 h 1889"/>
                <a:gd name="T12" fmla="*/ 145 w 878"/>
                <a:gd name="T13" fmla="*/ 17 h 1889"/>
                <a:gd name="T14" fmla="*/ 140 w 878"/>
                <a:gd name="T15" fmla="*/ 23 h 1889"/>
                <a:gd name="T16" fmla="*/ 136 w 878"/>
                <a:gd name="T17" fmla="*/ 28 h 1889"/>
                <a:gd name="T18" fmla="*/ 131 w 878"/>
                <a:gd name="T19" fmla="*/ 34 h 1889"/>
                <a:gd name="T20" fmla="*/ 118 w 878"/>
                <a:gd name="T21" fmla="*/ 51 h 1889"/>
                <a:gd name="T22" fmla="*/ 109 w 878"/>
                <a:gd name="T23" fmla="*/ 66 h 1889"/>
                <a:gd name="T24" fmla="*/ 100 w 878"/>
                <a:gd name="T25" fmla="*/ 83 h 1889"/>
                <a:gd name="T26" fmla="*/ 89 w 878"/>
                <a:gd name="T27" fmla="*/ 102 h 1889"/>
                <a:gd name="T28" fmla="*/ 79 w 878"/>
                <a:gd name="T29" fmla="*/ 122 h 1889"/>
                <a:gd name="T30" fmla="*/ 70 w 878"/>
                <a:gd name="T31" fmla="*/ 145 h 1889"/>
                <a:gd name="T32" fmla="*/ 59 w 878"/>
                <a:gd name="T33" fmla="*/ 170 h 1889"/>
                <a:gd name="T34" fmla="*/ 55 w 878"/>
                <a:gd name="T35" fmla="*/ 183 h 1889"/>
                <a:gd name="T36" fmla="*/ 50 w 878"/>
                <a:gd name="T37" fmla="*/ 196 h 1889"/>
                <a:gd name="T38" fmla="*/ 46 w 878"/>
                <a:gd name="T39" fmla="*/ 210 h 1889"/>
                <a:gd name="T40" fmla="*/ 38 w 878"/>
                <a:gd name="T41" fmla="*/ 234 h 1889"/>
                <a:gd name="T42" fmla="*/ 30 w 878"/>
                <a:gd name="T43" fmla="*/ 265 h 1889"/>
                <a:gd name="T44" fmla="*/ 23 w 878"/>
                <a:gd name="T45" fmla="*/ 297 h 1889"/>
                <a:gd name="T46" fmla="*/ 15 w 878"/>
                <a:gd name="T47" fmla="*/ 332 h 1889"/>
                <a:gd name="T48" fmla="*/ 7 w 878"/>
                <a:gd name="T49" fmla="*/ 381 h 1889"/>
                <a:gd name="T50" fmla="*/ 0 w 878"/>
                <a:gd name="T51" fmla="*/ 460 h 1889"/>
                <a:gd name="T52" fmla="*/ 3 w 878"/>
                <a:gd name="T53" fmla="*/ 466 h 1889"/>
                <a:gd name="T54" fmla="*/ 10 w 878"/>
                <a:gd name="T55" fmla="*/ 470 h 1889"/>
                <a:gd name="T56" fmla="*/ 19 w 878"/>
                <a:gd name="T57" fmla="*/ 472 h 1889"/>
                <a:gd name="T58" fmla="*/ 20 w 878"/>
                <a:gd name="T59" fmla="*/ 425 h 1889"/>
                <a:gd name="T60" fmla="*/ 25 w 878"/>
                <a:gd name="T61" fmla="*/ 360 h 1889"/>
                <a:gd name="T62" fmla="*/ 30 w 878"/>
                <a:gd name="T63" fmla="*/ 318 h 1889"/>
                <a:gd name="T64" fmla="*/ 37 w 878"/>
                <a:gd name="T65" fmla="*/ 288 h 1889"/>
                <a:gd name="T66" fmla="*/ 45 w 878"/>
                <a:gd name="T67" fmla="*/ 259 h 1889"/>
                <a:gd name="T68" fmla="*/ 53 w 878"/>
                <a:gd name="T69" fmla="*/ 231 h 1889"/>
                <a:gd name="T70" fmla="*/ 56 w 878"/>
                <a:gd name="T71" fmla="*/ 218 h 1889"/>
                <a:gd name="T72" fmla="*/ 61 w 878"/>
                <a:gd name="T73" fmla="*/ 205 h 1889"/>
                <a:gd name="T74" fmla="*/ 66 w 878"/>
                <a:gd name="T75" fmla="*/ 192 h 1889"/>
                <a:gd name="T76" fmla="*/ 74 w 878"/>
                <a:gd name="T77" fmla="*/ 171 h 1889"/>
                <a:gd name="T78" fmla="*/ 84 w 878"/>
                <a:gd name="T79" fmla="*/ 149 h 1889"/>
                <a:gd name="T80" fmla="*/ 94 w 878"/>
                <a:gd name="T81" fmla="*/ 127 h 1889"/>
                <a:gd name="T82" fmla="*/ 104 w 878"/>
                <a:gd name="T83" fmla="*/ 107 h 1889"/>
                <a:gd name="T84" fmla="*/ 114 w 878"/>
                <a:gd name="T85" fmla="*/ 89 h 1889"/>
                <a:gd name="T86" fmla="*/ 124 w 878"/>
                <a:gd name="T87" fmla="*/ 74 h 1889"/>
                <a:gd name="T88" fmla="*/ 134 w 878"/>
                <a:gd name="T89" fmla="*/ 59 h 1889"/>
                <a:gd name="T90" fmla="*/ 140 w 878"/>
                <a:gd name="T91" fmla="*/ 53 h 1889"/>
                <a:gd name="T92" fmla="*/ 144 w 878"/>
                <a:gd name="T93" fmla="*/ 47 h 1889"/>
                <a:gd name="T94" fmla="*/ 149 w 878"/>
                <a:gd name="T95" fmla="*/ 42 h 1889"/>
                <a:gd name="T96" fmla="*/ 153 w 878"/>
                <a:gd name="T97" fmla="*/ 37 h 1889"/>
                <a:gd name="T98" fmla="*/ 159 w 878"/>
                <a:gd name="T99" fmla="*/ 32 h 1889"/>
                <a:gd name="T100" fmla="*/ 166 w 878"/>
                <a:gd name="T101" fmla="*/ 26 h 1889"/>
                <a:gd name="T102" fmla="*/ 177 w 878"/>
                <a:gd name="T103" fmla="*/ 23 h 1889"/>
                <a:gd name="T104" fmla="*/ 208 w 878"/>
                <a:gd name="T105" fmla="*/ 23 h 1889"/>
                <a:gd name="T106" fmla="*/ 220 w 878"/>
                <a:gd name="T107" fmla="*/ 28 h 18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8"/>
                <a:gd name="T163" fmla="*/ 0 h 1889"/>
                <a:gd name="T164" fmla="*/ 878 w 878"/>
                <a:gd name="T165" fmla="*/ 1889 h 18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8" h="1889">
                  <a:moveTo>
                    <a:pt x="878" y="112"/>
                  </a:moveTo>
                  <a:lnTo>
                    <a:pt x="867" y="95"/>
                  </a:lnTo>
                  <a:lnTo>
                    <a:pt x="861" y="87"/>
                  </a:lnTo>
                  <a:lnTo>
                    <a:pt x="853" y="80"/>
                  </a:lnTo>
                  <a:lnTo>
                    <a:pt x="844" y="70"/>
                  </a:lnTo>
                  <a:lnTo>
                    <a:pt x="832" y="59"/>
                  </a:lnTo>
                  <a:lnTo>
                    <a:pt x="819" y="49"/>
                  </a:lnTo>
                  <a:lnTo>
                    <a:pt x="804" y="40"/>
                  </a:lnTo>
                  <a:lnTo>
                    <a:pt x="787" y="30"/>
                  </a:lnTo>
                  <a:lnTo>
                    <a:pt x="768" y="21"/>
                  </a:lnTo>
                  <a:lnTo>
                    <a:pt x="747" y="13"/>
                  </a:lnTo>
                  <a:lnTo>
                    <a:pt x="724" y="7"/>
                  </a:lnTo>
                  <a:lnTo>
                    <a:pt x="699" y="2"/>
                  </a:lnTo>
                  <a:lnTo>
                    <a:pt x="671" y="0"/>
                  </a:lnTo>
                  <a:lnTo>
                    <a:pt x="644" y="13"/>
                  </a:lnTo>
                  <a:lnTo>
                    <a:pt x="627" y="25"/>
                  </a:lnTo>
                  <a:lnTo>
                    <a:pt x="618" y="32"/>
                  </a:lnTo>
                  <a:lnTo>
                    <a:pt x="608" y="40"/>
                  </a:lnTo>
                  <a:lnTo>
                    <a:pt x="599" y="47"/>
                  </a:lnTo>
                  <a:lnTo>
                    <a:pt x="589" y="57"/>
                  </a:lnTo>
                  <a:lnTo>
                    <a:pt x="580" y="68"/>
                  </a:lnTo>
                  <a:lnTo>
                    <a:pt x="568" y="80"/>
                  </a:lnTo>
                  <a:lnTo>
                    <a:pt x="562" y="85"/>
                  </a:lnTo>
                  <a:lnTo>
                    <a:pt x="557" y="91"/>
                  </a:lnTo>
                  <a:lnTo>
                    <a:pt x="551" y="99"/>
                  </a:lnTo>
                  <a:lnTo>
                    <a:pt x="547" y="104"/>
                  </a:lnTo>
                  <a:lnTo>
                    <a:pt x="542" y="112"/>
                  </a:lnTo>
                  <a:lnTo>
                    <a:pt x="536" y="118"/>
                  </a:lnTo>
                  <a:lnTo>
                    <a:pt x="528" y="127"/>
                  </a:lnTo>
                  <a:lnTo>
                    <a:pt x="523" y="133"/>
                  </a:lnTo>
                  <a:lnTo>
                    <a:pt x="498" y="167"/>
                  </a:lnTo>
                  <a:lnTo>
                    <a:pt x="486" y="184"/>
                  </a:lnTo>
                  <a:lnTo>
                    <a:pt x="473" y="203"/>
                  </a:lnTo>
                  <a:lnTo>
                    <a:pt x="462" y="220"/>
                  </a:lnTo>
                  <a:lnTo>
                    <a:pt x="448" y="241"/>
                  </a:lnTo>
                  <a:lnTo>
                    <a:pt x="435" y="264"/>
                  </a:lnTo>
                  <a:lnTo>
                    <a:pt x="422" y="283"/>
                  </a:lnTo>
                  <a:lnTo>
                    <a:pt x="409" y="306"/>
                  </a:lnTo>
                  <a:lnTo>
                    <a:pt x="397" y="331"/>
                  </a:lnTo>
                  <a:lnTo>
                    <a:pt x="382" y="355"/>
                  </a:lnTo>
                  <a:lnTo>
                    <a:pt x="369" y="378"/>
                  </a:lnTo>
                  <a:lnTo>
                    <a:pt x="355" y="407"/>
                  </a:lnTo>
                  <a:lnTo>
                    <a:pt x="342" y="431"/>
                  </a:lnTo>
                  <a:lnTo>
                    <a:pt x="331" y="460"/>
                  </a:lnTo>
                  <a:lnTo>
                    <a:pt x="315" y="488"/>
                  </a:lnTo>
                  <a:lnTo>
                    <a:pt x="302" y="519"/>
                  </a:lnTo>
                  <a:lnTo>
                    <a:pt x="289" y="547"/>
                  </a:lnTo>
                  <a:lnTo>
                    <a:pt x="277" y="580"/>
                  </a:lnTo>
                  <a:lnTo>
                    <a:pt x="262" y="610"/>
                  </a:lnTo>
                  <a:lnTo>
                    <a:pt x="249" y="642"/>
                  </a:lnTo>
                  <a:lnTo>
                    <a:pt x="237" y="677"/>
                  </a:lnTo>
                  <a:lnTo>
                    <a:pt x="230" y="694"/>
                  </a:lnTo>
                  <a:lnTo>
                    <a:pt x="224" y="711"/>
                  </a:lnTo>
                  <a:lnTo>
                    <a:pt x="218" y="730"/>
                  </a:lnTo>
                  <a:lnTo>
                    <a:pt x="211" y="747"/>
                  </a:lnTo>
                  <a:lnTo>
                    <a:pt x="205" y="764"/>
                  </a:lnTo>
                  <a:lnTo>
                    <a:pt x="199" y="783"/>
                  </a:lnTo>
                  <a:lnTo>
                    <a:pt x="194" y="802"/>
                  </a:lnTo>
                  <a:lnTo>
                    <a:pt x="188" y="819"/>
                  </a:lnTo>
                  <a:lnTo>
                    <a:pt x="182" y="838"/>
                  </a:lnTo>
                  <a:lnTo>
                    <a:pt x="175" y="857"/>
                  </a:lnTo>
                  <a:lnTo>
                    <a:pt x="163" y="897"/>
                  </a:lnTo>
                  <a:lnTo>
                    <a:pt x="152" y="935"/>
                  </a:lnTo>
                  <a:lnTo>
                    <a:pt x="140" y="975"/>
                  </a:lnTo>
                  <a:lnTo>
                    <a:pt x="129" y="1017"/>
                  </a:lnTo>
                  <a:lnTo>
                    <a:pt x="120" y="1059"/>
                  </a:lnTo>
                  <a:lnTo>
                    <a:pt x="108" y="1100"/>
                  </a:lnTo>
                  <a:lnTo>
                    <a:pt x="99" y="1144"/>
                  </a:lnTo>
                  <a:lnTo>
                    <a:pt x="89" y="1188"/>
                  </a:lnTo>
                  <a:lnTo>
                    <a:pt x="80" y="1235"/>
                  </a:lnTo>
                  <a:lnTo>
                    <a:pt x="70" y="1279"/>
                  </a:lnTo>
                  <a:lnTo>
                    <a:pt x="63" y="1327"/>
                  </a:lnTo>
                  <a:lnTo>
                    <a:pt x="53" y="1374"/>
                  </a:lnTo>
                  <a:lnTo>
                    <a:pt x="45" y="1422"/>
                  </a:lnTo>
                  <a:lnTo>
                    <a:pt x="30" y="1522"/>
                  </a:lnTo>
                  <a:lnTo>
                    <a:pt x="19" y="1623"/>
                  </a:lnTo>
                  <a:lnTo>
                    <a:pt x="9" y="1730"/>
                  </a:lnTo>
                  <a:lnTo>
                    <a:pt x="0" y="1840"/>
                  </a:lnTo>
                  <a:lnTo>
                    <a:pt x="4" y="1851"/>
                  </a:lnTo>
                  <a:lnTo>
                    <a:pt x="6" y="1857"/>
                  </a:lnTo>
                  <a:lnTo>
                    <a:pt x="11" y="1863"/>
                  </a:lnTo>
                  <a:lnTo>
                    <a:pt x="17" y="1868"/>
                  </a:lnTo>
                  <a:lnTo>
                    <a:pt x="25" y="1872"/>
                  </a:lnTo>
                  <a:lnTo>
                    <a:pt x="38" y="1880"/>
                  </a:lnTo>
                  <a:lnTo>
                    <a:pt x="53" y="1885"/>
                  </a:lnTo>
                  <a:lnTo>
                    <a:pt x="66" y="1889"/>
                  </a:lnTo>
                  <a:lnTo>
                    <a:pt x="74" y="1885"/>
                  </a:lnTo>
                  <a:lnTo>
                    <a:pt x="78" y="1878"/>
                  </a:lnTo>
                  <a:lnTo>
                    <a:pt x="78" y="1787"/>
                  </a:lnTo>
                  <a:lnTo>
                    <a:pt x="78" y="1697"/>
                  </a:lnTo>
                  <a:lnTo>
                    <a:pt x="82" y="1610"/>
                  </a:lnTo>
                  <a:lnTo>
                    <a:pt x="87" y="1522"/>
                  </a:lnTo>
                  <a:lnTo>
                    <a:pt x="97" y="1437"/>
                  </a:lnTo>
                  <a:lnTo>
                    <a:pt x="110" y="1353"/>
                  </a:lnTo>
                  <a:lnTo>
                    <a:pt x="116" y="1311"/>
                  </a:lnTo>
                  <a:lnTo>
                    <a:pt x="123" y="1270"/>
                  </a:lnTo>
                  <a:lnTo>
                    <a:pt x="131" y="1230"/>
                  </a:lnTo>
                  <a:lnTo>
                    <a:pt x="139" y="1190"/>
                  </a:lnTo>
                  <a:lnTo>
                    <a:pt x="148" y="1150"/>
                  </a:lnTo>
                  <a:lnTo>
                    <a:pt x="158" y="1110"/>
                  </a:lnTo>
                  <a:lnTo>
                    <a:pt x="167" y="1072"/>
                  </a:lnTo>
                  <a:lnTo>
                    <a:pt x="177" y="1034"/>
                  </a:lnTo>
                  <a:lnTo>
                    <a:pt x="188" y="996"/>
                  </a:lnTo>
                  <a:lnTo>
                    <a:pt x="198" y="960"/>
                  </a:lnTo>
                  <a:lnTo>
                    <a:pt x="209" y="922"/>
                  </a:lnTo>
                  <a:lnTo>
                    <a:pt x="215" y="905"/>
                  </a:lnTo>
                  <a:lnTo>
                    <a:pt x="220" y="888"/>
                  </a:lnTo>
                  <a:lnTo>
                    <a:pt x="226" y="869"/>
                  </a:lnTo>
                  <a:lnTo>
                    <a:pt x="232" y="851"/>
                  </a:lnTo>
                  <a:lnTo>
                    <a:pt x="237" y="834"/>
                  </a:lnTo>
                  <a:lnTo>
                    <a:pt x="245" y="817"/>
                  </a:lnTo>
                  <a:lnTo>
                    <a:pt x="249" y="800"/>
                  </a:lnTo>
                  <a:lnTo>
                    <a:pt x="256" y="783"/>
                  </a:lnTo>
                  <a:lnTo>
                    <a:pt x="262" y="766"/>
                  </a:lnTo>
                  <a:lnTo>
                    <a:pt x="268" y="749"/>
                  </a:lnTo>
                  <a:lnTo>
                    <a:pt x="281" y="716"/>
                  </a:lnTo>
                  <a:lnTo>
                    <a:pt x="294" y="684"/>
                  </a:lnTo>
                  <a:lnTo>
                    <a:pt x="308" y="652"/>
                  </a:lnTo>
                  <a:lnTo>
                    <a:pt x="321" y="623"/>
                  </a:lnTo>
                  <a:lnTo>
                    <a:pt x="334" y="593"/>
                  </a:lnTo>
                  <a:lnTo>
                    <a:pt x="348" y="562"/>
                  </a:lnTo>
                  <a:lnTo>
                    <a:pt x="361" y="534"/>
                  </a:lnTo>
                  <a:lnTo>
                    <a:pt x="374" y="505"/>
                  </a:lnTo>
                  <a:lnTo>
                    <a:pt x="388" y="479"/>
                  </a:lnTo>
                  <a:lnTo>
                    <a:pt x="403" y="452"/>
                  </a:lnTo>
                  <a:lnTo>
                    <a:pt x="416" y="428"/>
                  </a:lnTo>
                  <a:lnTo>
                    <a:pt x="431" y="403"/>
                  </a:lnTo>
                  <a:lnTo>
                    <a:pt x="445" y="378"/>
                  </a:lnTo>
                  <a:lnTo>
                    <a:pt x="458" y="355"/>
                  </a:lnTo>
                  <a:lnTo>
                    <a:pt x="471" y="332"/>
                  </a:lnTo>
                  <a:lnTo>
                    <a:pt x="485" y="312"/>
                  </a:lnTo>
                  <a:lnTo>
                    <a:pt x="498" y="293"/>
                  </a:lnTo>
                  <a:lnTo>
                    <a:pt x="511" y="272"/>
                  </a:lnTo>
                  <a:lnTo>
                    <a:pt x="524" y="253"/>
                  </a:lnTo>
                  <a:lnTo>
                    <a:pt x="536" y="236"/>
                  </a:lnTo>
                  <a:lnTo>
                    <a:pt x="543" y="226"/>
                  </a:lnTo>
                  <a:lnTo>
                    <a:pt x="551" y="218"/>
                  </a:lnTo>
                  <a:lnTo>
                    <a:pt x="557" y="211"/>
                  </a:lnTo>
                  <a:lnTo>
                    <a:pt x="562" y="203"/>
                  </a:lnTo>
                  <a:lnTo>
                    <a:pt x="570" y="196"/>
                  </a:lnTo>
                  <a:lnTo>
                    <a:pt x="576" y="188"/>
                  </a:lnTo>
                  <a:lnTo>
                    <a:pt x="581" y="180"/>
                  </a:lnTo>
                  <a:lnTo>
                    <a:pt x="587" y="175"/>
                  </a:lnTo>
                  <a:lnTo>
                    <a:pt x="593" y="167"/>
                  </a:lnTo>
                  <a:lnTo>
                    <a:pt x="599" y="161"/>
                  </a:lnTo>
                  <a:lnTo>
                    <a:pt x="604" y="156"/>
                  </a:lnTo>
                  <a:lnTo>
                    <a:pt x="610" y="148"/>
                  </a:lnTo>
                  <a:lnTo>
                    <a:pt x="616" y="142"/>
                  </a:lnTo>
                  <a:lnTo>
                    <a:pt x="623" y="139"/>
                  </a:lnTo>
                  <a:lnTo>
                    <a:pt x="633" y="127"/>
                  </a:lnTo>
                  <a:lnTo>
                    <a:pt x="642" y="120"/>
                  </a:lnTo>
                  <a:lnTo>
                    <a:pt x="654" y="112"/>
                  </a:lnTo>
                  <a:lnTo>
                    <a:pt x="663" y="104"/>
                  </a:lnTo>
                  <a:lnTo>
                    <a:pt x="673" y="99"/>
                  </a:lnTo>
                  <a:lnTo>
                    <a:pt x="690" y="91"/>
                  </a:lnTo>
                  <a:lnTo>
                    <a:pt x="705" y="89"/>
                  </a:lnTo>
                  <a:lnTo>
                    <a:pt x="743" y="82"/>
                  </a:lnTo>
                  <a:lnTo>
                    <a:pt x="775" y="80"/>
                  </a:lnTo>
                  <a:lnTo>
                    <a:pt x="829" y="89"/>
                  </a:lnTo>
                  <a:lnTo>
                    <a:pt x="849" y="97"/>
                  </a:lnTo>
                  <a:lnTo>
                    <a:pt x="865" y="104"/>
                  </a:lnTo>
                  <a:lnTo>
                    <a:pt x="878" y="112"/>
                  </a:lnTo>
                  <a:close/>
                </a:path>
              </a:pathLst>
            </a:custGeom>
            <a:solidFill>
              <a:srgbClr val="000000"/>
            </a:solidFill>
            <a:ln w="9525">
              <a:noFill/>
              <a:round/>
              <a:headEnd/>
              <a:tailEnd/>
            </a:ln>
          </p:spPr>
          <p:txBody>
            <a:bodyPr/>
            <a:lstStyle/>
            <a:p>
              <a:endParaRPr lang="en-US"/>
            </a:p>
          </p:txBody>
        </p:sp>
        <p:sp>
          <p:nvSpPr>
            <p:cNvPr id="45" name="Freeform 53"/>
            <p:cNvSpPr>
              <a:spLocks/>
            </p:cNvSpPr>
            <p:nvPr/>
          </p:nvSpPr>
          <p:spPr bwMode="auto">
            <a:xfrm>
              <a:off x="4428" y="1672"/>
              <a:ext cx="64" cy="175"/>
            </a:xfrm>
            <a:custGeom>
              <a:avLst/>
              <a:gdLst>
                <a:gd name="T0" fmla="*/ 0 w 129"/>
                <a:gd name="T1" fmla="*/ 3 h 350"/>
                <a:gd name="T2" fmla="*/ 5 w 129"/>
                <a:gd name="T3" fmla="*/ 7 h 350"/>
                <a:gd name="T4" fmla="*/ 7 w 129"/>
                <a:gd name="T5" fmla="*/ 9 h 350"/>
                <a:gd name="T6" fmla="*/ 10 w 129"/>
                <a:gd name="T7" fmla="*/ 11 h 350"/>
                <a:gd name="T8" fmla="*/ 13 w 129"/>
                <a:gd name="T9" fmla="*/ 13 h 350"/>
                <a:gd name="T10" fmla="*/ 14 w 129"/>
                <a:gd name="T11" fmla="*/ 15 h 350"/>
                <a:gd name="T12" fmla="*/ 15 w 129"/>
                <a:gd name="T13" fmla="*/ 17 h 350"/>
                <a:gd name="T14" fmla="*/ 20 w 129"/>
                <a:gd name="T15" fmla="*/ 25 h 350"/>
                <a:gd name="T16" fmla="*/ 24 w 129"/>
                <a:gd name="T17" fmla="*/ 36 h 350"/>
                <a:gd name="T18" fmla="*/ 26 w 129"/>
                <a:gd name="T19" fmla="*/ 49 h 350"/>
                <a:gd name="T20" fmla="*/ 24 w 129"/>
                <a:gd name="T21" fmla="*/ 66 h 350"/>
                <a:gd name="T22" fmla="*/ 22 w 129"/>
                <a:gd name="T23" fmla="*/ 88 h 350"/>
                <a:gd name="T24" fmla="*/ 29 w 129"/>
                <a:gd name="T25" fmla="*/ 84 h 350"/>
                <a:gd name="T26" fmla="*/ 32 w 129"/>
                <a:gd name="T27" fmla="*/ 67 h 350"/>
                <a:gd name="T28" fmla="*/ 32 w 129"/>
                <a:gd name="T29" fmla="*/ 49 h 350"/>
                <a:gd name="T30" fmla="*/ 31 w 129"/>
                <a:gd name="T31" fmla="*/ 36 h 350"/>
                <a:gd name="T32" fmla="*/ 30 w 129"/>
                <a:gd name="T33" fmla="*/ 25 h 350"/>
                <a:gd name="T34" fmla="*/ 25 w 129"/>
                <a:gd name="T35" fmla="*/ 13 h 350"/>
                <a:gd name="T36" fmla="*/ 19 w 129"/>
                <a:gd name="T37" fmla="*/ 7 h 350"/>
                <a:gd name="T38" fmla="*/ 16 w 129"/>
                <a:gd name="T39" fmla="*/ 6 h 350"/>
                <a:gd name="T40" fmla="*/ 13 w 129"/>
                <a:gd name="T41" fmla="*/ 5 h 350"/>
                <a:gd name="T42" fmla="*/ 10 w 129"/>
                <a:gd name="T43" fmla="*/ 3 h 350"/>
                <a:gd name="T44" fmla="*/ 5 w 129"/>
                <a:gd name="T45" fmla="*/ 1 h 350"/>
                <a:gd name="T46" fmla="*/ 1 w 129"/>
                <a:gd name="T47" fmla="*/ 0 h 350"/>
                <a:gd name="T48" fmla="*/ 0 w 129"/>
                <a:gd name="T49" fmla="*/ 1 h 350"/>
                <a:gd name="T50" fmla="*/ 0 w 129"/>
                <a:gd name="T51" fmla="*/ 3 h 350"/>
                <a:gd name="T52" fmla="*/ 0 w 129"/>
                <a:gd name="T53" fmla="*/ 3 h 3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350"/>
                <a:gd name="T83" fmla="*/ 129 w 129"/>
                <a:gd name="T84" fmla="*/ 350 h 3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350">
                  <a:moveTo>
                    <a:pt x="1" y="15"/>
                  </a:moveTo>
                  <a:lnTo>
                    <a:pt x="22" y="28"/>
                  </a:lnTo>
                  <a:lnTo>
                    <a:pt x="30" y="36"/>
                  </a:lnTo>
                  <a:lnTo>
                    <a:pt x="41" y="45"/>
                  </a:lnTo>
                  <a:lnTo>
                    <a:pt x="53" y="55"/>
                  </a:lnTo>
                  <a:lnTo>
                    <a:pt x="57" y="61"/>
                  </a:lnTo>
                  <a:lnTo>
                    <a:pt x="62" y="68"/>
                  </a:lnTo>
                  <a:lnTo>
                    <a:pt x="81" y="101"/>
                  </a:lnTo>
                  <a:lnTo>
                    <a:pt x="96" y="144"/>
                  </a:lnTo>
                  <a:lnTo>
                    <a:pt x="104" y="196"/>
                  </a:lnTo>
                  <a:lnTo>
                    <a:pt x="98" y="262"/>
                  </a:lnTo>
                  <a:lnTo>
                    <a:pt x="89" y="350"/>
                  </a:lnTo>
                  <a:lnTo>
                    <a:pt x="119" y="334"/>
                  </a:lnTo>
                  <a:lnTo>
                    <a:pt x="129" y="268"/>
                  </a:lnTo>
                  <a:lnTo>
                    <a:pt x="129" y="197"/>
                  </a:lnTo>
                  <a:lnTo>
                    <a:pt x="127" y="142"/>
                  </a:lnTo>
                  <a:lnTo>
                    <a:pt x="121" y="102"/>
                  </a:lnTo>
                  <a:lnTo>
                    <a:pt x="100" y="55"/>
                  </a:lnTo>
                  <a:lnTo>
                    <a:pt x="76" y="30"/>
                  </a:lnTo>
                  <a:lnTo>
                    <a:pt x="64" y="24"/>
                  </a:lnTo>
                  <a:lnTo>
                    <a:pt x="53" y="17"/>
                  </a:lnTo>
                  <a:lnTo>
                    <a:pt x="43" y="11"/>
                  </a:lnTo>
                  <a:lnTo>
                    <a:pt x="22" y="4"/>
                  </a:lnTo>
                  <a:lnTo>
                    <a:pt x="7" y="0"/>
                  </a:lnTo>
                  <a:lnTo>
                    <a:pt x="0" y="4"/>
                  </a:lnTo>
                  <a:lnTo>
                    <a:pt x="1" y="15"/>
                  </a:lnTo>
                  <a:close/>
                </a:path>
              </a:pathLst>
            </a:custGeom>
            <a:solidFill>
              <a:srgbClr val="000000"/>
            </a:solidFill>
            <a:ln w="9525">
              <a:noFill/>
              <a:round/>
              <a:headEnd/>
              <a:tailEnd/>
            </a:ln>
          </p:spPr>
          <p:txBody>
            <a:bodyPr/>
            <a:lstStyle/>
            <a:p>
              <a:endParaRPr lang="en-US"/>
            </a:p>
          </p:txBody>
        </p:sp>
        <p:sp>
          <p:nvSpPr>
            <p:cNvPr id="46" name="Freeform 54"/>
            <p:cNvSpPr>
              <a:spLocks/>
            </p:cNvSpPr>
            <p:nvPr/>
          </p:nvSpPr>
          <p:spPr bwMode="auto">
            <a:xfrm>
              <a:off x="4165" y="1948"/>
              <a:ext cx="298" cy="673"/>
            </a:xfrm>
            <a:custGeom>
              <a:avLst/>
              <a:gdLst>
                <a:gd name="T0" fmla="*/ 149 w 597"/>
                <a:gd name="T1" fmla="*/ 7 h 1346"/>
                <a:gd name="T2" fmla="*/ 146 w 597"/>
                <a:gd name="T3" fmla="*/ 0 h 1346"/>
                <a:gd name="T4" fmla="*/ 118 w 597"/>
                <a:gd name="T5" fmla="*/ 151 h 1346"/>
                <a:gd name="T6" fmla="*/ 47 w 597"/>
                <a:gd name="T7" fmla="*/ 160 h 1346"/>
                <a:gd name="T8" fmla="*/ 45 w 597"/>
                <a:gd name="T9" fmla="*/ 167 h 1346"/>
                <a:gd name="T10" fmla="*/ 43 w 597"/>
                <a:gd name="T11" fmla="*/ 175 h 1346"/>
                <a:gd name="T12" fmla="*/ 40 w 597"/>
                <a:gd name="T13" fmla="*/ 186 h 1346"/>
                <a:gd name="T14" fmla="*/ 37 w 597"/>
                <a:gd name="T15" fmla="*/ 200 h 1346"/>
                <a:gd name="T16" fmla="*/ 34 w 597"/>
                <a:gd name="T17" fmla="*/ 207 h 1346"/>
                <a:gd name="T18" fmla="*/ 32 w 597"/>
                <a:gd name="T19" fmla="*/ 214 h 1346"/>
                <a:gd name="T20" fmla="*/ 31 w 597"/>
                <a:gd name="T21" fmla="*/ 222 h 1346"/>
                <a:gd name="T22" fmla="*/ 28 w 597"/>
                <a:gd name="T23" fmla="*/ 230 h 1346"/>
                <a:gd name="T24" fmla="*/ 26 w 597"/>
                <a:gd name="T25" fmla="*/ 238 h 1346"/>
                <a:gd name="T26" fmla="*/ 23 w 597"/>
                <a:gd name="T27" fmla="*/ 247 h 1346"/>
                <a:gd name="T28" fmla="*/ 21 w 597"/>
                <a:gd name="T29" fmla="*/ 255 h 1346"/>
                <a:gd name="T30" fmla="*/ 19 w 597"/>
                <a:gd name="T31" fmla="*/ 264 h 1346"/>
                <a:gd name="T32" fmla="*/ 17 w 597"/>
                <a:gd name="T33" fmla="*/ 271 h 1346"/>
                <a:gd name="T34" fmla="*/ 15 w 597"/>
                <a:gd name="T35" fmla="*/ 279 h 1346"/>
                <a:gd name="T36" fmla="*/ 12 w 597"/>
                <a:gd name="T37" fmla="*/ 287 h 1346"/>
                <a:gd name="T38" fmla="*/ 11 w 597"/>
                <a:gd name="T39" fmla="*/ 294 h 1346"/>
                <a:gd name="T40" fmla="*/ 7 w 597"/>
                <a:gd name="T41" fmla="*/ 307 h 1346"/>
                <a:gd name="T42" fmla="*/ 4 w 597"/>
                <a:gd name="T43" fmla="*/ 318 h 1346"/>
                <a:gd name="T44" fmla="*/ 2 w 597"/>
                <a:gd name="T45" fmla="*/ 326 h 1346"/>
                <a:gd name="T46" fmla="*/ 0 w 597"/>
                <a:gd name="T47" fmla="*/ 332 h 1346"/>
                <a:gd name="T48" fmla="*/ 0 w 597"/>
                <a:gd name="T49" fmla="*/ 333 h 1346"/>
                <a:gd name="T50" fmla="*/ 0 w 597"/>
                <a:gd name="T51" fmla="*/ 332 h 1346"/>
                <a:gd name="T52" fmla="*/ 1 w 597"/>
                <a:gd name="T53" fmla="*/ 332 h 1346"/>
                <a:gd name="T54" fmla="*/ 4 w 597"/>
                <a:gd name="T55" fmla="*/ 334 h 1346"/>
                <a:gd name="T56" fmla="*/ 6 w 597"/>
                <a:gd name="T57" fmla="*/ 336 h 1346"/>
                <a:gd name="T58" fmla="*/ 8 w 597"/>
                <a:gd name="T59" fmla="*/ 336 h 1346"/>
                <a:gd name="T60" fmla="*/ 10 w 597"/>
                <a:gd name="T61" fmla="*/ 337 h 1346"/>
                <a:gd name="T62" fmla="*/ 11 w 597"/>
                <a:gd name="T63" fmla="*/ 335 h 1346"/>
                <a:gd name="T64" fmla="*/ 12 w 597"/>
                <a:gd name="T65" fmla="*/ 327 h 1346"/>
                <a:gd name="T66" fmla="*/ 15 w 597"/>
                <a:gd name="T67" fmla="*/ 316 h 1346"/>
                <a:gd name="T68" fmla="*/ 17 w 597"/>
                <a:gd name="T69" fmla="*/ 305 h 1346"/>
                <a:gd name="T70" fmla="*/ 20 w 597"/>
                <a:gd name="T71" fmla="*/ 294 h 1346"/>
                <a:gd name="T72" fmla="*/ 23 w 597"/>
                <a:gd name="T73" fmla="*/ 282 h 1346"/>
                <a:gd name="T74" fmla="*/ 26 w 597"/>
                <a:gd name="T75" fmla="*/ 269 h 1346"/>
                <a:gd name="T76" fmla="*/ 30 w 597"/>
                <a:gd name="T77" fmla="*/ 257 h 1346"/>
                <a:gd name="T78" fmla="*/ 32 w 597"/>
                <a:gd name="T79" fmla="*/ 244 h 1346"/>
                <a:gd name="T80" fmla="*/ 35 w 597"/>
                <a:gd name="T81" fmla="*/ 232 h 1346"/>
                <a:gd name="T82" fmla="*/ 39 w 597"/>
                <a:gd name="T83" fmla="*/ 220 h 1346"/>
                <a:gd name="T84" fmla="*/ 42 w 597"/>
                <a:gd name="T85" fmla="*/ 209 h 1346"/>
                <a:gd name="T86" fmla="*/ 44 w 597"/>
                <a:gd name="T87" fmla="*/ 204 h 1346"/>
                <a:gd name="T88" fmla="*/ 45 w 597"/>
                <a:gd name="T89" fmla="*/ 199 h 1346"/>
                <a:gd name="T90" fmla="*/ 47 w 597"/>
                <a:gd name="T91" fmla="*/ 195 h 1346"/>
                <a:gd name="T92" fmla="*/ 49 w 597"/>
                <a:gd name="T93" fmla="*/ 190 h 1346"/>
                <a:gd name="T94" fmla="*/ 52 w 597"/>
                <a:gd name="T95" fmla="*/ 183 h 1346"/>
                <a:gd name="T96" fmla="*/ 55 w 597"/>
                <a:gd name="T97" fmla="*/ 176 h 1346"/>
                <a:gd name="T98" fmla="*/ 57 w 597"/>
                <a:gd name="T99" fmla="*/ 172 h 1346"/>
                <a:gd name="T100" fmla="*/ 61 w 597"/>
                <a:gd name="T101" fmla="*/ 171 h 1346"/>
                <a:gd name="T102" fmla="*/ 69 w 597"/>
                <a:gd name="T103" fmla="*/ 170 h 1346"/>
                <a:gd name="T104" fmla="*/ 92 w 597"/>
                <a:gd name="T105" fmla="*/ 168 h 1346"/>
                <a:gd name="T106" fmla="*/ 124 w 597"/>
                <a:gd name="T107" fmla="*/ 168 h 1346"/>
                <a:gd name="T108" fmla="*/ 149 w 597"/>
                <a:gd name="T109" fmla="*/ 7 h 1346"/>
                <a:gd name="T110" fmla="*/ 149 w 597"/>
                <a:gd name="T111" fmla="*/ 7 h 13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7"/>
                <a:gd name="T169" fmla="*/ 0 h 1346"/>
                <a:gd name="T170" fmla="*/ 597 w 597"/>
                <a:gd name="T171" fmla="*/ 1346 h 13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7" h="1346">
                  <a:moveTo>
                    <a:pt x="597" y="30"/>
                  </a:moveTo>
                  <a:lnTo>
                    <a:pt x="587" y="0"/>
                  </a:lnTo>
                  <a:lnTo>
                    <a:pt x="475" y="604"/>
                  </a:lnTo>
                  <a:lnTo>
                    <a:pt x="190" y="637"/>
                  </a:lnTo>
                  <a:lnTo>
                    <a:pt x="183" y="665"/>
                  </a:lnTo>
                  <a:lnTo>
                    <a:pt x="173" y="701"/>
                  </a:lnTo>
                  <a:lnTo>
                    <a:pt x="162" y="747"/>
                  </a:lnTo>
                  <a:lnTo>
                    <a:pt x="148" y="800"/>
                  </a:lnTo>
                  <a:lnTo>
                    <a:pt x="139" y="829"/>
                  </a:lnTo>
                  <a:lnTo>
                    <a:pt x="131" y="859"/>
                  </a:lnTo>
                  <a:lnTo>
                    <a:pt x="124" y="891"/>
                  </a:lnTo>
                  <a:lnTo>
                    <a:pt x="114" y="922"/>
                  </a:lnTo>
                  <a:lnTo>
                    <a:pt x="105" y="954"/>
                  </a:lnTo>
                  <a:lnTo>
                    <a:pt x="95" y="988"/>
                  </a:lnTo>
                  <a:lnTo>
                    <a:pt x="87" y="1021"/>
                  </a:lnTo>
                  <a:lnTo>
                    <a:pt x="78" y="1053"/>
                  </a:lnTo>
                  <a:lnTo>
                    <a:pt x="70" y="1083"/>
                  </a:lnTo>
                  <a:lnTo>
                    <a:pt x="63" y="1116"/>
                  </a:lnTo>
                  <a:lnTo>
                    <a:pt x="51" y="1146"/>
                  </a:lnTo>
                  <a:lnTo>
                    <a:pt x="46" y="1175"/>
                  </a:lnTo>
                  <a:lnTo>
                    <a:pt x="30" y="1226"/>
                  </a:lnTo>
                  <a:lnTo>
                    <a:pt x="17" y="1270"/>
                  </a:lnTo>
                  <a:lnTo>
                    <a:pt x="10" y="1304"/>
                  </a:lnTo>
                  <a:lnTo>
                    <a:pt x="2" y="1325"/>
                  </a:lnTo>
                  <a:lnTo>
                    <a:pt x="0" y="1329"/>
                  </a:lnTo>
                  <a:lnTo>
                    <a:pt x="0" y="1325"/>
                  </a:lnTo>
                  <a:lnTo>
                    <a:pt x="4" y="1325"/>
                  </a:lnTo>
                  <a:lnTo>
                    <a:pt x="17" y="1334"/>
                  </a:lnTo>
                  <a:lnTo>
                    <a:pt x="27" y="1342"/>
                  </a:lnTo>
                  <a:lnTo>
                    <a:pt x="34" y="1344"/>
                  </a:lnTo>
                  <a:lnTo>
                    <a:pt x="40" y="1346"/>
                  </a:lnTo>
                  <a:lnTo>
                    <a:pt x="44" y="1340"/>
                  </a:lnTo>
                  <a:lnTo>
                    <a:pt x="51" y="1306"/>
                  </a:lnTo>
                  <a:lnTo>
                    <a:pt x="63" y="1264"/>
                  </a:lnTo>
                  <a:lnTo>
                    <a:pt x="70" y="1220"/>
                  </a:lnTo>
                  <a:lnTo>
                    <a:pt x="82" y="1175"/>
                  </a:lnTo>
                  <a:lnTo>
                    <a:pt x="93" y="1125"/>
                  </a:lnTo>
                  <a:lnTo>
                    <a:pt x="105" y="1076"/>
                  </a:lnTo>
                  <a:lnTo>
                    <a:pt x="120" y="1026"/>
                  </a:lnTo>
                  <a:lnTo>
                    <a:pt x="131" y="977"/>
                  </a:lnTo>
                  <a:lnTo>
                    <a:pt x="143" y="928"/>
                  </a:lnTo>
                  <a:lnTo>
                    <a:pt x="158" y="882"/>
                  </a:lnTo>
                  <a:lnTo>
                    <a:pt x="171" y="838"/>
                  </a:lnTo>
                  <a:lnTo>
                    <a:pt x="177" y="817"/>
                  </a:lnTo>
                  <a:lnTo>
                    <a:pt x="183" y="798"/>
                  </a:lnTo>
                  <a:lnTo>
                    <a:pt x="190" y="781"/>
                  </a:lnTo>
                  <a:lnTo>
                    <a:pt x="196" y="762"/>
                  </a:lnTo>
                  <a:lnTo>
                    <a:pt x="209" y="734"/>
                  </a:lnTo>
                  <a:lnTo>
                    <a:pt x="221" y="707"/>
                  </a:lnTo>
                  <a:lnTo>
                    <a:pt x="230" y="690"/>
                  </a:lnTo>
                  <a:lnTo>
                    <a:pt x="245" y="684"/>
                  </a:lnTo>
                  <a:lnTo>
                    <a:pt x="278" y="680"/>
                  </a:lnTo>
                  <a:lnTo>
                    <a:pt x="369" y="675"/>
                  </a:lnTo>
                  <a:lnTo>
                    <a:pt x="498" y="671"/>
                  </a:lnTo>
                  <a:lnTo>
                    <a:pt x="597" y="30"/>
                  </a:lnTo>
                  <a:close/>
                </a:path>
              </a:pathLst>
            </a:custGeom>
            <a:solidFill>
              <a:srgbClr val="000000"/>
            </a:solidFill>
            <a:ln w="9525">
              <a:noFill/>
              <a:round/>
              <a:headEnd/>
              <a:tailEnd/>
            </a:ln>
          </p:spPr>
          <p:txBody>
            <a:bodyPr/>
            <a:lstStyle/>
            <a:p>
              <a:endParaRPr lang="en-US"/>
            </a:p>
          </p:txBody>
        </p:sp>
        <p:sp>
          <p:nvSpPr>
            <p:cNvPr id="47" name="Freeform 55"/>
            <p:cNvSpPr>
              <a:spLocks/>
            </p:cNvSpPr>
            <p:nvPr/>
          </p:nvSpPr>
          <p:spPr bwMode="auto">
            <a:xfrm>
              <a:off x="4253" y="1672"/>
              <a:ext cx="191" cy="606"/>
            </a:xfrm>
            <a:custGeom>
              <a:avLst/>
              <a:gdLst>
                <a:gd name="T0" fmla="*/ 96 w 382"/>
                <a:gd name="T1" fmla="*/ 2 h 1212"/>
                <a:gd name="T2" fmla="*/ 87 w 382"/>
                <a:gd name="T3" fmla="*/ 181 h 1212"/>
                <a:gd name="T4" fmla="*/ 53 w 382"/>
                <a:gd name="T5" fmla="*/ 178 h 1212"/>
                <a:gd name="T6" fmla="*/ 65 w 382"/>
                <a:gd name="T7" fmla="*/ 215 h 1212"/>
                <a:gd name="T8" fmla="*/ 62 w 382"/>
                <a:gd name="T9" fmla="*/ 217 h 1212"/>
                <a:gd name="T10" fmla="*/ 59 w 382"/>
                <a:gd name="T11" fmla="*/ 218 h 1212"/>
                <a:gd name="T12" fmla="*/ 54 w 382"/>
                <a:gd name="T13" fmla="*/ 219 h 1212"/>
                <a:gd name="T14" fmla="*/ 40 w 382"/>
                <a:gd name="T15" fmla="*/ 219 h 1212"/>
                <a:gd name="T16" fmla="*/ 17 w 382"/>
                <a:gd name="T17" fmla="*/ 215 h 1212"/>
                <a:gd name="T18" fmla="*/ 18 w 382"/>
                <a:gd name="T19" fmla="*/ 220 h 1212"/>
                <a:gd name="T20" fmla="*/ 20 w 382"/>
                <a:gd name="T21" fmla="*/ 225 h 1212"/>
                <a:gd name="T22" fmla="*/ 22 w 382"/>
                <a:gd name="T23" fmla="*/ 228 h 1212"/>
                <a:gd name="T24" fmla="*/ 24 w 382"/>
                <a:gd name="T25" fmla="*/ 231 h 1212"/>
                <a:gd name="T26" fmla="*/ 25 w 382"/>
                <a:gd name="T27" fmla="*/ 232 h 1212"/>
                <a:gd name="T28" fmla="*/ 27 w 382"/>
                <a:gd name="T29" fmla="*/ 233 h 1212"/>
                <a:gd name="T30" fmla="*/ 30 w 382"/>
                <a:gd name="T31" fmla="*/ 236 h 1212"/>
                <a:gd name="T32" fmla="*/ 34 w 382"/>
                <a:gd name="T33" fmla="*/ 238 h 1212"/>
                <a:gd name="T34" fmla="*/ 38 w 382"/>
                <a:gd name="T35" fmla="*/ 240 h 1212"/>
                <a:gd name="T36" fmla="*/ 42 w 382"/>
                <a:gd name="T37" fmla="*/ 242 h 1212"/>
                <a:gd name="T38" fmla="*/ 47 w 382"/>
                <a:gd name="T39" fmla="*/ 243 h 1212"/>
                <a:gd name="T40" fmla="*/ 58 w 382"/>
                <a:gd name="T41" fmla="*/ 242 h 1212"/>
                <a:gd name="T42" fmla="*/ 63 w 382"/>
                <a:gd name="T43" fmla="*/ 303 h 1212"/>
                <a:gd name="T44" fmla="*/ 52 w 382"/>
                <a:gd name="T45" fmla="*/ 300 h 1212"/>
                <a:gd name="T46" fmla="*/ 53 w 382"/>
                <a:gd name="T47" fmla="*/ 254 h 1212"/>
                <a:gd name="T48" fmla="*/ 23 w 382"/>
                <a:gd name="T49" fmla="*/ 249 h 1212"/>
                <a:gd name="T50" fmla="*/ 18 w 382"/>
                <a:gd name="T51" fmla="*/ 246 h 1212"/>
                <a:gd name="T52" fmla="*/ 12 w 382"/>
                <a:gd name="T53" fmla="*/ 243 h 1212"/>
                <a:gd name="T54" fmla="*/ 10 w 382"/>
                <a:gd name="T55" fmla="*/ 240 h 1212"/>
                <a:gd name="T56" fmla="*/ 8 w 382"/>
                <a:gd name="T57" fmla="*/ 238 h 1212"/>
                <a:gd name="T58" fmla="*/ 5 w 382"/>
                <a:gd name="T59" fmla="*/ 233 h 1212"/>
                <a:gd name="T60" fmla="*/ 1 w 382"/>
                <a:gd name="T61" fmla="*/ 227 h 1212"/>
                <a:gd name="T62" fmla="*/ 0 w 382"/>
                <a:gd name="T63" fmla="*/ 221 h 1212"/>
                <a:gd name="T64" fmla="*/ 0 w 382"/>
                <a:gd name="T65" fmla="*/ 212 h 1212"/>
                <a:gd name="T66" fmla="*/ 1 w 382"/>
                <a:gd name="T67" fmla="*/ 203 h 1212"/>
                <a:gd name="T68" fmla="*/ 12 w 382"/>
                <a:gd name="T69" fmla="*/ 204 h 1212"/>
                <a:gd name="T70" fmla="*/ 20 w 382"/>
                <a:gd name="T71" fmla="*/ 206 h 1212"/>
                <a:gd name="T72" fmla="*/ 31 w 382"/>
                <a:gd name="T73" fmla="*/ 207 h 1212"/>
                <a:gd name="T74" fmla="*/ 40 w 382"/>
                <a:gd name="T75" fmla="*/ 207 h 1212"/>
                <a:gd name="T76" fmla="*/ 49 w 382"/>
                <a:gd name="T77" fmla="*/ 206 h 1212"/>
                <a:gd name="T78" fmla="*/ 48 w 382"/>
                <a:gd name="T79" fmla="*/ 160 h 1212"/>
                <a:gd name="T80" fmla="*/ 76 w 382"/>
                <a:gd name="T81" fmla="*/ 164 h 1212"/>
                <a:gd name="T82" fmla="*/ 88 w 382"/>
                <a:gd name="T83" fmla="*/ 0 h 1212"/>
                <a:gd name="T84" fmla="*/ 96 w 382"/>
                <a:gd name="T85" fmla="*/ 2 h 1212"/>
                <a:gd name="T86" fmla="*/ 96 w 382"/>
                <a:gd name="T87" fmla="*/ 2 h 12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2"/>
                <a:gd name="T133" fmla="*/ 0 h 1212"/>
                <a:gd name="T134" fmla="*/ 382 w 382"/>
                <a:gd name="T135" fmla="*/ 1212 h 12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2" h="1212">
                  <a:moveTo>
                    <a:pt x="382" y="9"/>
                  </a:moveTo>
                  <a:lnTo>
                    <a:pt x="348" y="726"/>
                  </a:lnTo>
                  <a:lnTo>
                    <a:pt x="215" y="713"/>
                  </a:lnTo>
                  <a:lnTo>
                    <a:pt x="258" y="863"/>
                  </a:lnTo>
                  <a:lnTo>
                    <a:pt x="249" y="868"/>
                  </a:lnTo>
                  <a:lnTo>
                    <a:pt x="237" y="872"/>
                  </a:lnTo>
                  <a:lnTo>
                    <a:pt x="218" y="876"/>
                  </a:lnTo>
                  <a:lnTo>
                    <a:pt x="159" y="876"/>
                  </a:lnTo>
                  <a:lnTo>
                    <a:pt x="66" y="863"/>
                  </a:lnTo>
                  <a:lnTo>
                    <a:pt x="70" y="882"/>
                  </a:lnTo>
                  <a:lnTo>
                    <a:pt x="80" y="903"/>
                  </a:lnTo>
                  <a:lnTo>
                    <a:pt x="87" y="914"/>
                  </a:lnTo>
                  <a:lnTo>
                    <a:pt x="97" y="925"/>
                  </a:lnTo>
                  <a:lnTo>
                    <a:pt x="102" y="929"/>
                  </a:lnTo>
                  <a:lnTo>
                    <a:pt x="108" y="935"/>
                  </a:lnTo>
                  <a:lnTo>
                    <a:pt x="120" y="946"/>
                  </a:lnTo>
                  <a:lnTo>
                    <a:pt x="135" y="954"/>
                  </a:lnTo>
                  <a:lnTo>
                    <a:pt x="150" y="963"/>
                  </a:lnTo>
                  <a:lnTo>
                    <a:pt x="167" y="969"/>
                  </a:lnTo>
                  <a:lnTo>
                    <a:pt x="188" y="973"/>
                  </a:lnTo>
                  <a:lnTo>
                    <a:pt x="232" y="971"/>
                  </a:lnTo>
                  <a:lnTo>
                    <a:pt x="255" y="1212"/>
                  </a:lnTo>
                  <a:lnTo>
                    <a:pt x="211" y="1199"/>
                  </a:lnTo>
                  <a:lnTo>
                    <a:pt x="215" y="1017"/>
                  </a:lnTo>
                  <a:lnTo>
                    <a:pt x="91" y="996"/>
                  </a:lnTo>
                  <a:lnTo>
                    <a:pt x="70" y="984"/>
                  </a:lnTo>
                  <a:lnTo>
                    <a:pt x="49" y="973"/>
                  </a:lnTo>
                  <a:lnTo>
                    <a:pt x="40" y="963"/>
                  </a:lnTo>
                  <a:lnTo>
                    <a:pt x="32" y="954"/>
                  </a:lnTo>
                  <a:lnTo>
                    <a:pt x="17" y="935"/>
                  </a:lnTo>
                  <a:lnTo>
                    <a:pt x="6" y="910"/>
                  </a:lnTo>
                  <a:lnTo>
                    <a:pt x="0" y="884"/>
                  </a:lnTo>
                  <a:lnTo>
                    <a:pt x="0" y="849"/>
                  </a:lnTo>
                  <a:lnTo>
                    <a:pt x="6" y="813"/>
                  </a:lnTo>
                  <a:lnTo>
                    <a:pt x="47" y="819"/>
                  </a:lnTo>
                  <a:lnTo>
                    <a:pt x="80" y="825"/>
                  </a:lnTo>
                  <a:lnTo>
                    <a:pt x="125" y="830"/>
                  </a:lnTo>
                  <a:lnTo>
                    <a:pt x="158" y="830"/>
                  </a:lnTo>
                  <a:lnTo>
                    <a:pt x="196" y="825"/>
                  </a:lnTo>
                  <a:lnTo>
                    <a:pt x="192" y="640"/>
                  </a:lnTo>
                  <a:lnTo>
                    <a:pt x="304" y="656"/>
                  </a:lnTo>
                  <a:lnTo>
                    <a:pt x="351" y="0"/>
                  </a:lnTo>
                  <a:lnTo>
                    <a:pt x="382" y="9"/>
                  </a:lnTo>
                  <a:close/>
                </a:path>
              </a:pathLst>
            </a:custGeom>
            <a:solidFill>
              <a:srgbClr val="000000"/>
            </a:solidFill>
            <a:ln w="9525">
              <a:noFill/>
              <a:round/>
              <a:headEnd/>
              <a:tailEnd/>
            </a:ln>
          </p:spPr>
          <p:txBody>
            <a:bodyPr/>
            <a:lstStyle/>
            <a:p>
              <a:endParaRPr lang="en-US"/>
            </a:p>
          </p:txBody>
        </p:sp>
        <p:sp>
          <p:nvSpPr>
            <p:cNvPr id="48" name="Freeform 56"/>
            <p:cNvSpPr>
              <a:spLocks/>
            </p:cNvSpPr>
            <p:nvPr/>
          </p:nvSpPr>
          <p:spPr bwMode="auto">
            <a:xfrm>
              <a:off x="4060" y="2278"/>
              <a:ext cx="107" cy="220"/>
            </a:xfrm>
            <a:custGeom>
              <a:avLst/>
              <a:gdLst>
                <a:gd name="T0" fmla="*/ 15 w 215"/>
                <a:gd name="T1" fmla="*/ 0 h 440"/>
                <a:gd name="T2" fmla="*/ 53 w 215"/>
                <a:gd name="T3" fmla="*/ 48 h 440"/>
                <a:gd name="T4" fmla="*/ 0 w 215"/>
                <a:gd name="T5" fmla="*/ 110 h 440"/>
                <a:gd name="T6" fmla="*/ 6 w 215"/>
                <a:gd name="T7" fmla="*/ 92 h 440"/>
                <a:gd name="T8" fmla="*/ 42 w 215"/>
                <a:gd name="T9" fmla="*/ 49 h 440"/>
                <a:gd name="T10" fmla="*/ 11 w 215"/>
                <a:gd name="T11" fmla="*/ 22 h 440"/>
                <a:gd name="T12" fmla="*/ 15 w 215"/>
                <a:gd name="T13" fmla="*/ 0 h 440"/>
                <a:gd name="T14" fmla="*/ 15 w 215"/>
                <a:gd name="T15" fmla="*/ 0 h 440"/>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440"/>
                <a:gd name="T26" fmla="*/ 215 w 215"/>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440">
                  <a:moveTo>
                    <a:pt x="63" y="0"/>
                  </a:moveTo>
                  <a:lnTo>
                    <a:pt x="215" y="191"/>
                  </a:lnTo>
                  <a:lnTo>
                    <a:pt x="0" y="440"/>
                  </a:lnTo>
                  <a:lnTo>
                    <a:pt x="25" y="365"/>
                  </a:lnTo>
                  <a:lnTo>
                    <a:pt x="169" y="194"/>
                  </a:lnTo>
                  <a:lnTo>
                    <a:pt x="44" y="88"/>
                  </a:lnTo>
                  <a:lnTo>
                    <a:pt x="63" y="0"/>
                  </a:lnTo>
                  <a:close/>
                </a:path>
              </a:pathLst>
            </a:custGeom>
            <a:solidFill>
              <a:srgbClr val="000000"/>
            </a:solidFill>
            <a:ln w="9525">
              <a:noFill/>
              <a:round/>
              <a:headEnd/>
              <a:tailEnd/>
            </a:ln>
          </p:spPr>
          <p:txBody>
            <a:bodyPr/>
            <a:lstStyle/>
            <a:p>
              <a:endParaRPr lang="en-US"/>
            </a:p>
          </p:txBody>
        </p:sp>
        <p:sp>
          <p:nvSpPr>
            <p:cNvPr id="49" name="Freeform 57"/>
            <p:cNvSpPr>
              <a:spLocks/>
            </p:cNvSpPr>
            <p:nvPr/>
          </p:nvSpPr>
          <p:spPr bwMode="auto">
            <a:xfrm>
              <a:off x="4153" y="2309"/>
              <a:ext cx="103" cy="187"/>
            </a:xfrm>
            <a:custGeom>
              <a:avLst/>
              <a:gdLst>
                <a:gd name="T0" fmla="*/ 52 w 206"/>
                <a:gd name="T1" fmla="*/ 0 h 375"/>
                <a:gd name="T2" fmla="*/ 0 w 206"/>
                <a:gd name="T3" fmla="*/ 26 h 375"/>
                <a:gd name="T4" fmla="*/ 24 w 206"/>
                <a:gd name="T5" fmla="*/ 93 h 375"/>
                <a:gd name="T6" fmla="*/ 26 w 206"/>
                <a:gd name="T7" fmla="*/ 79 h 375"/>
                <a:gd name="T8" fmla="*/ 10 w 206"/>
                <a:gd name="T9" fmla="*/ 34 h 375"/>
                <a:gd name="T10" fmla="*/ 46 w 206"/>
                <a:gd name="T11" fmla="*/ 18 h 375"/>
                <a:gd name="T12" fmla="*/ 52 w 206"/>
                <a:gd name="T13" fmla="*/ 0 h 375"/>
                <a:gd name="T14" fmla="*/ 52 w 206"/>
                <a:gd name="T15" fmla="*/ 0 h 375"/>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375"/>
                <a:gd name="T26" fmla="*/ 206 w 206"/>
                <a:gd name="T27" fmla="*/ 375 h 3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375">
                  <a:moveTo>
                    <a:pt x="206" y="0"/>
                  </a:moveTo>
                  <a:lnTo>
                    <a:pt x="0" y="105"/>
                  </a:lnTo>
                  <a:lnTo>
                    <a:pt x="95" y="375"/>
                  </a:lnTo>
                  <a:lnTo>
                    <a:pt x="105" y="318"/>
                  </a:lnTo>
                  <a:lnTo>
                    <a:pt x="40" y="139"/>
                  </a:lnTo>
                  <a:lnTo>
                    <a:pt x="181" y="74"/>
                  </a:lnTo>
                  <a:lnTo>
                    <a:pt x="206" y="0"/>
                  </a:lnTo>
                  <a:close/>
                </a:path>
              </a:pathLst>
            </a:custGeom>
            <a:solidFill>
              <a:srgbClr val="000000"/>
            </a:solidFill>
            <a:ln w="9525">
              <a:noFill/>
              <a:round/>
              <a:headEnd/>
              <a:tailEnd/>
            </a:ln>
          </p:spPr>
          <p:txBody>
            <a:bodyPr/>
            <a:lstStyle/>
            <a:p>
              <a:endParaRPr lang="en-US"/>
            </a:p>
          </p:txBody>
        </p:sp>
        <p:sp>
          <p:nvSpPr>
            <p:cNvPr id="50" name="Freeform 58"/>
            <p:cNvSpPr>
              <a:spLocks/>
            </p:cNvSpPr>
            <p:nvPr/>
          </p:nvSpPr>
          <p:spPr bwMode="auto">
            <a:xfrm>
              <a:off x="3826" y="2186"/>
              <a:ext cx="285" cy="231"/>
            </a:xfrm>
            <a:custGeom>
              <a:avLst/>
              <a:gdLst>
                <a:gd name="T0" fmla="*/ 138 w 571"/>
                <a:gd name="T1" fmla="*/ 2 h 462"/>
                <a:gd name="T2" fmla="*/ 125 w 571"/>
                <a:gd name="T3" fmla="*/ 7 h 462"/>
                <a:gd name="T4" fmla="*/ 116 w 571"/>
                <a:gd name="T5" fmla="*/ 10 h 462"/>
                <a:gd name="T6" fmla="*/ 106 w 571"/>
                <a:gd name="T7" fmla="*/ 14 h 462"/>
                <a:gd name="T8" fmla="*/ 95 w 571"/>
                <a:gd name="T9" fmla="*/ 20 h 462"/>
                <a:gd name="T10" fmla="*/ 90 w 571"/>
                <a:gd name="T11" fmla="*/ 23 h 462"/>
                <a:gd name="T12" fmla="*/ 83 w 571"/>
                <a:gd name="T13" fmla="*/ 27 h 462"/>
                <a:gd name="T14" fmla="*/ 78 w 571"/>
                <a:gd name="T15" fmla="*/ 30 h 462"/>
                <a:gd name="T16" fmla="*/ 71 w 571"/>
                <a:gd name="T17" fmla="*/ 34 h 462"/>
                <a:gd name="T18" fmla="*/ 66 w 571"/>
                <a:gd name="T19" fmla="*/ 38 h 462"/>
                <a:gd name="T20" fmla="*/ 60 w 571"/>
                <a:gd name="T21" fmla="*/ 42 h 462"/>
                <a:gd name="T22" fmla="*/ 53 w 571"/>
                <a:gd name="T23" fmla="*/ 47 h 462"/>
                <a:gd name="T24" fmla="*/ 48 w 571"/>
                <a:gd name="T25" fmla="*/ 52 h 462"/>
                <a:gd name="T26" fmla="*/ 42 w 571"/>
                <a:gd name="T27" fmla="*/ 57 h 462"/>
                <a:gd name="T28" fmla="*/ 36 w 571"/>
                <a:gd name="T29" fmla="*/ 62 h 462"/>
                <a:gd name="T30" fmla="*/ 32 w 571"/>
                <a:gd name="T31" fmla="*/ 66 h 462"/>
                <a:gd name="T32" fmla="*/ 29 w 571"/>
                <a:gd name="T33" fmla="*/ 70 h 462"/>
                <a:gd name="T34" fmla="*/ 26 w 571"/>
                <a:gd name="T35" fmla="*/ 73 h 462"/>
                <a:gd name="T36" fmla="*/ 23 w 571"/>
                <a:gd name="T37" fmla="*/ 77 h 462"/>
                <a:gd name="T38" fmla="*/ 21 w 571"/>
                <a:gd name="T39" fmla="*/ 80 h 462"/>
                <a:gd name="T40" fmla="*/ 11 w 571"/>
                <a:gd name="T41" fmla="*/ 94 h 462"/>
                <a:gd name="T42" fmla="*/ 3 w 571"/>
                <a:gd name="T43" fmla="*/ 108 h 462"/>
                <a:gd name="T44" fmla="*/ 3 w 571"/>
                <a:gd name="T45" fmla="*/ 112 h 462"/>
                <a:gd name="T46" fmla="*/ 6 w 571"/>
                <a:gd name="T47" fmla="*/ 107 h 462"/>
                <a:gd name="T48" fmla="*/ 8 w 571"/>
                <a:gd name="T49" fmla="*/ 104 h 462"/>
                <a:gd name="T50" fmla="*/ 11 w 571"/>
                <a:gd name="T51" fmla="*/ 102 h 462"/>
                <a:gd name="T52" fmla="*/ 13 w 571"/>
                <a:gd name="T53" fmla="*/ 98 h 462"/>
                <a:gd name="T54" fmla="*/ 16 w 571"/>
                <a:gd name="T55" fmla="*/ 94 h 462"/>
                <a:gd name="T56" fmla="*/ 20 w 571"/>
                <a:gd name="T57" fmla="*/ 91 h 462"/>
                <a:gd name="T58" fmla="*/ 23 w 571"/>
                <a:gd name="T59" fmla="*/ 87 h 462"/>
                <a:gd name="T60" fmla="*/ 28 w 571"/>
                <a:gd name="T61" fmla="*/ 83 h 462"/>
                <a:gd name="T62" fmla="*/ 32 w 571"/>
                <a:gd name="T63" fmla="*/ 79 h 462"/>
                <a:gd name="T64" fmla="*/ 36 w 571"/>
                <a:gd name="T65" fmla="*/ 75 h 462"/>
                <a:gd name="T66" fmla="*/ 41 w 571"/>
                <a:gd name="T67" fmla="*/ 70 h 462"/>
                <a:gd name="T68" fmla="*/ 45 w 571"/>
                <a:gd name="T69" fmla="*/ 66 h 462"/>
                <a:gd name="T70" fmla="*/ 50 w 571"/>
                <a:gd name="T71" fmla="*/ 61 h 462"/>
                <a:gd name="T72" fmla="*/ 55 w 571"/>
                <a:gd name="T73" fmla="*/ 58 h 462"/>
                <a:gd name="T74" fmla="*/ 61 w 571"/>
                <a:gd name="T75" fmla="*/ 54 h 462"/>
                <a:gd name="T76" fmla="*/ 66 w 571"/>
                <a:gd name="T77" fmla="*/ 50 h 462"/>
                <a:gd name="T78" fmla="*/ 72 w 571"/>
                <a:gd name="T79" fmla="*/ 47 h 462"/>
                <a:gd name="T80" fmla="*/ 78 w 571"/>
                <a:gd name="T81" fmla="*/ 44 h 462"/>
                <a:gd name="T82" fmla="*/ 84 w 571"/>
                <a:gd name="T83" fmla="*/ 41 h 462"/>
                <a:gd name="T84" fmla="*/ 90 w 571"/>
                <a:gd name="T85" fmla="*/ 38 h 462"/>
                <a:gd name="T86" fmla="*/ 102 w 571"/>
                <a:gd name="T87" fmla="*/ 34 h 462"/>
                <a:gd name="T88" fmla="*/ 122 w 571"/>
                <a:gd name="T89" fmla="*/ 30 h 462"/>
                <a:gd name="T90" fmla="*/ 142 w 571"/>
                <a:gd name="T91" fmla="*/ 0 h 4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1"/>
                <a:gd name="T139" fmla="*/ 0 h 462"/>
                <a:gd name="T140" fmla="*/ 571 w 571"/>
                <a:gd name="T141" fmla="*/ 462 h 4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1" h="462">
                  <a:moveTo>
                    <a:pt x="571" y="0"/>
                  </a:moveTo>
                  <a:lnTo>
                    <a:pt x="552" y="8"/>
                  </a:lnTo>
                  <a:lnTo>
                    <a:pt x="529" y="15"/>
                  </a:lnTo>
                  <a:lnTo>
                    <a:pt x="500" y="27"/>
                  </a:lnTo>
                  <a:lnTo>
                    <a:pt x="483" y="32"/>
                  </a:lnTo>
                  <a:lnTo>
                    <a:pt x="466" y="40"/>
                  </a:lnTo>
                  <a:lnTo>
                    <a:pt x="445" y="50"/>
                  </a:lnTo>
                  <a:lnTo>
                    <a:pt x="424" y="59"/>
                  </a:lnTo>
                  <a:lnTo>
                    <a:pt x="403" y="69"/>
                  </a:lnTo>
                  <a:lnTo>
                    <a:pt x="381" y="80"/>
                  </a:lnTo>
                  <a:lnTo>
                    <a:pt x="369" y="86"/>
                  </a:lnTo>
                  <a:lnTo>
                    <a:pt x="360" y="91"/>
                  </a:lnTo>
                  <a:lnTo>
                    <a:pt x="346" y="99"/>
                  </a:lnTo>
                  <a:lnTo>
                    <a:pt x="335" y="105"/>
                  </a:lnTo>
                  <a:lnTo>
                    <a:pt x="324" y="112"/>
                  </a:lnTo>
                  <a:lnTo>
                    <a:pt x="312" y="120"/>
                  </a:lnTo>
                  <a:lnTo>
                    <a:pt x="299" y="127"/>
                  </a:lnTo>
                  <a:lnTo>
                    <a:pt x="287" y="135"/>
                  </a:lnTo>
                  <a:lnTo>
                    <a:pt x="274" y="143"/>
                  </a:lnTo>
                  <a:lnTo>
                    <a:pt x="265" y="152"/>
                  </a:lnTo>
                  <a:lnTo>
                    <a:pt x="251" y="160"/>
                  </a:lnTo>
                  <a:lnTo>
                    <a:pt x="240" y="167"/>
                  </a:lnTo>
                  <a:lnTo>
                    <a:pt x="227" y="177"/>
                  </a:lnTo>
                  <a:lnTo>
                    <a:pt x="215" y="186"/>
                  </a:lnTo>
                  <a:lnTo>
                    <a:pt x="204" y="196"/>
                  </a:lnTo>
                  <a:lnTo>
                    <a:pt x="192" y="205"/>
                  </a:lnTo>
                  <a:lnTo>
                    <a:pt x="179" y="215"/>
                  </a:lnTo>
                  <a:lnTo>
                    <a:pt x="170" y="226"/>
                  </a:lnTo>
                  <a:lnTo>
                    <a:pt x="156" y="238"/>
                  </a:lnTo>
                  <a:lnTo>
                    <a:pt x="145" y="249"/>
                  </a:lnTo>
                  <a:lnTo>
                    <a:pt x="135" y="259"/>
                  </a:lnTo>
                  <a:lnTo>
                    <a:pt x="130" y="264"/>
                  </a:lnTo>
                  <a:lnTo>
                    <a:pt x="124" y="270"/>
                  </a:lnTo>
                  <a:lnTo>
                    <a:pt x="118" y="278"/>
                  </a:lnTo>
                  <a:lnTo>
                    <a:pt x="113" y="283"/>
                  </a:lnTo>
                  <a:lnTo>
                    <a:pt x="107" y="289"/>
                  </a:lnTo>
                  <a:lnTo>
                    <a:pt x="101" y="295"/>
                  </a:lnTo>
                  <a:lnTo>
                    <a:pt x="92" y="306"/>
                  </a:lnTo>
                  <a:lnTo>
                    <a:pt x="88" y="314"/>
                  </a:lnTo>
                  <a:lnTo>
                    <a:pt x="84" y="319"/>
                  </a:lnTo>
                  <a:lnTo>
                    <a:pt x="63" y="344"/>
                  </a:lnTo>
                  <a:lnTo>
                    <a:pt x="44" y="373"/>
                  </a:lnTo>
                  <a:lnTo>
                    <a:pt x="29" y="401"/>
                  </a:lnTo>
                  <a:lnTo>
                    <a:pt x="14" y="432"/>
                  </a:lnTo>
                  <a:lnTo>
                    <a:pt x="0" y="462"/>
                  </a:lnTo>
                  <a:lnTo>
                    <a:pt x="12" y="445"/>
                  </a:lnTo>
                  <a:lnTo>
                    <a:pt x="17" y="437"/>
                  </a:lnTo>
                  <a:lnTo>
                    <a:pt x="25" y="428"/>
                  </a:lnTo>
                  <a:lnTo>
                    <a:pt x="29" y="422"/>
                  </a:lnTo>
                  <a:lnTo>
                    <a:pt x="35" y="416"/>
                  </a:lnTo>
                  <a:lnTo>
                    <a:pt x="38" y="411"/>
                  </a:lnTo>
                  <a:lnTo>
                    <a:pt x="44" y="405"/>
                  </a:lnTo>
                  <a:lnTo>
                    <a:pt x="50" y="397"/>
                  </a:lnTo>
                  <a:lnTo>
                    <a:pt x="55" y="392"/>
                  </a:lnTo>
                  <a:lnTo>
                    <a:pt x="61" y="384"/>
                  </a:lnTo>
                  <a:lnTo>
                    <a:pt x="67" y="376"/>
                  </a:lnTo>
                  <a:lnTo>
                    <a:pt x="75" y="369"/>
                  </a:lnTo>
                  <a:lnTo>
                    <a:pt x="82" y="361"/>
                  </a:lnTo>
                  <a:lnTo>
                    <a:pt x="88" y="354"/>
                  </a:lnTo>
                  <a:lnTo>
                    <a:pt x="95" y="346"/>
                  </a:lnTo>
                  <a:lnTo>
                    <a:pt x="103" y="338"/>
                  </a:lnTo>
                  <a:lnTo>
                    <a:pt x="113" y="329"/>
                  </a:lnTo>
                  <a:lnTo>
                    <a:pt x="120" y="321"/>
                  </a:lnTo>
                  <a:lnTo>
                    <a:pt x="128" y="314"/>
                  </a:lnTo>
                  <a:lnTo>
                    <a:pt x="135" y="306"/>
                  </a:lnTo>
                  <a:lnTo>
                    <a:pt x="145" y="297"/>
                  </a:lnTo>
                  <a:lnTo>
                    <a:pt x="154" y="289"/>
                  </a:lnTo>
                  <a:lnTo>
                    <a:pt x="164" y="280"/>
                  </a:lnTo>
                  <a:lnTo>
                    <a:pt x="173" y="272"/>
                  </a:lnTo>
                  <a:lnTo>
                    <a:pt x="183" y="262"/>
                  </a:lnTo>
                  <a:lnTo>
                    <a:pt x="192" y="255"/>
                  </a:lnTo>
                  <a:lnTo>
                    <a:pt x="202" y="247"/>
                  </a:lnTo>
                  <a:lnTo>
                    <a:pt x="211" y="238"/>
                  </a:lnTo>
                  <a:lnTo>
                    <a:pt x="223" y="232"/>
                  </a:lnTo>
                  <a:lnTo>
                    <a:pt x="232" y="224"/>
                  </a:lnTo>
                  <a:lnTo>
                    <a:pt x="244" y="215"/>
                  </a:lnTo>
                  <a:lnTo>
                    <a:pt x="255" y="209"/>
                  </a:lnTo>
                  <a:lnTo>
                    <a:pt x="265" y="200"/>
                  </a:lnTo>
                  <a:lnTo>
                    <a:pt x="278" y="194"/>
                  </a:lnTo>
                  <a:lnTo>
                    <a:pt x="289" y="186"/>
                  </a:lnTo>
                  <a:lnTo>
                    <a:pt x="301" y="181"/>
                  </a:lnTo>
                  <a:lnTo>
                    <a:pt x="312" y="175"/>
                  </a:lnTo>
                  <a:lnTo>
                    <a:pt x="324" y="167"/>
                  </a:lnTo>
                  <a:lnTo>
                    <a:pt x="337" y="162"/>
                  </a:lnTo>
                  <a:lnTo>
                    <a:pt x="348" y="156"/>
                  </a:lnTo>
                  <a:lnTo>
                    <a:pt x="362" y="152"/>
                  </a:lnTo>
                  <a:lnTo>
                    <a:pt x="384" y="143"/>
                  </a:lnTo>
                  <a:lnTo>
                    <a:pt x="409" y="135"/>
                  </a:lnTo>
                  <a:lnTo>
                    <a:pt x="436" y="127"/>
                  </a:lnTo>
                  <a:lnTo>
                    <a:pt x="489" y="122"/>
                  </a:lnTo>
                  <a:lnTo>
                    <a:pt x="542" y="124"/>
                  </a:lnTo>
                  <a:lnTo>
                    <a:pt x="571" y="0"/>
                  </a:lnTo>
                  <a:close/>
                </a:path>
              </a:pathLst>
            </a:custGeom>
            <a:solidFill>
              <a:srgbClr val="000000"/>
            </a:solidFill>
            <a:ln w="9525">
              <a:noFill/>
              <a:round/>
              <a:headEnd/>
              <a:tailEnd/>
            </a:ln>
          </p:spPr>
          <p:txBody>
            <a:bodyPr/>
            <a:lstStyle/>
            <a:p>
              <a:endParaRPr lang="en-US"/>
            </a:p>
          </p:txBody>
        </p:sp>
        <p:sp>
          <p:nvSpPr>
            <p:cNvPr id="51" name="Freeform 59"/>
            <p:cNvSpPr>
              <a:spLocks/>
            </p:cNvSpPr>
            <p:nvPr/>
          </p:nvSpPr>
          <p:spPr bwMode="auto">
            <a:xfrm>
              <a:off x="3912" y="2481"/>
              <a:ext cx="295" cy="152"/>
            </a:xfrm>
            <a:custGeom>
              <a:avLst/>
              <a:gdLst>
                <a:gd name="T0" fmla="*/ 32 w 592"/>
                <a:gd name="T1" fmla="*/ 0 h 305"/>
                <a:gd name="T2" fmla="*/ 33 w 592"/>
                <a:gd name="T3" fmla="*/ 2 h 305"/>
                <a:gd name="T4" fmla="*/ 36 w 592"/>
                <a:gd name="T5" fmla="*/ 10 h 305"/>
                <a:gd name="T6" fmla="*/ 39 w 592"/>
                <a:gd name="T7" fmla="*/ 14 h 305"/>
                <a:gd name="T8" fmla="*/ 43 w 592"/>
                <a:gd name="T9" fmla="*/ 20 h 305"/>
                <a:gd name="T10" fmla="*/ 43 w 592"/>
                <a:gd name="T11" fmla="*/ 22 h 305"/>
                <a:gd name="T12" fmla="*/ 45 w 592"/>
                <a:gd name="T13" fmla="*/ 23 h 305"/>
                <a:gd name="T14" fmla="*/ 47 w 592"/>
                <a:gd name="T15" fmla="*/ 26 h 305"/>
                <a:gd name="T16" fmla="*/ 49 w 592"/>
                <a:gd name="T17" fmla="*/ 27 h 305"/>
                <a:gd name="T18" fmla="*/ 50 w 592"/>
                <a:gd name="T19" fmla="*/ 29 h 305"/>
                <a:gd name="T20" fmla="*/ 53 w 592"/>
                <a:gd name="T21" fmla="*/ 32 h 305"/>
                <a:gd name="T22" fmla="*/ 54 w 592"/>
                <a:gd name="T23" fmla="*/ 33 h 305"/>
                <a:gd name="T24" fmla="*/ 56 w 592"/>
                <a:gd name="T25" fmla="*/ 35 h 305"/>
                <a:gd name="T26" fmla="*/ 58 w 592"/>
                <a:gd name="T27" fmla="*/ 36 h 305"/>
                <a:gd name="T28" fmla="*/ 60 w 592"/>
                <a:gd name="T29" fmla="*/ 38 h 305"/>
                <a:gd name="T30" fmla="*/ 62 w 592"/>
                <a:gd name="T31" fmla="*/ 40 h 305"/>
                <a:gd name="T32" fmla="*/ 64 w 592"/>
                <a:gd name="T33" fmla="*/ 41 h 305"/>
                <a:gd name="T34" fmla="*/ 66 w 592"/>
                <a:gd name="T35" fmla="*/ 42 h 305"/>
                <a:gd name="T36" fmla="*/ 68 w 592"/>
                <a:gd name="T37" fmla="*/ 44 h 305"/>
                <a:gd name="T38" fmla="*/ 70 w 592"/>
                <a:gd name="T39" fmla="*/ 45 h 305"/>
                <a:gd name="T40" fmla="*/ 72 w 592"/>
                <a:gd name="T41" fmla="*/ 47 h 305"/>
                <a:gd name="T42" fmla="*/ 75 w 592"/>
                <a:gd name="T43" fmla="*/ 48 h 305"/>
                <a:gd name="T44" fmla="*/ 77 w 592"/>
                <a:gd name="T45" fmla="*/ 49 h 305"/>
                <a:gd name="T46" fmla="*/ 83 w 592"/>
                <a:gd name="T47" fmla="*/ 52 h 305"/>
                <a:gd name="T48" fmla="*/ 88 w 592"/>
                <a:gd name="T49" fmla="*/ 54 h 305"/>
                <a:gd name="T50" fmla="*/ 94 w 592"/>
                <a:gd name="T51" fmla="*/ 56 h 305"/>
                <a:gd name="T52" fmla="*/ 100 w 592"/>
                <a:gd name="T53" fmla="*/ 59 h 305"/>
                <a:gd name="T54" fmla="*/ 107 w 592"/>
                <a:gd name="T55" fmla="*/ 61 h 305"/>
                <a:gd name="T56" fmla="*/ 114 w 592"/>
                <a:gd name="T57" fmla="*/ 62 h 305"/>
                <a:gd name="T58" fmla="*/ 122 w 592"/>
                <a:gd name="T59" fmla="*/ 63 h 305"/>
                <a:gd name="T60" fmla="*/ 130 w 592"/>
                <a:gd name="T61" fmla="*/ 64 h 305"/>
                <a:gd name="T62" fmla="*/ 147 w 592"/>
                <a:gd name="T63" fmla="*/ 65 h 305"/>
                <a:gd name="T64" fmla="*/ 142 w 592"/>
                <a:gd name="T65" fmla="*/ 76 h 305"/>
                <a:gd name="T66" fmla="*/ 0 w 592"/>
                <a:gd name="T67" fmla="*/ 42 h 305"/>
                <a:gd name="T68" fmla="*/ 10 w 592"/>
                <a:gd name="T69" fmla="*/ 41 h 305"/>
                <a:gd name="T70" fmla="*/ 24 w 592"/>
                <a:gd name="T71" fmla="*/ 41 h 305"/>
                <a:gd name="T72" fmla="*/ 37 w 592"/>
                <a:gd name="T73" fmla="*/ 41 h 305"/>
                <a:gd name="T74" fmla="*/ 45 w 592"/>
                <a:gd name="T75" fmla="*/ 38 h 305"/>
                <a:gd name="T76" fmla="*/ 16 w 592"/>
                <a:gd name="T77" fmla="*/ 14 h 305"/>
                <a:gd name="T78" fmla="*/ 32 w 592"/>
                <a:gd name="T79" fmla="*/ 0 h 305"/>
                <a:gd name="T80" fmla="*/ 32 w 592"/>
                <a:gd name="T81" fmla="*/ 0 h 3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2"/>
                <a:gd name="T124" fmla="*/ 0 h 305"/>
                <a:gd name="T125" fmla="*/ 592 w 592"/>
                <a:gd name="T126" fmla="*/ 305 h 3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2" h="305">
                  <a:moveTo>
                    <a:pt x="128" y="0"/>
                  </a:moveTo>
                  <a:lnTo>
                    <a:pt x="132" y="10"/>
                  </a:lnTo>
                  <a:lnTo>
                    <a:pt x="147" y="40"/>
                  </a:lnTo>
                  <a:lnTo>
                    <a:pt x="156" y="59"/>
                  </a:lnTo>
                  <a:lnTo>
                    <a:pt x="172" y="82"/>
                  </a:lnTo>
                  <a:lnTo>
                    <a:pt x="175" y="88"/>
                  </a:lnTo>
                  <a:lnTo>
                    <a:pt x="181" y="92"/>
                  </a:lnTo>
                  <a:lnTo>
                    <a:pt x="191" y="105"/>
                  </a:lnTo>
                  <a:lnTo>
                    <a:pt x="196" y="111"/>
                  </a:lnTo>
                  <a:lnTo>
                    <a:pt x="202" y="116"/>
                  </a:lnTo>
                  <a:lnTo>
                    <a:pt x="213" y="130"/>
                  </a:lnTo>
                  <a:lnTo>
                    <a:pt x="219" y="135"/>
                  </a:lnTo>
                  <a:lnTo>
                    <a:pt x="227" y="141"/>
                  </a:lnTo>
                  <a:lnTo>
                    <a:pt x="234" y="147"/>
                  </a:lnTo>
                  <a:lnTo>
                    <a:pt x="242" y="152"/>
                  </a:lnTo>
                  <a:lnTo>
                    <a:pt x="249" y="160"/>
                  </a:lnTo>
                  <a:lnTo>
                    <a:pt x="257" y="164"/>
                  </a:lnTo>
                  <a:lnTo>
                    <a:pt x="267" y="170"/>
                  </a:lnTo>
                  <a:lnTo>
                    <a:pt x="274" y="177"/>
                  </a:lnTo>
                  <a:lnTo>
                    <a:pt x="282" y="183"/>
                  </a:lnTo>
                  <a:lnTo>
                    <a:pt x="291" y="189"/>
                  </a:lnTo>
                  <a:lnTo>
                    <a:pt x="301" y="192"/>
                  </a:lnTo>
                  <a:lnTo>
                    <a:pt x="312" y="198"/>
                  </a:lnTo>
                  <a:lnTo>
                    <a:pt x="333" y="209"/>
                  </a:lnTo>
                  <a:lnTo>
                    <a:pt x="354" y="219"/>
                  </a:lnTo>
                  <a:lnTo>
                    <a:pt x="379" y="227"/>
                  </a:lnTo>
                  <a:lnTo>
                    <a:pt x="403" y="236"/>
                  </a:lnTo>
                  <a:lnTo>
                    <a:pt x="430" y="244"/>
                  </a:lnTo>
                  <a:lnTo>
                    <a:pt x="459" y="249"/>
                  </a:lnTo>
                  <a:lnTo>
                    <a:pt x="489" y="255"/>
                  </a:lnTo>
                  <a:lnTo>
                    <a:pt x="521" y="259"/>
                  </a:lnTo>
                  <a:lnTo>
                    <a:pt x="592" y="263"/>
                  </a:lnTo>
                  <a:lnTo>
                    <a:pt x="571" y="305"/>
                  </a:lnTo>
                  <a:lnTo>
                    <a:pt x="0" y="170"/>
                  </a:lnTo>
                  <a:lnTo>
                    <a:pt x="42" y="166"/>
                  </a:lnTo>
                  <a:lnTo>
                    <a:pt x="97" y="166"/>
                  </a:lnTo>
                  <a:lnTo>
                    <a:pt x="149" y="166"/>
                  </a:lnTo>
                  <a:lnTo>
                    <a:pt x="183" y="154"/>
                  </a:lnTo>
                  <a:lnTo>
                    <a:pt x="67" y="57"/>
                  </a:lnTo>
                  <a:lnTo>
                    <a:pt x="128" y="0"/>
                  </a:lnTo>
                  <a:close/>
                </a:path>
              </a:pathLst>
            </a:custGeom>
            <a:solidFill>
              <a:srgbClr val="000000"/>
            </a:solidFill>
            <a:ln w="9525">
              <a:noFill/>
              <a:round/>
              <a:headEnd/>
              <a:tailEnd/>
            </a:ln>
          </p:spPr>
          <p:txBody>
            <a:bodyPr/>
            <a:lstStyle/>
            <a:p>
              <a:endParaRPr lang="en-US"/>
            </a:p>
          </p:txBody>
        </p:sp>
        <p:sp>
          <p:nvSpPr>
            <p:cNvPr id="52" name="Freeform 60"/>
            <p:cNvSpPr>
              <a:spLocks/>
            </p:cNvSpPr>
            <p:nvPr/>
          </p:nvSpPr>
          <p:spPr bwMode="auto">
            <a:xfrm>
              <a:off x="3792" y="2524"/>
              <a:ext cx="270" cy="291"/>
            </a:xfrm>
            <a:custGeom>
              <a:avLst/>
              <a:gdLst>
                <a:gd name="T0" fmla="*/ 1 w 540"/>
                <a:gd name="T1" fmla="*/ 18 h 581"/>
                <a:gd name="T2" fmla="*/ 4 w 540"/>
                <a:gd name="T3" fmla="*/ 37 h 581"/>
                <a:gd name="T4" fmla="*/ 9 w 540"/>
                <a:gd name="T5" fmla="*/ 54 h 581"/>
                <a:gd name="T6" fmla="*/ 13 w 540"/>
                <a:gd name="T7" fmla="*/ 66 h 581"/>
                <a:gd name="T8" fmla="*/ 20 w 540"/>
                <a:gd name="T9" fmla="*/ 78 h 581"/>
                <a:gd name="T10" fmla="*/ 27 w 540"/>
                <a:gd name="T11" fmla="*/ 91 h 581"/>
                <a:gd name="T12" fmla="*/ 34 w 540"/>
                <a:gd name="T13" fmla="*/ 98 h 581"/>
                <a:gd name="T14" fmla="*/ 35 w 540"/>
                <a:gd name="T15" fmla="*/ 101 h 581"/>
                <a:gd name="T16" fmla="*/ 38 w 540"/>
                <a:gd name="T17" fmla="*/ 104 h 581"/>
                <a:gd name="T18" fmla="*/ 40 w 540"/>
                <a:gd name="T19" fmla="*/ 107 h 581"/>
                <a:gd name="T20" fmla="*/ 43 w 540"/>
                <a:gd name="T21" fmla="*/ 110 h 581"/>
                <a:gd name="T22" fmla="*/ 48 w 540"/>
                <a:gd name="T23" fmla="*/ 114 h 581"/>
                <a:gd name="T24" fmla="*/ 51 w 540"/>
                <a:gd name="T25" fmla="*/ 117 h 581"/>
                <a:gd name="T26" fmla="*/ 58 w 540"/>
                <a:gd name="T27" fmla="*/ 122 h 581"/>
                <a:gd name="T28" fmla="*/ 65 w 540"/>
                <a:gd name="T29" fmla="*/ 127 h 581"/>
                <a:gd name="T30" fmla="*/ 73 w 540"/>
                <a:gd name="T31" fmla="*/ 131 h 581"/>
                <a:gd name="T32" fmla="*/ 81 w 540"/>
                <a:gd name="T33" fmla="*/ 136 h 581"/>
                <a:gd name="T34" fmla="*/ 90 w 540"/>
                <a:gd name="T35" fmla="*/ 140 h 581"/>
                <a:gd name="T36" fmla="*/ 99 w 540"/>
                <a:gd name="T37" fmla="*/ 144 h 581"/>
                <a:gd name="T38" fmla="*/ 135 w 540"/>
                <a:gd name="T39" fmla="*/ 122 h 581"/>
                <a:gd name="T40" fmla="*/ 98 w 540"/>
                <a:gd name="T41" fmla="*/ 118 h 581"/>
                <a:gd name="T42" fmla="*/ 81 w 540"/>
                <a:gd name="T43" fmla="*/ 113 h 581"/>
                <a:gd name="T44" fmla="*/ 69 w 540"/>
                <a:gd name="T45" fmla="*/ 108 h 581"/>
                <a:gd name="T46" fmla="*/ 63 w 540"/>
                <a:gd name="T47" fmla="*/ 105 h 581"/>
                <a:gd name="T48" fmla="*/ 58 w 540"/>
                <a:gd name="T49" fmla="*/ 101 h 581"/>
                <a:gd name="T50" fmla="*/ 52 w 540"/>
                <a:gd name="T51" fmla="*/ 97 h 581"/>
                <a:gd name="T52" fmla="*/ 46 w 540"/>
                <a:gd name="T53" fmla="*/ 93 h 581"/>
                <a:gd name="T54" fmla="*/ 40 w 540"/>
                <a:gd name="T55" fmla="*/ 87 h 581"/>
                <a:gd name="T56" fmla="*/ 36 w 540"/>
                <a:gd name="T57" fmla="*/ 83 h 581"/>
                <a:gd name="T58" fmla="*/ 34 w 540"/>
                <a:gd name="T59" fmla="*/ 80 h 581"/>
                <a:gd name="T60" fmla="*/ 31 w 540"/>
                <a:gd name="T61" fmla="*/ 77 h 581"/>
                <a:gd name="T62" fmla="*/ 25 w 540"/>
                <a:gd name="T63" fmla="*/ 69 h 581"/>
                <a:gd name="T64" fmla="*/ 17 w 540"/>
                <a:gd name="T65" fmla="*/ 53 h 581"/>
                <a:gd name="T66" fmla="*/ 10 w 540"/>
                <a:gd name="T67" fmla="*/ 39 h 581"/>
                <a:gd name="T68" fmla="*/ 5 w 540"/>
                <a:gd name="T69" fmla="*/ 24 h 581"/>
                <a:gd name="T70" fmla="*/ 0 w 540"/>
                <a:gd name="T71" fmla="*/ 0 h 5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0"/>
                <a:gd name="T109" fmla="*/ 0 h 581"/>
                <a:gd name="T110" fmla="*/ 540 w 540"/>
                <a:gd name="T111" fmla="*/ 581 h 5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0" h="581">
                  <a:moveTo>
                    <a:pt x="0" y="0"/>
                  </a:moveTo>
                  <a:lnTo>
                    <a:pt x="4" y="72"/>
                  </a:lnTo>
                  <a:lnTo>
                    <a:pt x="9" y="108"/>
                  </a:lnTo>
                  <a:lnTo>
                    <a:pt x="17" y="148"/>
                  </a:lnTo>
                  <a:lnTo>
                    <a:pt x="28" y="192"/>
                  </a:lnTo>
                  <a:lnTo>
                    <a:pt x="36" y="215"/>
                  </a:lnTo>
                  <a:lnTo>
                    <a:pt x="46" y="239"/>
                  </a:lnTo>
                  <a:lnTo>
                    <a:pt x="55" y="264"/>
                  </a:lnTo>
                  <a:lnTo>
                    <a:pt x="66" y="289"/>
                  </a:lnTo>
                  <a:lnTo>
                    <a:pt x="80" y="312"/>
                  </a:lnTo>
                  <a:lnTo>
                    <a:pt x="93" y="336"/>
                  </a:lnTo>
                  <a:lnTo>
                    <a:pt x="110" y="361"/>
                  </a:lnTo>
                  <a:lnTo>
                    <a:pt x="127" y="386"/>
                  </a:lnTo>
                  <a:lnTo>
                    <a:pt x="133" y="391"/>
                  </a:lnTo>
                  <a:lnTo>
                    <a:pt x="137" y="397"/>
                  </a:lnTo>
                  <a:lnTo>
                    <a:pt x="143" y="403"/>
                  </a:lnTo>
                  <a:lnTo>
                    <a:pt x="148" y="408"/>
                  </a:lnTo>
                  <a:lnTo>
                    <a:pt x="152" y="414"/>
                  </a:lnTo>
                  <a:lnTo>
                    <a:pt x="158" y="422"/>
                  </a:lnTo>
                  <a:lnTo>
                    <a:pt x="163" y="427"/>
                  </a:lnTo>
                  <a:lnTo>
                    <a:pt x="169" y="433"/>
                  </a:lnTo>
                  <a:lnTo>
                    <a:pt x="175" y="437"/>
                  </a:lnTo>
                  <a:lnTo>
                    <a:pt x="181" y="443"/>
                  </a:lnTo>
                  <a:lnTo>
                    <a:pt x="194" y="454"/>
                  </a:lnTo>
                  <a:lnTo>
                    <a:pt x="198" y="460"/>
                  </a:lnTo>
                  <a:lnTo>
                    <a:pt x="205" y="466"/>
                  </a:lnTo>
                  <a:lnTo>
                    <a:pt x="219" y="475"/>
                  </a:lnTo>
                  <a:lnTo>
                    <a:pt x="232" y="486"/>
                  </a:lnTo>
                  <a:lnTo>
                    <a:pt x="247" y="496"/>
                  </a:lnTo>
                  <a:lnTo>
                    <a:pt x="260" y="507"/>
                  </a:lnTo>
                  <a:lnTo>
                    <a:pt x="276" y="517"/>
                  </a:lnTo>
                  <a:lnTo>
                    <a:pt x="293" y="524"/>
                  </a:lnTo>
                  <a:lnTo>
                    <a:pt x="308" y="534"/>
                  </a:lnTo>
                  <a:lnTo>
                    <a:pt x="325" y="543"/>
                  </a:lnTo>
                  <a:lnTo>
                    <a:pt x="342" y="551"/>
                  </a:lnTo>
                  <a:lnTo>
                    <a:pt x="361" y="559"/>
                  </a:lnTo>
                  <a:lnTo>
                    <a:pt x="380" y="566"/>
                  </a:lnTo>
                  <a:lnTo>
                    <a:pt x="399" y="574"/>
                  </a:lnTo>
                  <a:lnTo>
                    <a:pt x="420" y="581"/>
                  </a:lnTo>
                  <a:lnTo>
                    <a:pt x="540" y="485"/>
                  </a:lnTo>
                  <a:lnTo>
                    <a:pt x="468" y="485"/>
                  </a:lnTo>
                  <a:lnTo>
                    <a:pt x="392" y="471"/>
                  </a:lnTo>
                  <a:lnTo>
                    <a:pt x="348" y="460"/>
                  </a:lnTo>
                  <a:lnTo>
                    <a:pt x="325" y="450"/>
                  </a:lnTo>
                  <a:lnTo>
                    <a:pt x="302" y="441"/>
                  </a:lnTo>
                  <a:lnTo>
                    <a:pt x="279" y="431"/>
                  </a:lnTo>
                  <a:lnTo>
                    <a:pt x="266" y="424"/>
                  </a:lnTo>
                  <a:lnTo>
                    <a:pt x="255" y="418"/>
                  </a:lnTo>
                  <a:lnTo>
                    <a:pt x="243" y="410"/>
                  </a:lnTo>
                  <a:lnTo>
                    <a:pt x="232" y="403"/>
                  </a:lnTo>
                  <a:lnTo>
                    <a:pt x="220" y="395"/>
                  </a:lnTo>
                  <a:lnTo>
                    <a:pt x="209" y="388"/>
                  </a:lnTo>
                  <a:lnTo>
                    <a:pt x="198" y="378"/>
                  </a:lnTo>
                  <a:lnTo>
                    <a:pt x="186" y="369"/>
                  </a:lnTo>
                  <a:lnTo>
                    <a:pt x="175" y="359"/>
                  </a:lnTo>
                  <a:lnTo>
                    <a:pt x="163" y="348"/>
                  </a:lnTo>
                  <a:lnTo>
                    <a:pt x="152" y="336"/>
                  </a:lnTo>
                  <a:lnTo>
                    <a:pt x="146" y="332"/>
                  </a:lnTo>
                  <a:lnTo>
                    <a:pt x="141" y="325"/>
                  </a:lnTo>
                  <a:lnTo>
                    <a:pt x="135" y="319"/>
                  </a:lnTo>
                  <a:lnTo>
                    <a:pt x="131" y="312"/>
                  </a:lnTo>
                  <a:lnTo>
                    <a:pt x="127" y="308"/>
                  </a:lnTo>
                  <a:lnTo>
                    <a:pt x="122" y="300"/>
                  </a:lnTo>
                  <a:lnTo>
                    <a:pt x="101" y="274"/>
                  </a:lnTo>
                  <a:lnTo>
                    <a:pt x="82" y="243"/>
                  </a:lnTo>
                  <a:lnTo>
                    <a:pt x="65" y="211"/>
                  </a:lnTo>
                  <a:lnTo>
                    <a:pt x="47" y="173"/>
                  </a:lnTo>
                  <a:lnTo>
                    <a:pt x="40" y="156"/>
                  </a:lnTo>
                  <a:lnTo>
                    <a:pt x="32" y="135"/>
                  </a:lnTo>
                  <a:lnTo>
                    <a:pt x="21" y="95"/>
                  </a:lnTo>
                  <a:lnTo>
                    <a:pt x="8" y="49"/>
                  </a:lnTo>
                  <a:lnTo>
                    <a:pt x="0" y="0"/>
                  </a:lnTo>
                  <a:close/>
                </a:path>
              </a:pathLst>
            </a:custGeom>
            <a:solidFill>
              <a:srgbClr val="000000"/>
            </a:solidFill>
            <a:ln w="9525">
              <a:noFill/>
              <a:round/>
              <a:headEnd/>
              <a:tailEnd/>
            </a:ln>
          </p:spPr>
          <p:txBody>
            <a:bodyPr/>
            <a:lstStyle/>
            <a:p>
              <a:endParaRPr lang="en-US"/>
            </a:p>
          </p:txBody>
        </p:sp>
        <p:sp>
          <p:nvSpPr>
            <p:cNvPr id="53" name="Freeform 61"/>
            <p:cNvSpPr>
              <a:spLocks/>
            </p:cNvSpPr>
            <p:nvPr/>
          </p:nvSpPr>
          <p:spPr bwMode="auto">
            <a:xfrm>
              <a:off x="3884" y="2774"/>
              <a:ext cx="38" cy="123"/>
            </a:xfrm>
            <a:custGeom>
              <a:avLst/>
              <a:gdLst>
                <a:gd name="T0" fmla="*/ 0 w 76"/>
                <a:gd name="T1" fmla="*/ 0 h 245"/>
                <a:gd name="T2" fmla="*/ 4 w 76"/>
                <a:gd name="T3" fmla="*/ 15 h 245"/>
                <a:gd name="T4" fmla="*/ 5 w 76"/>
                <a:gd name="T5" fmla="*/ 23 h 245"/>
                <a:gd name="T6" fmla="*/ 9 w 76"/>
                <a:gd name="T7" fmla="*/ 31 h 245"/>
                <a:gd name="T8" fmla="*/ 10 w 76"/>
                <a:gd name="T9" fmla="*/ 38 h 245"/>
                <a:gd name="T10" fmla="*/ 13 w 76"/>
                <a:gd name="T11" fmla="*/ 44 h 245"/>
                <a:gd name="T12" fmla="*/ 15 w 76"/>
                <a:gd name="T13" fmla="*/ 49 h 245"/>
                <a:gd name="T14" fmla="*/ 18 w 76"/>
                <a:gd name="T15" fmla="*/ 51 h 245"/>
                <a:gd name="T16" fmla="*/ 19 w 76"/>
                <a:gd name="T17" fmla="*/ 52 h 245"/>
                <a:gd name="T18" fmla="*/ 10 w 76"/>
                <a:gd name="T19" fmla="*/ 62 h 245"/>
                <a:gd name="T20" fmla="*/ 6 w 76"/>
                <a:gd name="T21" fmla="*/ 54 h 245"/>
                <a:gd name="T22" fmla="*/ 4 w 76"/>
                <a:gd name="T23" fmla="*/ 46 h 245"/>
                <a:gd name="T24" fmla="*/ 1 w 76"/>
                <a:gd name="T25" fmla="*/ 31 h 245"/>
                <a:gd name="T26" fmla="*/ 0 w 76"/>
                <a:gd name="T27" fmla="*/ 0 h 245"/>
                <a:gd name="T28" fmla="*/ 0 w 76"/>
                <a:gd name="T29" fmla="*/ 0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245"/>
                <a:gd name="T47" fmla="*/ 76 w 76"/>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245">
                  <a:moveTo>
                    <a:pt x="0" y="0"/>
                  </a:moveTo>
                  <a:lnTo>
                    <a:pt x="16" y="59"/>
                  </a:lnTo>
                  <a:lnTo>
                    <a:pt x="23" y="91"/>
                  </a:lnTo>
                  <a:lnTo>
                    <a:pt x="33" y="121"/>
                  </a:lnTo>
                  <a:lnTo>
                    <a:pt x="40" y="150"/>
                  </a:lnTo>
                  <a:lnTo>
                    <a:pt x="52" y="175"/>
                  </a:lnTo>
                  <a:lnTo>
                    <a:pt x="63" y="196"/>
                  </a:lnTo>
                  <a:lnTo>
                    <a:pt x="69" y="201"/>
                  </a:lnTo>
                  <a:lnTo>
                    <a:pt x="76" y="207"/>
                  </a:lnTo>
                  <a:lnTo>
                    <a:pt x="38" y="245"/>
                  </a:lnTo>
                  <a:lnTo>
                    <a:pt x="25" y="215"/>
                  </a:lnTo>
                  <a:lnTo>
                    <a:pt x="16" y="184"/>
                  </a:lnTo>
                  <a:lnTo>
                    <a:pt x="4" y="121"/>
                  </a:lnTo>
                  <a:lnTo>
                    <a:pt x="0" y="0"/>
                  </a:lnTo>
                  <a:close/>
                </a:path>
              </a:pathLst>
            </a:custGeom>
            <a:solidFill>
              <a:srgbClr val="000000"/>
            </a:solidFill>
            <a:ln w="9525">
              <a:noFill/>
              <a:round/>
              <a:headEnd/>
              <a:tailEnd/>
            </a:ln>
          </p:spPr>
          <p:txBody>
            <a:bodyPr/>
            <a:lstStyle/>
            <a:p>
              <a:endParaRPr lang="en-US"/>
            </a:p>
          </p:txBody>
        </p:sp>
        <p:sp>
          <p:nvSpPr>
            <p:cNvPr id="54" name="Freeform 62"/>
            <p:cNvSpPr>
              <a:spLocks/>
            </p:cNvSpPr>
            <p:nvPr/>
          </p:nvSpPr>
          <p:spPr bwMode="auto">
            <a:xfrm>
              <a:off x="4015" y="2985"/>
              <a:ext cx="269" cy="419"/>
            </a:xfrm>
            <a:custGeom>
              <a:avLst/>
              <a:gdLst>
                <a:gd name="T0" fmla="*/ 1 w 538"/>
                <a:gd name="T1" fmla="*/ 120 h 836"/>
                <a:gd name="T2" fmla="*/ 6 w 538"/>
                <a:gd name="T3" fmla="*/ 133 h 836"/>
                <a:gd name="T4" fmla="*/ 10 w 538"/>
                <a:gd name="T5" fmla="*/ 145 h 836"/>
                <a:gd name="T6" fmla="*/ 17 w 538"/>
                <a:gd name="T7" fmla="*/ 157 h 836"/>
                <a:gd name="T8" fmla="*/ 24 w 538"/>
                <a:gd name="T9" fmla="*/ 172 h 836"/>
                <a:gd name="T10" fmla="*/ 33 w 538"/>
                <a:gd name="T11" fmla="*/ 186 h 836"/>
                <a:gd name="T12" fmla="*/ 38 w 538"/>
                <a:gd name="T13" fmla="*/ 194 h 836"/>
                <a:gd name="T14" fmla="*/ 33 w 538"/>
                <a:gd name="T15" fmla="*/ 197 h 836"/>
                <a:gd name="T16" fmla="*/ 26 w 538"/>
                <a:gd name="T17" fmla="*/ 200 h 836"/>
                <a:gd name="T18" fmla="*/ 47 w 538"/>
                <a:gd name="T19" fmla="*/ 205 h 836"/>
                <a:gd name="T20" fmla="*/ 66 w 538"/>
                <a:gd name="T21" fmla="*/ 207 h 836"/>
                <a:gd name="T22" fmla="*/ 97 w 538"/>
                <a:gd name="T23" fmla="*/ 210 h 836"/>
                <a:gd name="T24" fmla="*/ 135 w 538"/>
                <a:gd name="T25" fmla="*/ 207 h 836"/>
                <a:gd name="T26" fmla="*/ 132 w 538"/>
                <a:gd name="T27" fmla="*/ 187 h 836"/>
                <a:gd name="T28" fmla="*/ 124 w 538"/>
                <a:gd name="T29" fmla="*/ 176 h 836"/>
                <a:gd name="T30" fmla="*/ 114 w 538"/>
                <a:gd name="T31" fmla="*/ 160 h 836"/>
                <a:gd name="T32" fmla="*/ 107 w 538"/>
                <a:gd name="T33" fmla="*/ 150 h 836"/>
                <a:gd name="T34" fmla="*/ 102 w 538"/>
                <a:gd name="T35" fmla="*/ 139 h 836"/>
                <a:gd name="T36" fmla="*/ 97 w 538"/>
                <a:gd name="T37" fmla="*/ 128 h 836"/>
                <a:gd name="T38" fmla="*/ 93 w 538"/>
                <a:gd name="T39" fmla="*/ 115 h 836"/>
                <a:gd name="T40" fmla="*/ 88 w 538"/>
                <a:gd name="T41" fmla="*/ 86 h 836"/>
                <a:gd name="T42" fmla="*/ 91 w 538"/>
                <a:gd name="T43" fmla="*/ 54 h 836"/>
                <a:gd name="T44" fmla="*/ 94 w 538"/>
                <a:gd name="T45" fmla="*/ 42 h 836"/>
                <a:gd name="T46" fmla="*/ 97 w 538"/>
                <a:gd name="T47" fmla="*/ 33 h 836"/>
                <a:gd name="T48" fmla="*/ 101 w 538"/>
                <a:gd name="T49" fmla="*/ 24 h 836"/>
                <a:gd name="T50" fmla="*/ 105 w 538"/>
                <a:gd name="T51" fmla="*/ 15 h 836"/>
                <a:gd name="T52" fmla="*/ 111 w 538"/>
                <a:gd name="T53" fmla="*/ 6 h 836"/>
                <a:gd name="T54" fmla="*/ 111 w 538"/>
                <a:gd name="T55" fmla="*/ 4 h 836"/>
                <a:gd name="T56" fmla="*/ 107 w 538"/>
                <a:gd name="T57" fmla="*/ 7 h 836"/>
                <a:gd name="T58" fmla="*/ 103 w 538"/>
                <a:gd name="T59" fmla="*/ 12 h 836"/>
                <a:gd name="T60" fmla="*/ 100 w 538"/>
                <a:gd name="T61" fmla="*/ 15 h 836"/>
                <a:gd name="T62" fmla="*/ 92 w 538"/>
                <a:gd name="T63" fmla="*/ 26 h 836"/>
                <a:gd name="T64" fmla="*/ 85 w 538"/>
                <a:gd name="T65" fmla="*/ 41 h 836"/>
                <a:gd name="T66" fmla="*/ 77 w 538"/>
                <a:gd name="T67" fmla="*/ 73 h 836"/>
                <a:gd name="T68" fmla="*/ 77 w 538"/>
                <a:gd name="T69" fmla="*/ 104 h 836"/>
                <a:gd name="T70" fmla="*/ 80 w 538"/>
                <a:gd name="T71" fmla="*/ 123 h 836"/>
                <a:gd name="T72" fmla="*/ 84 w 538"/>
                <a:gd name="T73" fmla="*/ 138 h 836"/>
                <a:gd name="T74" fmla="*/ 88 w 538"/>
                <a:gd name="T75" fmla="*/ 149 h 836"/>
                <a:gd name="T76" fmla="*/ 92 w 538"/>
                <a:gd name="T77" fmla="*/ 159 h 836"/>
                <a:gd name="T78" fmla="*/ 98 w 538"/>
                <a:gd name="T79" fmla="*/ 170 h 836"/>
                <a:gd name="T80" fmla="*/ 104 w 538"/>
                <a:gd name="T81" fmla="*/ 182 h 836"/>
                <a:gd name="T82" fmla="*/ 105 w 538"/>
                <a:gd name="T83" fmla="*/ 190 h 836"/>
                <a:gd name="T84" fmla="*/ 96 w 538"/>
                <a:gd name="T85" fmla="*/ 193 h 836"/>
                <a:gd name="T86" fmla="*/ 48 w 538"/>
                <a:gd name="T87" fmla="*/ 187 h 836"/>
                <a:gd name="T88" fmla="*/ 44 w 538"/>
                <a:gd name="T89" fmla="*/ 184 h 836"/>
                <a:gd name="T90" fmla="*/ 42 w 538"/>
                <a:gd name="T91" fmla="*/ 180 h 836"/>
                <a:gd name="T92" fmla="*/ 39 w 538"/>
                <a:gd name="T93" fmla="*/ 176 h 836"/>
                <a:gd name="T94" fmla="*/ 36 w 538"/>
                <a:gd name="T95" fmla="*/ 173 h 836"/>
                <a:gd name="T96" fmla="*/ 26 w 538"/>
                <a:gd name="T97" fmla="*/ 159 h 836"/>
                <a:gd name="T98" fmla="*/ 18 w 538"/>
                <a:gd name="T99" fmla="*/ 146 h 836"/>
                <a:gd name="T100" fmla="*/ 11 w 538"/>
                <a:gd name="T101" fmla="*/ 135 h 836"/>
                <a:gd name="T102" fmla="*/ 6 w 538"/>
                <a:gd name="T103" fmla="*/ 126 h 836"/>
                <a:gd name="T104" fmla="*/ 0 w 538"/>
                <a:gd name="T105" fmla="*/ 112 h 8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836"/>
                <a:gd name="T161" fmla="*/ 538 w 538"/>
                <a:gd name="T162" fmla="*/ 836 h 8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836">
                  <a:moveTo>
                    <a:pt x="0" y="446"/>
                  </a:moveTo>
                  <a:lnTo>
                    <a:pt x="7" y="477"/>
                  </a:lnTo>
                  <a:lnTo>
                    <a:pt x="17" y="509"/>
                  </a:lnTo>
                  <a:lnTo>
                    <a:pt x="24" y="530"/>
                  </a:lnTo>
                  <a:lnTo>
                    <a:pt x="32" y="551"/>
                  </a:lnTo>
                  <a:lnTo>
                    <a:pt x="41" y="576"/>
                  </a:lnTo>
                  <a:lnTo>
                    <a:pt x="53" y="600"/>
                  </a:lnTo>
                  <a:lnTo>
                    <a:pt x="66" y="627"/>
                  </a:lnTo>
                  <a:lnTo>
                    <a:pt x="79" y="655"/>
                  </a:lnTo>
                  <a:lnTo>
                    <a:pt x="97" y="684"/>
                  </a:lnTo>
                  <a:lnTo>
                    <a:pt x="112" y="713"/>
                  </a:lnTo>
                  <a:lnTo>
                    <a:pt x="131" y="743"/>
                  </a:lnTo>
                  <a:lnTo>
                    <a:pt x="154" y="771"/>
                  </a:lnTo>
                  <a:lnTo>
                    <a:pt x="154" y="775"/>
                  </a:lnTo>
                  <a:lnTo>
                    <a:pt x="148" y="779"/>
                  </a:lnTo>
                  <a:lnTo>
                    <a:pt x="131" y="787"/>
                  </a:lnTo>
                  <a:lnTo>
                    <a:pt x="116" y="794"/>
                  </a:lnTo>
                  <a:lnTo>
                    <a:pt x="106" y="798"/>
                  </a:lnTo>
                  <a:lnTo>
                    <a:pt x="148" y="809"/>
                  </a:lnTo>
                  <a:lnTo>
                    <a:pt x="188" y="817"/>
                  </a:lnTo>
                  <a:lnTo>
                    <a:pt x="226" y="823"/>
                  </a:lnTo>
                  <a:lnTo>
                    <a:pt x="262" y="827"/>
                  </a:lnTo>
                  <a:lnTo>
                    <a:pt x="330" y="834"/>
                  </a:lnTo>
                  <a:lnTo>
                    <a:pt x="389" y="836"/>
                  </a:lnTo>
                  <a:lnTo>
                    <a:pt x="484" y="832"/>
                  </a:lnTo>
                  <a:lnTo>
                    <a:pt x="538" y="827"/>
                  </a:lnTo>
                  <a:lnTo>
                    <a:pt x="534" y="758"/>
                  </a:lnTo>
                  <a:lnTo>
                    <a:pt x="526" y="745"/>
                  </a:lnTo>
                  <a:lnTo>
                    <a:pt x="515" y="724"/>
                  </a:lnTo>
                  <a:lnTo>
                    <a:pt x="498" y="701"/>
                  </a:lnTo>
                  <a:lnTo>
                    <a:pt x="479" y="671"/>
                  </a:lnTo>
                  <a:lnTo>
                    <a:pt x="456" y="636"/>
                  </a:lnTo>
                  <a:lnTo>
                    <a:pt x="444" y="617"/>
                  </a:lnTo>
                  <a:lnTo>
                    <a:pt x="431" y="598"/>
                  </a:lnTo>
                  <a:lnTo>
                    <a:pt x="422" y="578"/>
                  </a:lnTo>
                  <a:lnTo>
                    <a:pt x="410" y="555"/>
                  </a:lnTo>
                  <a:lnTo>
                    <a:pt x="399" y="532"/>
                  </a:lnTo>
                  <a:lnTo>
                    <a:pt x="389" y="509"/>
                  </a:lnTo>
                  <a:lnTo>
                    <a:pt x="380" y="483"/>
                  </a:lnTo>
                  <a:lnTo>
                    <a:pt x="374" y="458"/>
                  </a:lnTo>
                  <a:lnTo>
                    <a:pt x="361" y="403"/>
                  </a:lnTo>
                  <a:lnTo>
                    <a:pt x="355" y="344"/>
                  </a:lnTo>
                  <a:lnTo>
                    <a:pt x="355" y="281"/>
                  </a:lnTo>
                  <a:lnTo>
                    <a:pt x="365" y="216"/>
                  </a:lnTo>
                  <a:lnTo>
                    <a:pt x="374" y="182"/>
                  </a:lnTo>
                  <a:lnTo>
                    <a:pt x="378" y="165"/>
                  </a:lnTo>
                  <a:lnTo>
                    <a:pt x="384" y="148"/>
                  </a:lnTo>
                  <a:lnTo>
                    <a:pt x="391" y="131"/>
                  </a:lnTo>
                  <a:lnTo>
                    <a:pt x="397" y="112"/>
                  </a:lnTo>
                  <a:lnTo>
                    <a:pt x="406" y="95"/>
                  </a:lnTo>
                  <a:lnTo>
                    <a:pt x="414" y="76"/>
                  </a:lnTo>
                  <a:lnTo>
                    <a:pt x="423" y="59"/>
                  </a:lnTo>
                  <a:lnTo>
                    <a:pt x="435" y="40"/>
                  </a:lnTo>
                  <a:lnTo>
                    <a:pt x="446" y="21"/>
                  </a:lnTo>
                  <a:lnTo>
                    <a:pt x="458" y="0"/>
                  </a:lnTo>
                  <a:lnTo>
                    <a:pt x="444" y="13"/>
                  </a:lnTo>
                  <a:lnTo>
                    <a:pt x="437" y="19"/>
                  </a:lnTo>
                  <a:lnTo>
                    <a:pt x="429" y="26"/>
                  </a:lnTo>
                  <a:lnTo>
                    <a:pt x="422" y="36"/>
                  </a:lnTo>
                  <a:lnTo>
                    <a:pt x="412" y="45"/>
                  </a:lnTo>
                  <a:lnTo>
                    <a:pt x="406" y="53"/>
                  </a:lnTo>
                  <a:lnTo>
                    <a:pt x="403" y="59"/>
                  </a:lnTo>
                  <a:lnTo>
                    <a:pt x="391" y="72"/>
                  </a:lnTo>
                  <a:lnTo>
                    <a:pt x="368" y="102"/>
                  </a:lnTo>
                  <a:lnTo>
                    <a:pt x="349" y="140"/>
                  </a:lnTo>
                  <a:lnTo>
                    <a:pt x="340" y="161"/>
                  </a:lnTo>
                  <a:lnTo>
                    <a:pt x="330" y="184"/>
                  </a:lnTo>
                  <a:lnTo>
                    <a:pt x="308" y="289"/>
                  </a:lnTo>
                  <a:lnTo>
                    <a:pt x="302" y="349"/>
                  </a:lnTo>
                  <a:lnTo>
                    <a:pt x="308" y="416"/>
                  </a:lnTo>
                  <a:lnTo>
                    <a:pt x="313" y="452"/>
                  </a:lnTo>
                  <a:lnTo>
                    <a:pt x="321" y="490"/>
                  </a:lnTo>
                  <a:lnTo>
                    <a:pt x="332" y="530"/>
                  </a:lnTo>
                  <a:lnTo>
                    <a:pt x="338" y="549"/>
                  </a:lnTo>
                  <a:lnTo>
                    <a:pt x="346" y="570"/>
                  </a:lnTo>
                  <a:lnTo>
                    <a:pt x="353" y="593"/>
                  </a:lnTo>
                  <a:lnTo>
                    <a:pt x="363" y="612"/>
                  </a:lnTo>
                  <a:lnTo>
                    <a:pt x="370" y="635"/>
                  </a:lnTo>
                  <a:lnTo>
                    <a:pt x="382" y="657"/>
                  </a:lnTo>
                  <a:lnTo>
                    <a:pt x="393" y="678"/>
                  </a:lnTo>
                  <a:lnTo>
                    <a:pt x="404" y="703"/>
                  </a:lnTo>
                  <a:lnTo>
                    <a:pt x="418" y="726"/>
                  </a:lnTo>
                  <a:lnTo>
                    <a:pt x="431" y="751"/>
                  </a:lnTo>
                  <a:lnTo>
                    <a:pt x="422" y="756"/>
                  </a:lnTo>
                  <a:lnTo>
                    <a:pt x="406" y="762"/>
                  </a:lnTo>
                  <a:lnTo>
                    <a:pt x="384" y="768"/>
                  </a:lnTo>
                  <a:lnTo>
                    <a:pt x="309" y="770"/>
                  </a:lnTo>
                  <a:lnTo>
                    <a:pt x="192" y="745"/>
                  </a:lnTo>
                  <a:lnTo>
                    <a:pt x="186" y="737"/>
                  </a:lnTo>
                  <a:lnTo>
                    <a:pt x="178" y="732"/>
                  </a:lnTo>
                  <a:lnTo>
                    <a:pt x="173" y="724"/>
                  </a:lnTo>
                  <a:lnTo>
                    <a:pt x="169" y="716"/>
                  </a:lnTo>
                  <a:lnTo>
                    <a:pt x="163" y="709"/>
                  </a:lnTo>
                  <a:lnTo>
                    <a:pt x="157" y="703"/>
                  </a:lnTo>
                  <a:lnTo>
                    <a:pt x="152" y="694"/>
                  </a:lnTo>
                  <a:lnTo>
                    <a:pt x="146" y="688"/>
                  </a:lnTo>
                  <a:lnTo>
                    <a:pt x="125" y="659"/>
                  </a:lnTo>
                  <a:lnTo>
                    <a:pt x="106" y="633"/>
                  </a:lnTo>
                  <a:lnTo>
                    <a:pt x="89" y="606"/>
                  </a:lnTo>
                  <a:lnTo>
                    <a:pt x="74" y="583"/>
                  </a:lnTo>
                  <a:lnTo>
                    <a:pt x="59" y="559"/>
                  </a:lnTo>
                  <a:lnTo>
                    <a:pt x="47" y="538"/>
                  </a:lnTo>
                  <a:lnTo>
                    <a:pt x="36" y="517"/>
                  </a:lnTo>
                  <a:lnTo>
                    <a:pt x="26" y="502"/>
                  </a:lnTo>
                  <a:lnTo>
                    <a:pt x="11" y="473"/>
                  </a:lnTo>
                  <a:lnTo>
                    <a:pt x="0" y="446"/>
                  </a:lnTo>
                  <a:close/>
                </a:path>
              </a:pathLst>
            </a:custGeom>
            <a:solidFill>
              <a:srgbClr val="000000"/>
            </a:solidFill>
            <a:ln w="9525">
              <a:noFill/>
              <a:round/>
              <a:headEnd/>
              <a:tailEnd/>
            </a:ln>
          </p:spPr>
          <p:txBody>
            <a:bodyPr/>
            <a:lstStyle/>
            <a:p>
              <a:endParaRPr lang="en-US"/>
            </a:p>
          </p:txBody>
        </p:sp>
        <p:sp>
          <p:nvSpPr>
            <p:cNvPr id="55" name="Freeform 63"/>
            <p:cNvSpPr>
              <a:spLocks/>
            </p:cNvSpPr>
            <p:nvPr/>
          </p:nvSpPr>
          <p:spPr bwMode="auto">
            <a:xfrm>
              <a:off x="4245" y="2918"/>
              <a:ext cx="222" cy="413"/>
            </a:xfrm>
            <a:custGeom>
              <a:avLst/>
              <a:gdLst>
                <a:gd name="T0" fmla="*/ 3 w 442"/>
                <a:gd name="T1" fmla="*/ 53 h 827"/>
                <a:gd name="T2" fmla="*/ 9 w 442"/>
                <a:gd name="T3" fmla="*/ 64 h 827"/>
                <a:gd name="T4" fmla="*/ 15 w 442"/>
                <a:gd name="T5" fmla="*/ 77 h 827"/>
                <a:gd name="T6" fmla="*/ 21 w 442"/>
                <a:gd name="T7" fmla="*/ 91 h 827"/>
                <a:gd name="T8" fmla="*/ 25 w 442"/>
                <a:gd name="T9" fmla="*/ 104 h 827"/>
                <a:gd name="T10" fmla="*/ 30 w 442"/>
                <a:gd name="T11" fmla="*/ 118 h 827"/>
                <a:gd name="T12" fmla="*/ 35 w 442"/>
                <a:gd name="T13" fmla="*/ 140 h 827"/>
                <a:gd name="T14" fmla="*/ 41 w 442"/>
                <a:gd name="T15" fmla="*/ 167 h 827"/>
                <a:gd name="T16" fmla="*/ 45 w 442"/>
                <a:gd name="T17" fmla="*/ 198 h 827"/>
                <a:gd name="T18" fmla="*/ 111 w 442"/>
                <a:gd name="T19" fmla="*/ 205 h 827"/>
                <a:gd name="T20" fmla="*/ 108 w 442"/>
                <a:gd name="T21" fmla="*/ 202 h 827"/>
                <a:gd name="T22" fmla="*/ 100 w 442"/>
                <a:gd name="T23" fmla="*/ 191 h 827"/>
                <a:gd name="T24" fmla="*/ 92 w 442"/>
                <a:gd name="T25" fmla="*/ 177 h 827"/>
                <a:gd name="T26" fmla="*/ 86 w 442"/>
                <a:gd name="T27" fmla="*/ 166 h 827"/>
                <a:gd name="T28" fmla="*/ 80 w 442"/>
                <a:gd name="T29" fmla="*/ 154 h 827"/>
                <a:gd name="T30" fmla="*/ 74 w 442"/>
                <a:gd name="T31" fmla="*/ 141 h 827"/>
                <a:gd name="T32" fmla="*/ 67 w 442"/>
                <a:gd name="T33" fmla="*/ 118 h 827"/>
                <a:gd name="T34" fmla="*/ 63 w 442"/>
                <a:gd name="T35" fmla="*/ 101 h 827"/>
                <a:gd name="T36" fmla="*/ 59 w 442"/>
                <a:gd name="T37" fmla="*/ 45 h 827"/>
                <a:gd name="T38" fmla="*/ 62 w 442"/>
                <a:gd name="T39" fmla="*/ 25 h 827"/>
                <a:gd name="T40" fmla="*/ 67 w 442"/>
                <a:gd name="T41" fmla="*/ 3 h 827"/>
                <a:gd name="T42" fmla="*/ 64 w 442"/>
                <a:gd name="T43" fmla="*/ 0 h 827"/>
                <a:gd name="T44" fmla="*/ 58 w 442"/>
                <a:gd name="T45" fmla="*/ 1 h 827"/>
                <a:gd name="T46" fmla="*/ 50 w 442"/>
                <a:gd name="T47" fmla="*/ 49 h 827"/>
                <a:gd name="T48" fmla="*/ 53 w 442"/>
                <a:gd name="T49" fmla="*/ 92 h 827"/>
                <a:gd name="T50" fmla="*/ 55 w 442"/>
                <a:gd name="T51" fmla="*/ 109 h 827"/>
                <a:gd name="T52" fmla="*/ 59 w 442"/>
                <a:gd name="T53" fmla="*/ 127 h 827"/>
                <a:gd name="T54" fmla="*/ 64 w 442"/>
                <a:gd name="T55" fmla="*/ 147 h 827"/>
                <a:gd name="T56" fmla="*/ 69 w 442"/>
                <a:gd name="T57" fmla="*/ 163 h 827"/>
                <a:gd name="T58" fmla="*/ 73 w 442"/>
                <a:gd name="T59" fmla="*/ 173 h 827"/>
                <a:gd name="T60" fmla="*/ 77 w 442"/>
                <a:gd name="T61" fmla="*/ 185 h 827"/>
                <a:gd name="T62" fmla="*/ 59 w 442"/>
                <a:gd name="T63" fmla="*/ 181 h 827"/>
                <a:gd name="T64" fmla="*/ 55 w 442"/>
                <a:gd name="T65" fmla="*/ 165 h 827"/>
                <a:gd name="T66" fmla="*/ 51 w 442"/>
                <a:gd name="T67" fmla="*/ 148 h 827"/>
                <a:gd name="T68" fmla="*/ 46 w 442"/>
                <a:gd name="T69" fmla="*/ 133 h 827"/>
                <a:gd name="T70" fmla="*/ 43 w 442"/>
                <a:gd name="T71" fmla="*/ 122 h 827"/>
                <a:gd name="T72" fmla="*/ 39 w 442"/>
                <a:gd name="T73" fmla="*/ 111 h 827"/>
                <a:gd name="T74" fmla="*/ 34 w 442"/>
                <a:gd name="T75" fmla="*/ 100 h 827"/>
                <a:gd name="T76" fmla="*/ 29 w 442"/>
                <a:gd name="T77" fmla="*/ 89 h 827"/>
                <a:gd name="T78" fmla="*/ 23 w 442"/>
                <a:gd name="T79" fmla="*/ 78 h 827"/>
                <a:gd name="T80" fmla="*/ 17 w 442"/>
                <a:gd name="T81" fmla="*/ 68 h 827"/>
                <a:gd name="T82" fmla="*/ 11 w 442"/>
                <a:gd name="T83" fmla="*/ 59 h 827"/>
                <a:gd name="T84" fmla="*/ 7 w 442"/>
                <a:gd name="T85" fmla="*/ 55 h 827"/>
                <a:gd name="T86" fmla="*/ 4 w 442"/>
                <a:gd name="T87" fmla="*/ 50 h 827"/>
                <a:gd name="T88" fmla="*/ 0 w 442"/>
                <a:gd name="T89" fmla="*/ 47 h 8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2"/>
                <a:gd name="T136" fmla="*/ 0 h 827"/>
                <a:gd name="T137" fmla="*/ 442 w 442"/>
                <a:gd name="T138" fmla="*/ 827 h 8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2" h="827">
                  <a:moveTo>
                    <a:pt x="0" y="188"/>
                  </a:moveTo>
                  <a:lnTo>
                    <a:pt x="11" y="213"/>
                  </a:lnTo>
                  <a:lnTo>
                    <a:pt x="22" y="235"/>
                  </a:lnTo>
                  <a:lnTo>
                    <a:pt x="34" y="258"/>
                  </a:lnTo>
                  <a:lnTo>
                    <a:pt x="45" y="283"/>
                  </a:lnTo>
                  <a:lnTo>
                    <a:pt x="59" y="310"/>
                  </a:lnTo>
                  <a:lnTo>
                    <a:pt x="70" y="338"/>
                  </a:lnTo>
                  <a:lnTo>
                    <a:pt x="81" y="367"/>
                  </a:lnTo>
                  <a:lnTo>
                    <a:pt x="95" y="399"/>
                  </a:lnTo>
                  <a:lnTo>
                    <a:pt x="100" y="416"/>
                  </a:lnTo>
                  <a:lnTo>
                    <a:pt x="106" y="435"/>
                  </a:lnTo>
                  <a:lnTo>
                    <a:pt x="119" y="473"/>
                  </a:lnTo>
                  <a:lnTo>
                    <a:pt x="129" y="515"/>
                  </a:lnTo>
                  <a:lnTo>
                    <a:pt x="140" y="562"/>
                  </a:lnTo>
                  <a:lnTo>
                    <a:pt x="152" y="612"/>
                  </a:lnTo>
                  <a:lnTo>
                    <a:pt x="163" y="669"/>
                  </a:lnTo>
                  <a:lnTo>
                    <a:pt x="173" y="730"/>
                  </a:lnTo>
                  <a:lnTo>
                    <a:pt x="180" y="794"/>
                  </a:lnTo>
                  <a:lnTo>
                    <a:pt x="442" y="827"/>
                  </a:lnTo>
                  <a:lnTo>
                    <a:pt x="441" y="823"/>
                  </a:lnTo>
                  <a:lnTo>
                    <a:pt x="437" y="817"/>
                  </a:lnTo>
                  <a:lnTo>
                    <a:pt x="431" y="810"/>
                  </a:lnTo>
                  <a:lnTo>
                    <a:pt x="416" y="790"/>
                  </a:lnTo>
                  <a:lnTo>
                    <a:pt x="397" y="764"/>
                  </a:lnTo>
                  <a:lnTo>
                    <a:pt x="376" y="730"/>
                  </a:lnTo>
                  <a:lnTo>
                    <a:pt x="365" y="711"/>
                  </a:lnTo>
                  <a:lnTo>
                    <a:pt x="353" y="690"/>
                  </a:lnTo>
                  <a:lnTo>
                    <a:pt x="340" y="667"/>
                  </a:lnTo>
                  <a:lnTo>
                    <a:pt x="328" y="644"/>
                  </a:lnTo>
                  <a:lnTo>
                    <a:pt x="317" y="618"/>
                  </a:lnTo>
                  <a:lnTo>
                    <a:pt x="306" y="593"/>
                  </a:lnTo>
                  <a:lnTo>
                    <a:pt x="294" y="564"/>
                  </a:lnTo>
                  <a:lnTo>
                    <a:pt x="283" y="534"/>
                  </a:lnTo>
                  <a:lnTo>
                    <a:pt x="264" y="473"/>
                  </a:lnTo>
                  <a:lnTo>
                    <a:pt x="256" y="439"/>
                  </a:lnTo>
                  <a:lnTo>
                    <a:pt x="249" y="405"/>
                  </a:lnTo>
                  <a:lnTo>
                    <a:pt x="239" y="334"/>
                  </a:lnTo>
                  <a:lnTo>
                    <a:pt x="235" y="180"/>
                  </a:lnTo>
                  <a:lnTo>
                    <a:pt x="239" y="140"/>
                  </a:lnTo>
                  <a:lnTo>
                    <a:pt x="245" y="100"/>
                  </a:lnTo>
                  <a:lnTo>
                    <a:pt x="254" y="59"/>
                  </a:lnTo>
                  <a:lnTo>
                    <a:pt x="264" y="15"/>
                  </a:lnTo>
                  <a:lnTo>
                    <a:pt x="264" y="2"/>
                  </a:lnTo>
                  <a:lnTo>
                    <a:pt x="252" y="0"/>
                  </a:lnTo>
                  <a:lnTo>
                    <a:pt x="239" y="4"/>
                  </a:lnTo>
                  <a:lnTo>
                    <a:pt x="231" y="5"/>
                  </a:lnTo>
                  <a:lnTo>
                    <a:pt x="216" y="55"/>
                  </a:lnTo>
                  <a:lnTo>
                    <a:pt x="199" y="199"/>
                  </a:lnTo>
                  <a:lnTo>
                    <a:pt x="201" y="308"/>
                  </a:lnTo>
                  <a:lnTo>
                    <a:pt x="209" y="370"/>
                  </a:lnTo>
                  <a:lnTo>
                    <a:pt x="212" y="403"/>
                  </a:lnTo>
                  <a:lnTo>
                    <a:pt x="218" y="439"/>
                  </a:lnTo>
                  <a:lnTo>
                    <a:pt x="226" y="473"/>
                  </a:lnTo>
                  <a:lnTo>
                    <a:pt x="233" y="511"/>
                  </a:lnTo>
                  <a:lnTo>
                    <a:pt x="243" y="549"/>
                  </a:lnTo>
                  <a:lnTo>
                    <a:pt x="254" y="589"/>
                  </a:lnTo>
                  <a:lnTo>
                    <a:pt x="268" y="633"/>
                  </a:lnTo>
                  <a:lnTo>
                    <a:pt x="273" y="652"/>
                  </a:lnTo>
                  <a:lnTo>
                    <a:pt x="281" y="675"/>
                  </a:lnTo>
                  <a:lnTo>
                    <a:pt x="289" y="695"/>
                  </a:lnTo>
                  <a:lnTo>
                    <a:pt x="296" y="718"/>
                  </a:lnTo>
                  <a:lnTo>
                    <a:pt x="306" y="741"/>
                  </a:lnTo>
                  <a:lnTo>
                    <a:pt x="313" y="766"/>
                  </a:lnTo>
                  <a:lnTo>
                    <a:pt x="233" y="724"/>
                  </a:lnTo>
                  <a:lnTo>
                    <a:pt x="230" y="707"/>
                  </a:lnTo>
                  <a:lnTo>
                    <a:pt x="220" y="661"/>
                  </a:lnTo>
                  <a:lnTo>
                    <a:pt x="211" y="631"/>
                  </a:lnTo>
                  <a:lnTo>
                    <a:pt x="201" y="593"/>
                  </a:lnTo>
                  <a:lnTo>
                    <a:pt x="190" y="555"/>
                  </a:lnTo>
                  <a:lnTo>
                    <a:pt x="182" y="534"/>
                  </a:lnTo>
                  <a:lnTo>
                    <a:pt x="176" y="511"/>
                  </a:lnTo>
                  <a:lnTo>
                    <a:pt x="169" y="490"/>
                  </a:lnTo>
                  <a:lnTo>
                    <a:pt x="161" y="467"/>
                  </a:lnTo>
                  <a:lnTo>
                    <a:pt x="154" y="446"/>
                  </a:lnTo>
                  <a:lnTo>
                    <a:pt x="144" y="424"/>
                  </a:lnTo>
                  <a:lnTo>
                    <a:pt x="135" y="401"/>
                  </a:lnTo>
                  <a:lnTo>
                    <a:pt x="125" y="378"/>
                  </a:lnTo>
                  <a:lnTo>
                    <a:pt x="114" y="357"/>
                  </a:lnTo>
                  <a:lnTo>
                    <a:pt x="104" y="334"/>
                  </a:lnTo>
                  <a:lnTo>
                    <a:pt x="91" y="313"/>
                  </a:lnTo>
                  <a:lnTo>
                    <a:pt x="81" y="294"/>
                  </a:lnTo>
                  <a:lnTo>
                    <a:pt x="68" y="273"/>
                  </a:lnTo>
                  <a:lnTo>
                    <a:pt x="55" y="256"/>
                  </a:lnTo>
                  <a:lnTo>
                    <a:pt x="43" y="237"/>
                  </a:lnTo>
                  <a:lnTo>
                    <a:pt x="36" y="228"/>
                  </a:lnTo>
                  <a:lnTo>
                    <a:pt x="28" y="220"/>
                  </a:lnTo>
                  <a:lnTo>
                    <a:pt x="22" y="213"/>
                  </a:lnTo>
                  <a:lnTo>
                    <a:pt x="15" y="203"/>
                  </a:lnTo>
                  <a:lnTo>
                    <a:pt x="7" y="197"/>
                  </a:lnTo>
                  <a:lnTo>
                    <a:pt x="0" y="188"/>
                  </a:lnTo>
                  <a:close/>
                </a:path>
              </a:pathLst>
            </a:custGeom>
            <a:solidFill>
              <a:srgbClr val="000000"/>
            </a:solidFill>
            <a:ln w="9525">
              <a:noFill/>
              <a:round/>
              <a:headEnd/>
              <a:tailEnd/>
            </a:ln>
          </p:spPr>
          <p:txBody>
            <a:bodyPr/>
            <a:lstStyle/>
            <a:p>
              <a:endParaRPr lang="en-US"/>
            </a:p>
          </p:txBody>
        </p:sp>
        <p:sp>
          <p:nvSpPr>
            <p:cNvPr id="56" name="Freeform 64"/>
            <p:cNvSpPr>
              <a:spLocks/>
            </p:cNvSpPr>
            <p:nvPr/>
          </p:nvSpPr>
          <p:spPr bwMode="auto">
            <a:xfrm>
              <a:off x="4278" y="2273"/>
              <a:ext cx="58" cy="275"/>
            </a:xfrm>
            <a:custGeom>
              <a:avLst/>
              <a:gdLst>
                <a:gd name="T0" fmla="*/ 17 w 116"/>
                <a:gd name="T1" fmla="*/ 5 h 549"/>
                <a:gd name="T2" fmla="*/ 0 w 116"/>
                <a:gd name="T3" fmla="*/ 138 h 549"/>
                <a:gd name="T4" fmla="*/ 13 w 116"/>
                <a:gd name="T5" fmla="*/ 123 h 549"/>
                <a:gd name="T6" fmla="*/ 29 w 116"/>
                <a:gd name="T7" fmla="*/ 0 h 549"/>
                <a:gd name="T8" fmla="*/ 17 w 116"/>
                <a:gd name="T9" fmla="*/ 5 h 549"/>
                <a:gd name="T10" fmla="*/ 17 w 116"/>
                <a:gd name="T11" fmla="*/ 5 h 549"/>
                <a:gd name="T12" fmla="*/ 0 60000 65536"/>
                <a:gd name="T13" fmla="*/ 0 60000 65536"/>
                <a:gd name="T14" fmla="*/ 0 60000 65536"/>
                <a:gd name="T15" fmla="*/ 0 60000 65536"/>
                <a:gd name="T16" fmla="*/ 0 60000 65536"/>
                <a:gd name="T17" fmla="*/ 0 60000 65536"/>
                <a:gd name="T18" fmla="*/ 0 w 116"/>
                <a:gd name="T19" fmla="*/ 0 h 549"/>
                <a:gd name="T20" fmla="*/ 116 w 116"/>
                <a:gd name="T21" fmla="*/ 549 h 549"/>
              </a:gdLst>
              <a:ahLst/>
              <a:cxnLst>
                <a:cxn ang="T12">
                  <a:pos x="T0" y="T1"/>
                </a:cxn>
                <a:cxn ang="T13">
                  <a:pos x="T2" y="T3"/>
                </a:cxn>
                <a:cxn ang="T14">
                  <a:pos x="T4" y="T5"/>
                </a:cxn>
                <a:cxn ang="T15">
                  <a:pos x="T6" y="T7"/>
                </a:cxn>
                <a:cxn ang="T16">
                  <a:pos x="T8" y="T9"/>
                </a:cxn>
                <a:cxn ang="T17">
                  <a:pos x="T10" y="T11"/>
                </a:cxn>
              </a:cxnLst>
              <a:rect l="T18" t="T19" r="T20" b="T21"/>
              <a:pathLst>
                <a:path w="116" h="549">
                  <a:moveTo>
                    <a:pt x="67" y="17"/>
                  </a:moveTo>
                  <a:lnTo>
                    <a:pt x="0" y="549"/>
                  </a:lnTo>
                  <a:lnTo>
                    <a:pt x="52" y="490"/>
                  </a:lnTo>
                  <a:lnTo>
                    <a:pt x="116" y="0"/>
                  </a:lnTo>
                  <a:lnTo>
                    <a:pt x="67" y="17"/>
                  </a:lnTo>
                  <a:close/>
                </a:path>
              </a:pathLst>
            </a:custGeom>
            <a:solidFill>
              <a:srgbClr val="000000"/>
            </a:solidFill>
            <a:ln w="9525">
              <a:noFill/>
              <a:round/>
              <a:headEnd/>
              <a:tailEnd/>
            </a:ln>
          </p:spPr>
          <p:txBody>
            <a:bodyPr/>
            <a:lstStyle/>
            <a:p>
              <a:endParaRPr lang="en-US"/>
            </a:p>
          </p:txBody>
        </p:sp>
        <p:sp>
          <p:nvSpPr>
            <p:cNvPr id="57" name="Freeform 65"/>
            <p:cNvSpPr>
              <a:spLocks/>
            </p:cNvSpPr>
            <p:nvPr/>
          </p:nvSpPr>
          <p:spPr bwMode="auto">
            <a:xfrm>
              <a:off x="4262" y="2877"/>
              <a:ext cx="837" cy="176"/>
            </a:xfrm>
            <a:custGeom>
              <a:avLst/>
              <a:gdLst>
                <a:gd name="T0" fmla="*/ 0 w 1672"/>
                <a:gd name="T1" fmla="*/ 30 h 352"/>
                <a:gd name="T2" fmla="*/ 35 w 1672"/>
                <a:gd name="T3" fmla="*/ 28 h 352"/>
                <a:gd name="T4" fmla="*/ 128 w 1672"/>
                <a:gd name="T5" fmla="*/ 29 h 352"/>
                <a:gd name="T6" fmla="*/ 191 w 1672"/>
                <a:gd name="T7" fmla="*/ 35 h 352"/>
                <a:gd name="T8" fmla="*/ 226 w 1672"/>
                <a:gd name="T9" fmla="*/ 39 h 352"/>
                <a:gd name="T10" fmla="*/ 253 w 1672"/>
                <a:gd name="T11" fmla="*/ 44 h 352"/>
                <a:gd name="T12" fmla="*/ 272 w 1672"/>
                <a:gd name="T13" fmla="*/ 47 h 352"/>
                <a:gd name="T14" fmla="*/ 290 w 1672"/>
                <a:gd name="T15" fmla="*/ 50 h 352"/>
                <a:gd name="T16" fmla="*/ 309 w 1672"/>
                <a:gd name="T17" fmla="*/ 55 h 352"/>
                <a:gd name="T18" fmla="*/ 329 w 1672"/>
                <a:gd name="T19" fmla="*/ 60 h 352"/>
                <a:gd name="T20" fmla="*/ 349 w 1672"/>
                <a:gd name="T21" fmla="*/ 65 h 352"/>
                <a:gd name="T22" fmla="*/ 363 w 1672"/>
                <a:gd name="T23" fmla="*/ 70 h 352"/>
                <a:gd name="T24" fmla="*/ 374 w 1672"/>
                <a:gd name="T25" fmla="*/ 73 h 352"/>
                <a:gd name="T26" fmla="*/ 384 w 1672"/>
                <a:gd name="T27" fmla="*/ 76 h 352"/>
                <a:gd name="T28" fmla="*/ 394 w 1672"/>
                <a:gd name="T29" fmla="*/ 79 h 352"/>
                <a:gd name="T30" fmla="*/ 404 w 1672"/>
                <a:gd name="T31" fmla="*/ 83 h 352"/>
                <a:gd name="T32" fmla="*/ 414 w 1672"/>
                <a:gd name="T33" fmla="*/ 86 h 352"/>
                <a:gd name="T34" fmla="*/ 418 w 1672"/>
                <a:gd name="T35" fmla="*/ 50 h 352"/>
                <a:gd name="T36" fmla="*/ 405 w 1672"/>
                <a:gd name="T37" fmla="*/ 12 h 352"/>
                <a:gd name="T38" fmla="*/ 388 w 1672"/>
                <a:gd name="T39" fmla="*/ 63 h 352"/>
                <a:gd name="T40" fmla="*/ 375 w 1672"/>
                <a:gd name="T41" fmla="*/ 59 h 352"/>
                <a:gd name="T42" fmla="*/ 362 w 1672"/>
                <a:gd name="T43" fmla="*/ 55 h 352"/>
                <a:gd name="T44" fmla="*/ 347 w 1672"/>
                <a:gd name="T45" fmla="*/ 50 h 352"/>
                <a:gd name="T46" fmla="*/ 328 w 1672"/>
                <a:gd name="T47" fmla="*/ 46 h 352"/>
                <a:gd name="T48" fmla="*/ 307 w 1672"/>
                <a:gd name="T49" fmla="*/ 42 h 352"/>
                <a:gd name="T50" fmla="*/ 283 w 1672"/>
                <a:gd name="T51" fmla="*/ 37 h 352"/>
                <a:gd name="T52" fmla="*/ 258 w 1672"/>
                <a:gd name="T53" fmla="*/ 31 h 352"/>
                <a:gd name="T54" fmla="*/ 229 w 1672"/>
                <a:gd name="T55" fmla="*/ 26 h 352"/>
                <a:gd name="T56" fmla="*/ 198 w 1672"/>
                <a:gd name="T57" fmla="*/ 22 h 352"/>
                <a:gd name="T58" fmla="*/ 165 w 1672"/>
                <a:gd name="T59" fmla="*/ 19 h 352"/>
                <a:gd name="T60" fmla="*/ 130 w 1672"/>
                <a:gd name="T61" fmla="*/ 15 h 352"/>
                <a:gd name="T62" fmla="*/ 73 w 1672"/>
                <a:gd name="T63" fmla="*/ 12 h 352"/>
                <a:gd name="T64" fmla="*/ 27 w 1672"/>
                <a:gd name="T65" fmla="*/ 10 h 352"/>
                <a:gd name="T66" fmla="*/ 20 w 1672"/>
                <a:gd name="T67" fmla="*/ 0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2"/>
                <a:gd name="T103" fmla="*/ 0 h 352"/>
                <a:gd name="T104" fmla="*/ 1672 w 1672"/>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2" h="352">
                  <a:moveTo>
                    <a:pt x="80" y="0"/>
                  </a:moveTo>
                  <a:lnTo>
                    <a:pt x="0" y="120"/>
                  </a:lnTo>
                  <a:lnTo>
                    <a:pt x="36" y="116"/>
                  </a:lnTo>
                  <a:lnTo>
                    <a:pt x="139" y="112"/>
                  </a:lnTo>
                  <a:lnTo>
                    <a:pt x="302" y="108"/>
                  </a:lnTo>
                  <a:lnTo>
                    <a:pt x="511" y="116"/>
                  </a:lnTo>
                  <a:lnTo>
                    <a:pt x="633" y="124"/>
                  </a:lnTo>
                  <a:lnTo>
                    <a:pt x="764" y="137"/>
                  </a:lnTo>
                  <a:lnTo>
                    <a:pt x="832" y="146"/>
                  </a:lnTo>
                  <a:lnTo>
                    <a:pt x="903" y="156"/>
                  </a:lnTo>
                  <a:lnTo>
                    <a:pt x="973" y="167"/>
                  </a:lnTo>
                  <a:lnTo>
                    <a:pt x="1011" y="175"/>
                  </a:lnTo>
                  <a:lnTo>
                    <a:pt x="1047" y="179"/>
                  </a:lnTo>
                  <a:lnTo>
                    <a:pt x="1085" y="188"/>
                  </a:lnTo>
                  <a:lnTo>
                    <a:pt x="1121" y="194"/>
                  </a:lnTo>
                  <a:lnTo>
                    <a:pt x="1159" y="203"/>
                  </a:lnTo>
                  <a:lnTo>
                    <a:pt x="1197" y="211"/>
                  </a:lnTo>
                  <a:lnTo>
                    <a:pt x="1235" y="221"/>
                  </a:lnTo>
                  <a:lnTo>
                    <a:pt x="1275" y="230"/>
                  </a:lnTo>
                  <a:lnTo>
                    <a:pt x="1313" y="240"/>
                  </a:lnTo>
                  <a:lnTo>
                    <a:pt x="1353" y="251"/>
                  </a:lnTo>
                  <a:lnTo>
                    <a:pt x="1393" y="260"/>
                  </a:lnTo>
                  <a:lnTo>
                    <a:pt x="1431" y="272"/>
                  </a:lnTo>
                  <a:lnTo>
                    <a:pt x="1450" y="278"/>
                  </a:lnTo>
                  <a:lnTo>
                    <a:pt x="1471" y="285"/>
                  </a:lnTo>
                  <a:lnTo>
                    <a:pt x="1492" y="291"/>
                  </a:lnTo>
                  <a:lnTo>
                    <a:pt x="1511" y="297"/>
                  </a:lnTo>
                  <a:lnTo>
                    <a:pt x="1532" y="302"/>
                  </a:lnTo>
                  <a:lnTo>
                    <a:pt x="1551" y="308"/>
                  </a:lnTo>
                  <a:lnTo>
                    <a:pt x="1572" y="316"/>
                  </a:lnTo>
                  <a:lnTo>
                    <a:pt x="1593" y="323"/>
                  </a:lnTo>
                  <a:lnTo>
                    <a:pt x="1612" y="329"/>
                  </a:lnTo>
                  <a:lnTo>
                    <a:pt x="1633" y="338"/>
                  </a:lnTo>
                  <a:lnTo>
                    <a:pt x="1652" y="344"/>
                  </a:lnTo>
                  <a:lnTo>
                    <a:pt x="1672" y="352"/>
                  </a:lnTo>
                  <a:lnTo>
                    <a:pt x="1669" y="202"/>
                  </a:lnTo>
                  <a:lnTo>
                    <a:pt x="1663" y="59"/>
                  </a:lnTo>
                  <a:lnTo>
                    <a:pt x="1619" y="49"/>
                  </a:lnTo>
                  <a:lnTo>
                    <a:pt x="1576" y="262"/>
                  </a:lnTo>
                  <a:lnTo>
                    <a:pt x="1549" y="253"/>
                  </a:lnTo>
                  <a:lnTo>
                    <a:pt x="1517" y="243"/>
                  </a:lnTo>
                  <a:lnTo>
                    <a:pt x="1496" y="238"/>
                  </a:lnTo>
                  <a:lnTo>
                    <a:pt x="1471" y="230"/>
                  </a:lnTo>
                  <a:lnTo>
                    <a:pt x="1446" y="222"/>
                  </a:lnTo>
                  <a:lnTo>
                    <a:pt x="1416" y="213"/>
                  </a:lnTo>
                  <a:lnTo>
                    <a:pt x="1384" y="203"/>
                  </a:lnTo>
                  <a:lnTo>
                    <a:pt x="1347" y="194"/>
                  </a:lnTo>
                  <a:lnTo>
                    <a:pt x="1311" y="184"/>
                  </a:lnTo>
                  <a:lnTo>
                    <a:pt x="1270" y="175"/>
                  </a:lnTo>
                  <a:lnTo>
                    <a:pt x="1226" y="165"/>
                  </a:lnTo>
                  <a:lnTo>
                    <a:pt x="1180" y="156"/>
                  </a:lnTo>
                  <a:lnTo>
                    <a:pt x="1131" y="146"/>
                  </a:lnTo>
                  <a:lnTo>
                    <a:pt x="1081" y="137"/>
                  </a:lnTo>
                  <a:lnTo>
                    <a:pt x="1028" y="125"/>
                  </a:lnTo>
                  <a:lnTo>
                    <a:pt x="971" y="116"/>
                  </a:lnTo>
                  <a:lnTo>
                    <a:pt x="914" y="106"/>
                  </a:lnTo>
                  <a:lnTo>
                    <a:pt x="853" y="99"/>
                  </a:lnTo>
                  <a:lnTo>
                    <a:pt x="791" y="89"/>
                  </a:lnTo>
                  <a:lnTo>
                    <a:pt x="724" y="84"/>
                  </a:lnTo>
                  <a:lnTo>
                    <a:pt x="657" y="74"/>
                  </a:lnTo>
                  <a:lnTo>
                    <a:pt x="587" y="68"/>
                  </a:lnTo>
                  <a:lnTo>
                    <a:pt x="517" y="63"/>
                  </a:lnTo>
                  <a:lnTo>
                    <a:pt x="443" y="59"/>
                  </a:lnTo>
                  <a:lnTo>
                    <a:pt x="289" y="51"/>
                  </a:lnTo>
                  <a:lnTo>
                    <a:pt x="129" y="49"/>
                  </a:lnTo>
                  <a:lnTo>
                    <a:pt x="106" y="40"/>
                  </a:lnTo>
                  <a:lnTo>
                    <a:pt x="91" y="25"/>
                  </a:lnTo>
                  <a:lnTo>
                    <a:pt x="80" y="0"/>
                  </a:lnTo>
                  <a:close/>
                </a:path>
              </a:pathLst>
            </a:custGeom>
            <a:solidFill>
              <a:srgbClr val="000000"/>
            </a:solidFill>
            <a:ln w="9525">
              <a:noFill/>
              <a:round/>
              <a:headEnd/>
              <a:tailEnd/>
            </a:ln>
          </p:spPr>
          <p:txBody>
            <a:bodyPr/>
            <a:lstStyle/>
            <a:p>
              <a:endParaRPr lang="en-US"/>
            </a:p>
          </p:txBody>
        </p:sp>
        <p:sp>
          <p:nvSpPr>
            <p:cNvPr id="58" name="Freeform 66"/>
            <p:cNvSpPr>
              <a:spLocks/>
            </p:cNvSpPr>
            <p:nvPr/>
          </p:nvSpPr>
          <p:spPr bwMode="auto">
            <a:xfrm>
              <a:off x="4634" y="1801"/>
              <a:ext cx="479" cy="383"/>
            </a:xfrm>
            <a:custGeom>
              <a:avLst/>
              <a:gdLst>
                <a:gd name="T0" fmla="*/ 53 w 958"/>
                <a:gd name="T1" fmla="*/ 76 h 766"/>
                <a:gd name="T2" fmla="*/ 59 w 958"/>
                <a:gd name="T3" fmla="*/ 85 h 766"/>
                <a:gd name="T4" fmla="*/ 70 w 958"/>
                <a:gd name="T5" fmla="*/ 106 h 766"/>
                <a:gd name="T6" fmla="*/ 75 w 958"/>
                <a:gd name="T7" fmla="*/ 141 h 766"/>
                <a:gd name="T8" fmla="*/ 85 w 958"/>
                <a:gd name="T9" fmla="*/ 121 h 766"/>
                <a:gd name="T10" fmla="*/ 97 w 958"/>
                <a:gd name="T11" fmla="*/ 104 h 766"/>
                <a:gd name="T12" fmla="*/ 105 w 958"/>
                <a:gd name="T13" fmla="*/ 94 h 766"/>
                <a:gd name="T14" fmla="*/ 112 w 958"/>
                <a:gd name="T15" fmla="*/ 86 h 766"/>
                <a:gd name="T16" fmla="*/ 119 w 958"/>
                <a:gd name="T17" fmla="*/ 78 h 766"/>
                <a:gd name="T18" fmla="*/ 125 w 958"/>
                <a:gd name="T19" fmla="*/ 71 h 766"/>
                <a:gd name="T20" fmla="*/ 133 w 958"/>
                <a:gd name="T21" fmla="*/ 63 h 766"/>
                <a:gd name="T22" fmla="*/ 140 w 958"/>
                <a:gd name="T23" fmla="*/ 57 h 766"/>
                <a:gd name="T24" fmla="*/ 148 w 958"/>
                <a:gd name="T25" fmla="*/ 50 h 766"/>
                <a:gd name="T26" fmla="*/ 156 w 958"/>
                <a:gd name="T27" fmla="*/ 45 h 766"/>
                <a:gd name="T28" fmla="*/ 164 w 958"/>
                <a:gd name="T29" fmla="*/ 39 h 766"/>
                <a:gd name="T30" fmla="*/ 173 w 958"/>
                <a:gd name="T31" fmla="*/ 33 h 766"/>
                <a:gd name="T32" fmla="*/ 182 w 958"/>
                <a:gd name="T33" fmla="*/ 27 h 766"/>
                <a:gd name="T34" fmla="*/ 190 w 958"/>
                <a:gd name="T35" fmla="*/ 23 h 766"/>
                <a:gd name="T36" fmla="*/ 200 w 958"/>
                <a:gd name="T37" fmla="*/ 18 h 766"/>
                <a:gd name="T38" fmla="*/ 210 w 958"/>
                <a:gd name="T39" fmla="*/ 13 h 766"/>
                <a:gd name="T40" fmla="*/ 219 w 958"/>
                <a:gd name="T41" fmla="*/ 9 h 766"/>
                <a:gd name="T42" fmla="*/ 229 w 958"/>
                <a:gd name="T43" fmla="*/ 5 h 766"/>
                <a:gd name="T44" fmla="*/ 236 w 958"/>
                <a:gd name="T45" fmla="*/ 2 h 766"/>
                <a:gd name="T46" fmla="*/ 227 w 958"/>
                <a:gd name="T47" fmla="*/ 6 h 766"/>
                <a:gd name="T48" fmla="*/ 215 w 958"/>
                <a:gd name="T49" fmla="*/ 13 h 766"/>
                <a:gd name="T50" fmla="*/ 204 w 958"/>
                <a:gd name="T51" fmla="*/ 19 h 766"/>
                <a:gd name="T52" fmla="*/ 196 w 958"/>
                <a:gd name="T53" fmla="*/ 24 h 766"/>
                <a:gd name="T54" fmla="*/ 188 w 958"/>
                <a:gd name="T55" fmla="*/ 30 h 766"/>
                <a:gd name="T56" fmla="*/ 179 w 958"/>
                <a:gd name="T57" fmla="*/ 37 h 766"/>
                <a:gd name="T58" fmla="*/ 169 w 958"/>
                <a:gd name="T59" fmla="*/ 45 h 766"/>
                <a:gd name="T60" fmla="*/ 161 w 958"/>
                <a:gd name="T61" fmla="*/ 51 h 766"/>
                <a:gd name="T62" fmla="*/ 156 w 958"/>
                <a:gd name="T63" fmla="*/ 56 h 766"/>
                <a:gd name="T64" fmla="*/ 151 w 958"/>
                <a:gd name="T65" fmla="*/ 61 h 766"/>
                <a:gd name="T66" fmla="*/ 145 w 958"/>
                <a:gd name="T67" fmla="*/ 66 h 766"/>
                <a:gd name="T68" fmla="*/ 140 w 958"/>
                <a:gd name="T69" fmla="*/ 71 h 766"/>
                <a:gd name="T70" fmla="*/ 135 w 958"/>
                <a:gd name="T71" fmla="*/ 77 h 766"/>
                <a:gd name="T72" fmla="*/ 130 w 958"/>
                <a:gd name="T73" fmla="*/ 83 h 766"/>
                <a:gd name="T74" fmla="*/ 124 w 958"/>
                <a:gd name="T75" fmla="*/ 89 h 766"/>
                <a:gd name="T76" fmla="*/ 120 w 958"/>
                <a:gd name="T77" fmla="*/ 95 h 766"/>
                <a:gd name="T78" fmla="*/ 114 w 958"/>
                <a:gd name="T79" fmla="*/ 101 h 766"/>
                <a:gd name="T80" fmla="*/ 104 w 958"/>
                <a:gd name="T81" fmla="*/ 115 h 766"/>
                <a:gd name="T82" fmla="*/ 94 w 958"/>
                <a:gd name="T83" fmla="*/ 131 h 766"/>
                <a:gd name="T84" fmla="*/ 85 w 958"/>
                <a:gd name="T85" fmla="*/ 148 h 766"/>
                <a:gd name="T86" fmla="*/ 75 w 958"/>
                <a:gd name="T87" fmla="*/ 166 h 766"/>
                <a:gd name="T88" fmla="*/ 66 w 958"/>
                <a:gd name="T89" fmla="*/ 185 h 766"/>
                <a:gd name="T90" fmla="*/ 59 w 958"/>
                <a:gd name="T91" fmla="*/ 172 h 766"/>
                <a:gd name="T92" fmla="*/ 54 w 958"/>
                <a:gd name="T93" fmla="*/ 154 h 766"/>
                <a:gd name="T94" fmla="*/ 49 w 958"/>
                <a:gd name="T95" fmla="*/ 142 h 766"/>
                <a:gd name="T96" fmla="*/ 40 w 958"/>
                <a:gd name="T97" fmla="*/ 121 h 766"/>
                <a:gd name="T98" fmla="*/ 27 w 958"/>
                <a:gd name="T99" fmla="*/ 101 h 766"/>
                <a:gd name="T100" fmla="*/ 23 w 958"/>
                <a:gd name="T101" fmla="*/ 97 h 766"/>
                <a:gd name="T102" fmla="*/ 17 w 958"/>
                <a:gd name="T103" fmla="*/ 91 h 766"/>
                <a:gd name="T104" fmla="*/ 8 w 958"/>
                <a:gd name="T105" fmla="*/ 84 h 766"/>
                <a:gd name="T106" fmla="*/ 0 w 958"/>
                <a:gd name="T107" fmla="*/ 78 h 7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8"/>
                <a:gd name="T163" fmla="*/ 0 h 766"/>
                <a:gd name="T164" fmla="*/ 958 w 958"/>
                <a:gd name="T165" fmla="*/ 766 h 7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8" h="766">
                  <a:moveTo>
                    <a:pt x="0" y="312"/>
                  </a:moveTo>
                  <a:lnTo>
                    <a:pt x="205" y="299"/>
                  </a:lnTo>
                  <a:lnTo>
                    <a:pt x="209" y="303"/>
                  </a:lnTo>
                  <a:lnTo>
                    <a:pt x="213" y="308"/>
                  </a:lnTo>
                  <a:lnTo>
                    <a:pt x="219" y="316"/>
                  </a:lnTo>
                  <a:lnTo>
                    <a:pt x="234" y="339"/>
                  </a:lnTo>
                  <a:lnTo>
                    <a:pt x="253" y="369"/>
                  </a:lnTo>
                  <a:lnTo>
                    <a:pt x="270" y="407"/>
                  </a:lnTo>
                  <a:lnTo>
                    <a:pt x="278" y="426"/>
                  </a:lnTo>
                  <a:lnTo>
                    <a:pt x="285" y="451"/>
                  </a:lnTo>
                  <a:lnTo>
                    <a:pt x="295" y="504"/>
                  </a:lnTo>
                  <a:lnTo>
                    <a:pt x="298" y="561"/>
                  </a:lnTo>
                  <a:lnTo>
                    <a:pt x="312" y="536"/>
                  </a:lnTo>
                  <a:lnTo>
                    <a:pt x="325" y="512"/>
                  </a:lnTo>
                  <a:lnTo>
                    <a:pt x="338" y="487"/>
                  </a:lnTo>
                  <a:lnTo>
                    <a:pt x="354" y="462"/>
                  </a:lnTo>
                  <a:lnTo>
                    <a:pt x="371" y="439"/>
                  </a:lnTo>
                  <a:lnTo>
                    <a:pt x="388" y="417"/>
                  </a:lnTo>
                  <a:lnTo>
                    <a:pt x="403" y="394"/>
                  </a:lnTo>
                  <a:lnTo>
                    <a:pt x="411" y="382"/>
                  </a:lnTo>
                  <a:lnTo>
                    <a:pt x="420" y="373"/>
                  </a:lnTo>
                  <a:lnTo>
                    <a:pt x="428" y="363"/>
                  </a:lnTo>
                  <a:lnTo>
                    <a:pt x="437" y="352"/>
                  </a:lnTo>
                  <a:lnTo>
                    <a:pt x="445" y="341"/>
                  </a:lnTo>
                  <a:lnTo>
                    <a:pt x="454" y="331"/>
                  </a:lnTo>
                  <a:lnTo>
                    <a:pt x="464" y="322"/>
                  </a:lnTo>
                  <a:lnTo>
                    <a:pt x="473" y="312"/>
                  </a:lnTo>
                  <a:lnTo>
                    <a:pt x="483" y="301"/>
                  </a:lnTo>
                  <a:lnTo>
                    <a:pt x="492" y="293"/>
                  </a:lnTo>
                  <a:lnTo>
                    <a:pt x="502" y="284"/>
                  </a:lnTo>
                  <a:lnTo>
                    <a:pt x="511" y="272"/>
                  </a:lnTo>
                  <a:lnTo>
                    <a:pt x="521" y="263"/>
                  </a:lnTo>
                  <a:lnTo>
                    <a:pt x="530" y="255"/>
                  </a:lnTo>
                  <a:lnTo>
                    <a:pt x="540" y="245"/>
                  </a:lnTo>
                  <a:lnTo>
                    <a:pt x="549" y="236"/>
                  </a:lnTo>
                  <a:lnTo>
                    <a:pt x="559" y="228"/>
                  </a:lnTo>
                  <a:lnTo>
                    <a:pt x="570" y="219"/>
                  </a:lnTo>
                  <a:lnTo>
                    <a:pt x="580" y="209"/>
                  </a:lnTo>
                  <a:lnTo>
                    <a:pt x="591" y="202"/>
                  </a:lnTo>
                  <a:lnTo>
                    <a:pt x="603" y="194"/>
                  </a:lnTo>
                  <a:lnTo>
                    <a:pt x="612" y="187"/>
                  </a:lnTo>
                  <a:lnTo>
                    <a:pt x="623" y="177"/>
                  </a:lnTo>
                  <a:lnTo>
                    <a:pt x="635" y="169"/>
                  </a:lnTo>
                  <a:lnTo>
                    <a:pt x="646" y="162"/>
                  </a:lnTo>
                  <a:lnTo>
                    <a:pt x="656" y="154"/>
                  </a:lnTo>
                  <a:lnTo>
                    <a:pt x="667" y="147"/>
                  </a:lnTo>
                  <a:lnTo>
                    <a:pt x="679" y="139"/>
                  </a:lnTo>
                  <a:lnTo>
                    <a:pt x="690" y="131"/>
                  </a:lnTo>
                  <a:lnTo>
                    <a:pt x="703" y="124"/>
                  </a:lnTo>
                  <a:lnTo>
                    <a:pt x="713" y="116"/>
                  </a:lnTo>
                  <a:lnTo>
                    <a:pt x="726" y="109"/>
                  </a:lnTo>
                  <a:lnTo>
                    <a:pt x="737" y="103"/>
                  </a:lnTo>
                  <a:lnTo>
                    <a:pt x="751" y="95"/>
                  </a:lnTo>
                  <a:lnTo>
                    <a:pt x="760" y="90"/>
                  </a:lnTo>
                  <a:lnTo>
                    <a:pt x="776" y="82"/>
                  </a:lnTo>
                  <a:lnTo>
                    <a:pt x="787" y="74"/>
                  </a:lnTo>
                  <a:lnTo>
                    <a:pt x="798" y="71"/>
                  </a:lnTo>
                  <a:lnTo>
                    <a:pt x="812" y="63"/>
                  </a:lnTo>
                  <a:lnTo>
                    <a:pt x="823" y="57"/>
                  </a:lnTo>
                  <a:lnTo>
                    <a:pt x="838" y="52"/>
                  </a:lnTo>
                  <a:lnTo>
                    <a:pt x="850" y="46"/>
                  </a:lnTo>
                  <a:lnTo>
                    <a:pt x="863" y="38"/>
                  </a:lnTo>
                  <a:lnTo>
                    <a:pt x="874" y="33"/>
                  </a:lnTo>
                  <a:lnTo>
                    <a:pt x="890" y="27"/>
                  </a:lnTo>
                  <a:lnTo>
                    <a:pt x="903" y="23"/>
                  </a:lnTo>
                  <a:lnTo>
                    <a:pt x="916" y="17"/>
                  </a:lnTo>
                  <a:lnTo>
                    <a:pt x="928" y="12"/>
                  </a:lnTo>
                  <a:lnTo>
                    <a:pt x="958" y="0"/>
                  </a:lnTo>
                  <a:lnTo>
                    <a:pt x="943" y="8"/>
                  </a:lnTo>
                  <a:lnTo>
                    <a:pt x="931" y="14"/>
                  </a:lnTo>
                  <a:lnTo>
                    <a:pt x="918" y="19"/>
                  </a:lnTo>
                  <a:lnTo>
                    <a:pt x="905" y="27"/>
                  </a:lnTo>
                  <a:lnTo>
                    <a:pt x="890" y="34"/>
                  </a:lnTo>
                  <a:lnTo>
                    <a:pt x="874" y="44"/>
                  </a:lnTo>
                  <a:lnTo>
                    <a:pt x="857" y="54"/>
                  </a:lnTo>
                  <a:lnTo>
                    <a:pt x="838" y="65"/>
                  </a:lnTo>
                  <a:lnTo>
                    <a:pt x="827" y="71"/>
                  </a:lnTo>
                  <a:lnTo>
                    <a:pt x="815" y="76"/>
                  </a:lnTo>
                  <a:lnTo>
                    <a:pt x="806" y="84"/>
                  </a:lnTo>
                  <a:lnTo>
                    <a:pt x="795" y="90"/>
                  </a:lnTo>
                  <a:lnTo>
                    <a:pt x="783" y="97"/>
                  </a:lnTo>
                  <a:lnTo>
                    <a:pt x="772" y="105"/>
                  </a:lnTo>
                  <a:lnTo>
                    <a:pt x="760" y="114"/>
                  </a:lnTo>
                  <a:lnTo>
                    <a:pt x="749" y="122"/>
                  </a:lnTo>
                  <a:lnTo>
                    <a:pt x="737" y="130"/>
                  </a:lnTo>
                  <a:lnTo>
                    <a:pt x="724" y="139"/>
                  </a:lnTo>
                  <a:lnTo>
                    <a:pt x="713" y="147"/>
                  </a:lnTo>
                  <a:lnTo>
                    <a:pt x="698" y="158"/>
                  </a:lnTo>
                  <a:lnTo>
                    <a:pt x="686" y="168"/>
                  </a:lnTo>
                  <a:lnTo>
                    <a:pt x="673" y="179"/>
                  </a:lnTo>
                  <a:lnTo>
                    <a:pt x="660" y="190"/>
                  </a:lnTo>
                  <a:lnTo>
                    <a:pt x="646" y="202"/>
                  </a:lnTo>
                  <a:lnTo>
                    <a:pt x="641" y="206"/>
                  </a:lnTo>
                  <a:lnTo>
                    <a:pt x="633" y="213"/>
                  </a:lnTo>
                  <a:lnTo>
                    <a:pt x="625" y="219"/>
                  </a:lnTo>
                  <a:lnTo>
                    <a:pt x="622" y="225"/>
                  </a:lnTo>
                  <a:lnTo>
                    <a:pt x="614" y="230"/>
                  </a:lnTo>
                  <a:lnTo>
                    <a:pt x="606" y="238"/>
                  </a:lnTo>
                  <a:lnTo>
                    <a:pt x="601" y="244"/>
                  </a:lnTo>
                  <a:lnTo>
                    <a:pt x="593" y="249"/>
                  </a:lnTo>
                  <a:lnTo>
                    <a:pt x="587" y="257"/>
                  </a:lnTo>
                  <a:lnTo>
                    <a:pt x="580" y="263"/>
                  </a:lnTo>
                  <a:lnTo>
                    <a:pt x="574" y="270"/>
                  </a:lnTo>
                  <a:lnTo>
                    <a:pt x="566" y="278"/>
                  </a:lnTo>
                  <a:lnTo>
                    <a:pt x="559" y="284"/>
                  </a:lnTo>
                  <a:lnTo>
                    <a:pt x="553" y="293"/>
                  </a:lnTo>
                  <a:lnTo>
                    <a:pt x="546" y="299"/>
                  </a:lnTo>
                  <a:lnTo>
                    <a:pt x="538" y="306"/>
                  </a:lnTo>
                  <a:lnTo>
                    <a:pt x="532" y="314"/>
                  </a:lnTo>
                  <a:lnTo>
                    <a:pt x="527" y="322"/>
                  </a:lnTo>
                  <a:lnTo>
                    <a:pt x="517" y="329"/>
                  </a:lnTo>
                  <a:lnTo>
                    <a:pt x="511" y="337"/>
                  </a:lnTo>
                  <a:lnTo>
                    <a:pt x="504" y="344"/>
                  </a:lnTo>
                  <a:lnTo>
                    <a:pt x="498" y="354"/>
                  </a:lnTo>
                  <a:lnTo>
                    <a:pt x="490" y="363"/>
                  </a:lnTo>
                  <a:lnTo>
                    <a:pt x="483" y="371"/>
                  </a:lnTo>
                  <a:lnTo>
                    <a:pt x="477" y="379"/>
                  </a:lnTo>
                  <a:lnTo>
                    <a:pt x="469" y="388"/>
                  </a:lnTo>
                  <a:lnTo>
                    <a:pt x="464" y="398"/>
                  </a:lnTo>
                  <a:lnTo>
                    <a:pt x="456" y="405"/>
                  </a:lnTo>
                  <a:lnTo>
                    <a:pt x="443" y="424"/>
                  </a:lnTo>
                  <a:lnTo>
                    <a:pt x="430" y="443"/>
                  </a:lnTo>
                  <a:lnTo>
                    <a:pt x="416" y="462"/>
                  </a:lnTo>
                  <a:lnTo>
                    <a:pt x="401" y="483"/>
                  </a:lnTo>
                  <a:lnTo>
                    <a:pt x="390" y="504"/>
                  </a:lnTo>
                  <a:lnTo>
                    <a:pt x="376" y="523"/>
                  </a:lnTo>
                  <a:lnTo>
                    <a:pt x="363" y="546"/>
                  </a:lnTo>
                  <a:lnTo>
                    <a:pt x="350" y="567"/>
                  </a:lnTo>
                  <a:lnTo>
                    <a:pt x="338" y="590"/>
                  </a:lnTo>
                  <a:lnTo>
                    <a:pt x="325" y="614"/>
                  </a:lnTo>
                  <a:lnTo>
                    <a:pt x="312" y="637"/>
                  </a:lnTo>
                  <a:lnTo>
                    <a:pt x="300" y="662"/>
                  </a:lnTo>
                  <a:lnTo>
                    <a:pt x="287" y="686"/>
                  </a:lnTo>
                  <a:lnTo>
                    <a:pt x="278" y="713"/>
                  </a:lnTo>
                  <a:lnTo>
                    <a:pt x="264" y="740"/>
                  </a:lnTo>
                  <a:lnTo>
                    <a:pt x="253" y="766"/>
                  </a:lnTo>
                  <a:lnTo>
                    <a:pt x="245" y="726"/>
                  </a:lnTo>
                  <a:lnTo>
                    <a:pt x="236" y="688"/>
                  </a:lnTo>
                  <a:lnTo>
                    <a:pt x="224" y="652"/>
                  </a:lnTo>
                  <a:lnTo>
                    <a:pt x="219" y="633"/>
                  </a:lnTo>
                  <a:lnTo>
                    <a:pt x="215" y="616"/>
                  </a:lnTo>
                  <a:lnTo>
                    <a:pt x="209" y="599"/>
                  </a:lnTo>
                  <a:lnTo>
                    <a:pt x="201" y="580"/>
                  </a:lnTo>
                  <a:lnTo>
                    <a:pt x="196" y="565"/>
                  </a:lnTo>
                  <a:lnTo>
                    <a:pt x="188" y="548"/>
                  </a:lnTo>
                  <a:lnTo>
                    <a:pt x="173" y="517"/>
                  </a:lnTo>
                  <a:lnTo>
                    <a:pt x="158" y="487"/>
                  </a:lnTo>
                  <a:lnTo>
                    <a:pt x="143" y="460"/>
                  </a:lnTo>
                  <a:lnTo>
                    <a:pt x="124" y="432"/>
                  </a:lnTo>
                  <a:lnTo>
                    <a:pt x="105" y="407"/>
                  </a:lnTo>
                  <a:lnTo>
                    <a:pt x="101" y="403"/>
                  </a:lnTo>
                  <a:lnTo>
                    <a:pt x="95" y="396"/>
                  </a:lnTo>
                  <a:lnTo>
                    <a:pt x="89" y="390"/>
                  </a:lnTo>
                  <a:lnTo>
                    <a:pt x="86" y="384"/>
                  </a:lnTo>
                  <a:lnTo>
                    <a:pt x="76" y="373"/>
                  </a:lnTo>
                  <a:lnTo>
                    <a:pt x="67" y="363"/>
                  </a:lnTo>
                  <a:lnTo>
                    <a:pt x="55" y="354"/>
                  </a:lnTo>
                  <a:lnTo>
                    <a:pt x="44" y="344"/>
                  </a:lnTo>
                  <a:lnTo>
                    <a:pt x="32" y="335"/>
                  </a:lnTo>
                  <a:lnTo>
                    <a:pt x="23" y="327"/>
                  </a:lnTo>
                  <a:lnTo>
                    <a:pt x="11" y="320"/>
                  </a:lnTo>
                  <a:lnTo>
                    <a:pt x="0" y="312"/>
                  </a:lnTo>
                  <a:close/>
                </a:path>
              </a:pathLst>
            </a:custGeom>
            <a:solidFill>
              <a:srgbClr val="FF0000"/>
            </a:solidFill>
            <a:ln w="9525">
              <a:noFill/>
              <a:round/>
              <a:headEnd/>
              <a:tailEnd/>
            </a:ln>
          </p:spPr>
          <p:txBody>
            <a:bodyPr/>
            <a:lstStyle/>
            <a:p>
              <a:endParaRPr lang="en-US"/>
            </a:p>
          </p:txBody>
        </p:sp>
        <p:sp>
          <p:nvSpPr>
            <p:cNvPr id="59" name="Freeform 67"/>
            <p:cNvSpPr>
              <a:spLocks/>
            </p:cNvSpPr>
            <p:nvPr/>
          </p:nvSpPr>
          <p:spPr bwMode="auto">
            <a:xfrm>
              <a:off x="3659" y="2668"/>
              <a:ext cx="537" cy="448"/>
            </a:xfrm>
            <a:custGeom>
              <a:avLst/>
              <a:gdLst>
                <a:gd name="T0" fmla="*/ 269 w 1074"/>
                <a:gd name="T1" fmla="*/ 0 h 895"/>
                <a:gd name="T2" fmla="*/ 252 w 1074"/>
                <a:gd name="T3" fmla="*/ 4 h 895"/>
                <a:gd name="T4" fmla="*/ 0 w 1074"/>
                <a:gd name="T5" fmla="*/ 210 h 895"/>
                <a:gd name="T6" fmla="*/ 6 w 1074"/>
                <a:gd name="T7" fmla="*/ 224 h 895"/>
                <a:gd name="T8" fmla="*/ 94 w 1074"/>
                <a:gd name="T9" fmla="*/ 211 h 895"/>
                <a:gd name="T10" fmla="*/ 175 w 1074"/>
                <a:gd name="T11" fmla="*/ 124 h 895"/>
                <a:gd name="T12" fmla="*/ 87 w 1074"/>
                <a:gd name="T13" fmla="*/ 202 h 895"/>
                <a:gd name="T14" fmla="*/ 29 w 1074"/>
                <a:gd name="T15" fmla="*/ 205 h 895"/>
                <a:gd name="T16" fmla="*/ 269 w 1074"/>
                <a:gd name="T17" fmla="*/ 0 h 895"/>
                <a:gd name="T18" fmla="*/ 269 w 1074"/>
                <a:gd name="T19" fmla="*/ 0 h 8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
                <a:gd name="T31" fmla="*/ 0 h 895"/>
                <a:gd name="T32" fmla="*/ 1074 w 1074"/>
                <a:gd name="T33" fmla="*/ 895 h 8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 h="895">
                  <a:moveTo>
                    <a:pt x="1074" y="0"/>
                  </a:moveTo>
                  <a:lnTo>
                    <a:pt x="1011" y="13"/>
                  </a:lnTo>
                  <a:lnTo>
                    <a:pt x="0" y="838"/>
                  </a:lnTo>
                  <a:lnTo>
                    <a:pt x="25" y="895"/>
                  </a:lnTo>
                  <a:lnTo>
                    <a:pt x="378" y="842"/>
                  </a:lnTo>
                  <a:lnTo>
                    <a:pt x="703" y="494"/>
                  </a:lnTo>
                  <a:lnTo>
                    <a:pt x="348" y="806"/>
                  </a:lnTo>
                  <a:lnTo>
                    <a:pt x="116" y="819"/>
                  </a:lnTo>
                  <a:lnTo>
                    <a:pt x="1074" y="0"/>
                  </a:lnTo>
                  <a:close/>
                </a:path>
              </a:pathLst>
            </a:custGeom>
            <a:solidFill>
              <a:srgbClr val="000000"/>
            </a:solidFill>
            <a:ln w="9525">
              <a:noFill/>
              <a:round/>
              <a:headEnd/>
              <a:tailEnd/>
            </a:ln>
          </p:spPr>
          <p:txBody>
            <a:bodyPr/>
            <a:lstStyle/>
            <a:p>
              <a:endParaRPr lang="en-US"/>
            </a:p>
          </p:txBody>
        </p:sp>
        <p:sp>
          <p:nvSpPr>
            <p:cNvPr id="60" name="Freeform 68"/>
            <p:cNvSpPr>
              <a:spLocks/>
            </p:cNvSpPr>
            <p:nvPr/>
          </p:nvSpPr>
          <p:spPr bwMode="auto">
            <a:xfrm>
              <a:off x="3600" y="3117"/>
              <a:ext cx="106" cy="292"/>
            </a:xfrm>
            <a:custGeom>
              <a:avLst/>
              <a:gdLst>
                <a:gd name="T0" fmla="*/ 24 w 213"/>
                <a:gd name="T1" fmla="*/ 0 h 583"/>
                <a:gd name="T2" fmla="*/ 34 w 213"/>
                <a:gd name="T3" fmla="*/ 13 h 583"/>
                <a:gd name="T4" fmla="*/ 18 w 213"/>
                <a:gd name="T5" fmla="*/ 78 h 583"/>
                <a:gd name="T6" fmla="*/ 53 w 213"/>
                <a:gd name="T7" fmla="*/ 146 h 583"/>
                <a:gd name="T8" fmla="*/ 0 w 213"/>
                <a:gd name="T9" fmla="*/ 74 h 583"/>
                <a:gd name="T10" fmla="*/ 24 w 213"/>
                <a:gd name="T11" fmla="*/ 0 h 583"/>
                <a:gd name="T12" fmla="*/ 24 w 213"/>
                <a:gd name="T13" fmla="*/ 0 h 583"/>
                <a:gd name="T14" fmla="*/ 0 60000 65536"/>
                <a:gd name="T15" fmla="*/ 0 60000 65536"/>
                <a:gd name="T16" fmla="*/ 0 60000 65536"/>
                <a:gd name="T17" fmla="*/ 0 60000 65536"/>
                <a:gd name="T18" fmla="*/ 0 60000 65536"/>
                <a:gd name="T19" fmla="*/ 0 60000 65536"/>
                <a:gd name="T20" fmla="*/ 0 60000 65536"/>
                <a:gd name="T21" fmla="*/ 0 w 213"/>
                <a:gd name="T22" fmla="*/ 0 h 583"/>
                <a:gd name="T23" fmla="*/ 213 w 213"/>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583">
                  <a:moveTo>
                    <a:pt x="97" y="0"/>
                  </a:moveTo>
                  <a:lnTo>
                    <a:pt x="137" y="49"/>
                  </a:lnTo>
                  <a:lnTo>
                    <a:pt x="74" y="312"/>
                  </a:lnTo>
                  <a:lnTo>
                    <a:pt x="213" y="583"/>
                  </a:lnTo>
                  <a:lnTo>
                    <a:pt x="0" y="295"/>
                  </a:lnTo>
                  <a:lnTo>
                    <a:pt x="97" y="0"/>
                  </a:lnTo>
                  <a:close/>
                </a:path>
              </a:pathLst>
            </a:custGeom>
            <a:solidFill>
              <a:srgbClr val="000000"/>
            </a:solidFill>
            <a:ln w="9525">
              <a:noFill/>
              <a:round/>
              <a:headEnd/>
              <a:tailEnd/>
            </a:ln>
          </p:spPr>
          <p:txBody>
            <a:bodyPr/>
            <a:lstStyle/>
            <a:p>
              <a:endParaRPr lang="en-US"/>
            </a:p>
          </p:txBody>
        </p:sp>
        <p:sp>
          <p:nvSpPr>
            <p:cNvPr id="61" name="Freeform 69"/>
            <p:cNvSpPr>
              <a:spLocks/>
            </p:cNvSpPr>
            <p:nvPr/>
          </p:nvSpPr>
          <p:spPr bwMode="auto">
            <a:xfrm>
              <a:off x="3710" y="2915"/>
              <a:ext cx="459" cy="499"/>
            </a:xfrm>
            <a:custGeom>
              <a:avLst/>
              <a:gdLst>
                <a:gd name="T0" fmla="*/ 84 w 919"/>
                <a:gd name="T1" fmla="*/ 87 h 998"/>
                <a:gd name="T2" fmla="*/ 70 w 919"/>
                <a:gd name="T3" fmla="*/ 96 h 998"/>
                <a:gd name="T4" fmla="*/ 106 w 919"/>
                <a:gd name="T5" fmla="*/ 146 h 998"/>
                <a:gd name="T6" fmla="*/ 104 w 919"/>
                <a:gd name="T7" fmla="*/ 158 h 998"/>
                <a:gd name="T8" fmla="*/ 103 w 919"/>
                <a:gd name="T9" fmla="*/ 170 h 998"/>
                <a:gd name="T10" fmla="*/ 102 w 919"/>
                <a:gd name="T11" fmla="*/ 184 h 998"/>
                <a:gd name="T12" fmla="*/ 100 w 919"/>
                <a:gd name="T13" fmla="*/ 198 h 998"/>
                <a:gd name="T14" fmla="*/ 98 w 919"/>
                <a:gd name="T15" fmla="*/ 211 h 998"/>
                <a:gd name="T16" fmla="*/ 96 w 919"/>
                <a:gd name="T17" fmla="*/ 221 h 998"/>
                <a:gd name="T18" fmla="*/ 93 w 919"/>
                <a:gd name="T19" fmla="*/ 225 h 998"/>
                <a:gd name="T20" fmla="*/ 89 w 919"/>
                <a:gd name="T21" fmla="*/ 228 h 998"/>
                <a:gd name="T22" fmla="*/ 84 w 919"/>
                <a:gd name="T23" fmla="*/ 230 h 998"/>
                <a:gd name="T24" fmla="*/ 80 w 919"/>
                <a:gd name="T25" fmla="*/ 232 h 998"/>
                <a:gd name="T26" fmla="*/ 74 w 919"/>
                <a:gd name="T27" fmla="*/ 233 h 998"/>
                <a:gd name="T28" fmla="*/ 64 w 919"/>
                <a:gd name="T29" fmla="*/ 235 h 998"/>
                <a:gd name="T30" fmla="*/ 52 w 919"/>
                <a:gd name="T31" fmla="*/ 237 h 998"/>
                <a:gd name="T32" fmla="*/ 9 w 919"/>
                <a:gd name="T33" fmla="*/ 241 h 998"/>
                <a:gd name="T34" fmla="*/ 3 w 919"/>
                <a:gd name="T35" fmla="*/ 244 h 998"/>
                <a:gd name="T36" fmla="*/ 0 w 919"/>
                <a:gd name="T37" fmla="*/ 250 h 998"/>
                <a:gd name="T38" fmla="*/ 100 w 919"/>
                <a:gd name="T39" fmla="*/ 245 h 998"/>
                <a:gd name="T40" fmla="*/ 225 w 919"/>
                <a:gd name="T41" fmla="*/ 74 h 998"/>
                <a:gd name="T42" fmla="*/ 114 w 919"/>
                <a:gd name="T43" fmla="*/ 193 h 998"/>
                <a:gd name="T44" fmla="*/ 120 w 919"/>
                <a:gd name="T45" fmla="*/ 141 h 998"/>
                <a:gd name="T46" fmla="*/ 229 w 919"/>
                <a:gd name="T47" fmla="*/ 0 h 998"/>
                <a:gd name="T48" fmla="*/ 112 w 919"/>
                <a:gd name="T49" fmla="*/ 120 h 998"/>
                <a:gd name="T50" fmla="*/ 84 w 919"/>
                <a:gd name="T51" fmla="*/ 87 h 998"/>
                <a:gd name="T52" fmla="*/ 84 w 919"/>
                <a:gd name="T53" fmla="*/ 87 h 9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9"/>
                <a:gd name="T82" fmla="*/ 0 h 998"/>
                <a:gd name="T83" fmla="*/ 919 w 919"/>
                <a:gd name="T84" fmla="*/ 998 h 9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9" h="998">
                  <a:moveTo>
                    <a:pt x="339" y="348"/>
                  </a:moveTo>
                  <a:lnTo>
                    <a:pt x="282" y="382"/>
                  </a:lnTo>
                  <a:lnTo>
                    <a:pt x="424" y="584"/>
                  </a:lnTo>
                  <a:lnTo>
                    <a:pt x="419" y="631"/>
                  </a:lnTo>
                  <a:lnTo>
                    <a:pt x="415" y="679"/>
                  </a:lnTo>
                  <a:lnTo>
                    <a:pt x="409" y="734"/>
                  </a:lnTo>
                  <a:lnTo>
                    <a:pt x="402" y="791"/>
                  </a:lnTo>
                  <a:lnTo>
                    <a:pt x="394" y="842"/>
                  </a:lnTo>
                  <a:lnTo>
                    <a:pt x="384" y="882"/>
                  </a:lnTo>
                  <a:lnTo>
                    <a:pt x="375" y="899"/>
                  </a:lnTo>
                  <a:lnTo>
                    <a:pt x="358" y="909"/>
                  </a:lnTo>
                  <a:lnTo>
                    <a:pt x="339" y="918"/>
                  </a:lnTo>
                  <a:lnTo>
                    <a:pt x="320" y="926"/>
                  </a:lnTo>
                  <a:lnTo>
                    <a:pt x="299" y="930"/>
                  </a:lnTo>
                  <a:lnTo>
                    <a:pt x="257" y="939"/>
                  </a:lnTo>
                  <a:lnTo>
                    <a:pt x="210" y="945"/>
                  </a:lnTo>
                  <a:lnTo>
                    <a:pt x="37" y="962"/>
                  </a:lnTo>
                  <a:lnTo>
                    <a:pt x="12" y="973"/>
                  </a:lnTo>
                  <a:lnTo>
                    <a:pt x="0" y="998"/>
                  </a:lnTo>
                  <a:lnTo>
                    <a:pt x="402" y="979"/>
                  </a:lnTo>
                  <a:lnTo>
                    <a:pt x="900" y="295"/>
                  </a:lnTo>
                  <a:lnTo>
                    <a:pt x="459" y="772"/>
                  </a:lnTo>
                  <a:lnTo>
                    <a:pt x="481" y="561"/>
                  </a:lnTo>
                  <a:lnTo>
                    <a:pt x="919" y="0"/>
                  </a:lnTo>
                  <a:lnTo>
                    <a:pt x="451" y="477"/>
                  </a:lnTo>
                  <a:lnTo>
                    <a:pt x="339" y="348"/>
                  </a:lnTo>
                  <a:close/>
                </a:path>
              </a:pathLst>
            </a:custGeom>
            <a:solidFill>
              <a:srgbClr val="000000"/>
            </a:solidFill>
            <a:ln w="9525">
              <a:noFill/>
              <a:round/>
              <a:headEnd/>
              <a:tailEnd/>
            </a:ln>
          </p:spPr>
          <p:txBody>
            <a:bodyPr/>
            <a:lstStyle/>
            <a:p>
              <a:endParaRPr lang="en-US"/>
            </a:p>
          </p:txBody>
        </p:sp>
        <p:sp>
          <p:nvSpPr>
            <p:cNvPr id="62" name="Freeform 70"/>
            <p:cNvSpPr>
              <a:spLocks/>
            </p:cNvSpPr>
            <p:nvPr/>
          </p:nvSpPr>
          <p:spPr bwMode="auto">
            <a:xfrm>
              <a:off x="3697" y="3182"/>
              <a:ext cx="125" cy="146"/>
            </a:xfrm>
            <a:custGeom>
              <a:avLst/>
              <a:gdLst>
                <a:gd name="T0" fmla="*/ 51 w 251"/>
                <a:gd name="T1" fmla="*/ 0 h 291"/>
                <a:gd name="T2" fmla="*/ 40 w 251"/>
                <a:gd name="T3" fmla="*/ 0 h 291"/>
                <a:gd name="T4" fmla="*/ 30 w 251"/>
                <a:gd name="T5" fmla="*/ 1 h 291"/>
                <a:gd name="T6" fmla="*/ 22 w 251"/>
                <a:gd name="T7" fmla="*/ 4 h 291"/>
                <a:gd name="T8" fmla="*/ 16 w 251"/>
                <a:gd name="T9" fmla="*/ 8 h 291"/>
                <a:gd name="T10" fmla="*/ 13 w 251"/>
                <a:gd name="T11" fmla="*/ 9 h 291"/>
                <a:gd name="T12" fmla="*/ 11 w 251"/>
                <a:gd name="T13" fmla="*/ 12 h 291"/>
                <a:gd name="T14" fmla="*/ 8 w 251"/>
                <a:gd name="T15" fmla="*/ 14 h 291"/>
                <a:gd name="T16" fmla="*/ 6 w 251"/>
                <a:gd name="T17" fmla="*/ 17 h 291"/>
                <a:gd name="T18" fmla="*/ 1 w 251"/>
                <a:gd name="T19" fmla="*/ 28 h 291"/>
                <a:gd name="T20" fmla="*/ 0 w 251"/>
                <a:gd name="T21" fmla="*/ 41 h 291"/>
                <a:gd name="T22" fmla="*/ 1 w 251"/>
                <a:gd name="T23" fmla="*/ 47 h 291"/>
                <a:gd name="T24" fmla="*/ 2 w 251"/>
                <a:gd name="T25" fmla="*/ 52 h 291"/>
                <a:gd name="T26" fmla="*/ 4 w 251"/>
                <a:gd name="T27" fmla="*/ 57 h 291"/>
                <a:gd name="T28" fmla="*/ 7 w 251"/>
                <a:gd name="T29" fmla="*/ 62 h 291"/>
                <a:gd name="T30" fmla="*/ 9 w 251"/>
                <a:gd name="T31" fmla="*/ 64 h 291"/>
                <a:gd name="T32" fmla="*/ 11 w 251"/>
                <a:gd name="T33" fmla="*/ 66 h 291"/>
                <a:gd name="T34" fmla="*/ 13 w 251"/>
                <a:gd name="T35" fmla="*/ 67 h 291"/>
                <a:gd name="T36" fmla="*/ 15 w 251"/>
                <a:gd name="T37" fmla="*/ 68 h 291"/>
                <a:gd name="T38" fmla="*/ 18 w 251"/>
                <a:gd name="T39" fmla="*/ 69 h 291"/>
                <a:gd name="T40" fmla="*/ 21 w 251"/>
                <a:gd name="T41" fmla="*/ 71 h 291"/>
                <a:gd name="T42" fmla="*/ 29 w 251"/>
                <a:gd name="T43" fmla="*/ 73 h 291"/>
                <a:gd name="T44" fmla="*/ 40 w 251"/>
                <a:gd name="T45" fmla="*/ 73 h 291"/>
                <a:gd name="T46" fmla="*/ 51 w 251"/>
                <a:gd name="T47" fmla="*/ 68 h 291"/>
                <a:gd name="T48" fmla="*/ 54 w 251"/>
                <a:gd name="T49" fmla="*/ 66 h 291"/>
                <a:gd name="T50" fmla="*/ 57 w 251"/>
                <a:gd name="T51" fmla="*/ 64 h 291"/>
                <a:gd name="T52" fmla="*/ 59 w 251"/>
                <a:gd name="T53" fmla="*/ 62 h 291"/>
                <a:gd name="T54" fmla="*/ 62 w 251"/>
                <a:gd name="T55" fmla="*/ 60 h 291"/>
                <a:gd name="T56" fmla="*/ 60 w 251"/>
                <a:gd name="T57" fmla="*/ 61 h 291"/>
                <a:gd name="T58" fmla="*/ 59 w 251"/>
                <a:gd name="T59" fmla="*/ 62 h 291"/>
                <a:gd name="T60" fmla="*/ 54 w 251"/>
                <a:gd name="T61" fmla="*/ 63 h 291"/>
                <a:gd name="T62" fmla="*/ 45 w 251"/>
                <a:gd name="T63" fmla="*/ 62 h 291"/>
                <a:gd name="T64" fmla="*/ 40 w 251"/>
                <a:gd name="T65" fmla="*/ 59 h 291"/>
                <a:gd name="T66" fmla="*/ 34 w 251"/>
                <a:gd name="T67" fmla="*/ 56 h 291"/>
                <a:gd name="T68" fmla="*/ 32 w 251"/>
                <a:gd name="T69" fmla="*/ 55 h 291"/>
                <a:gd name="T70" fmla="*/ 30 w 251"/>
                <a:gd name="T71" fmla="*/ 52 h 291"/>
                <a:gd name="T72" fmla="*/ 28 w 251"/>
                <a:gd name="T73" fmla="*/ 50 h 291"/>
                <a:gd name="T74" fmla="*/ 26 w 251"/>
                <a:gd name="T75" fmla="*/ 48 h 291"/>
                <a:gd name="T76" fmla="*/ 22 w 251"/>
                <a:gd name="T77" fmla="*/ 37 h 291"/>
                <a:gd name="T78" fmla="*/ 21 w 251"/>
                <a:gd name="T79" fmla="*/ 31 h 291"/>
                <a:gd name="T80" fmla="*/ 23 w 251"/>
                <a:gd name="T81" fmla="*/ 25 h 291"/>
                <a:gd name="T82" fmla="*/ 27 w 251"/>
                <a:gd name="T83" fmla="*/ 19 h 291"/>
                <a:gd name="T84" fmla="*/ 28 w 251"/>
                <a:gd name="T85" fmla="*/ 18 h 291"/>
                <a:gd name="T86" fmla="*/ 29 w 251"/>
                <a:gd name="T87" fmla="*/ 16 h 291"/>
                <a:gd name="T88" fmla="*/ 30 w 251"/>
                <a:gd name="T89" fmla="*/ 14 h 291"/>
                <a:gd name="T90" fmla="*/ 32 w 251"/>
                <a:gd name="T91" fmla="*/ 13 h 291"/>
                <a:gd name="T92" fmla="*/ 34 w 251"/>
                <a:gd name="T93" fmla="*/ 11 h 291"/>
                <a:gd name="T94" fmla="*/ 36 w 251"/>
                <a:gd name="T95" fmla="*/ 9 h 291"/>
                <a:gd name="T96" fmla="*/ 38 w 251"/>
                <a:gd name="T97" fmla="*/ 8 h 291"/>
                <a:gd name="T98" fmla="*/ 40 w 251"/>
                <a:gd name="T99" fmla="*/ 7 h 291"/>
                <a:gd name="T100" fmla="*/ 43 w 251"/>
                <a:gd name="T101" fmla="*/ 5 h 291"/>
                <a:gd name="T102" fmla="*/ 45 w 251"/>
                <a:gd name="T103" fmla="*/ 3 h 291"/>
                <a:gd name="T104" fmla="*/ 48 w 251"/>
                <a:gd name="T105" fmla="*/ 2 h 291"/>
                <a:gd name="T106" fmla="*/ 51 w 251"/>
                <a:gd name="T107" fmla="*/ 0 h 291"/>
                <a:gd name="T108" fmla="*/ 51 w 251"/>
                <a:gd name="T109" fmla="*/ 0 h 2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1"/>
                <a:gd name="T166" fmla="*/ 0 h 291"/>
                <a:gd name="T167" fmla="*/ 251 w 251"/>
                <a:gd name="T168" fmla="*/ 291 h 2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1" h="291">
                  <a:moveTo>
                    <a:pt x="205" y="0"/>
                  </a:moveTo>
                  <a:lnTo>
                    <a:pt x="161" y="0"/>
                  </a:lnTo>
                  <a:lnTo>
                    <a:pt x="123" y="4"/>
                  </a:lnTo>
                  <a:lnTo>
                    <a:pt x="91" y="15"/>
                  </a:lnTo>
                  <a:lnTo>
                    <a:pt x="65" y="29"/>
                  </a:lnTo>
                  <a:lnTo>
                    <a:pt x="53" y="36"/>
                  </a:lnTo>
                  <a:lnTo>
                    <a:pt x="44" y="46"/>
                  </a:lnTo>
                  <a:lnTo>
                    <a:pt x="34" y="55"/>
                  </a:lnTo>
                  <a:lnTo>
                    <a:pt x="25" y="67"/>
                  </a:lnTo>
                  <a:lnTo>
                    <a:pt x="6" y="112"/>
                  </a:lnTo>
                  <a:lnTo>
                    <a:pt x="0" y="162"/>
                  </a:lnTo>
                  <a:lnTo>
                    <a:pt x="4" y="186"/>
                  </a:lnTo>
                  <a:lnTo>
                    <a:pt x="9" y="207"/>
                  </a:lnTo>
                  <a:lnTo>
                    <a:pt x="19" y="228"/>
                  </a:lnTo>
                  <a:lnTo>
                    <a:pt x="30" y="247"/>
                  </a:lnTo>
                  <a:lnTo>
                    <a:pt x="38" y="253"/>
                  </a:lnTo>
                  <a:lnTo>
                    <a:pt x="44" y="261"/>
                  </a:lnTo>
                  <a:lnTo>
                    <a:pt x="53" y="266"/>
                  </a:lnTo>
                  <a:lnTo>
                    <a:pt x="61" y="270"/>
                  </a:lnTo>
                  <a:lnTo>
                    <a:pt x="74" y="276"/>
                  </a:lnTo>
                  <a:lnTo>
                    <a:pt x="87" y="282"/>
                  </a:lnTo>
                  <a:lnTo>
                    <a:pt x="116" y="291"/>
                  </a:lnTo>
                  <a:lnTo>
                    <a:pt x="161" y="289"/>
                  </a:lnTo>
                  <a:lnTo>
                    <a:pt x="205" y="270"/>
                  </a:lnTo>
                  <a:lnTo>
                    <a:pt x="217" y="262"/>
                  </a:lnTo>
                  <a:lnTo>
                    <a:pt x="228" y="255"/>
                  </a:lnTo>
                  <a:lnTo>
                    <a:pt x="239" y="247"/>
                  </a:lnTo>
                  <a:lnTo>
                    <a:pt x="251" y="238"/>
                  </a:lnTo>
                  <a:lnTo>
                    <a:pt x="243" y="242"/>
                  </a:lnTo>
                  <a:lnTo>
                    <a:pt x="236" y="247"/>
                  </a:lnTo>
                  <a:lnTo>
                    <a:pt x="218" y="251"/>
                  </a:lnTo>
                  <a:lnTo>
                    <a:pt x="180" y="245"/>
                  </a:lnTo>
                  <a:lnTo>
                    <a:pt x="160" y="236"/>
                  </a:lnTo>
                  <a:lnTo>
                    <a:pt x="139" y="224"/>
                  </a:lnTo>
                  <a:lnTo>
                    <a:pt x="131" y="217"/>
                  </a:lnTo>
                  <a:lnTo>
                    <a:pt x="122" y="207"/>
                  </a:lnTo>
                  <a:lnTo>
                    <a:pt x="114" y="200"/>
                  </a:lnTo>
                  <a:lnTo>
                    <a:pt x="106" y="190"/>
                  </a:lnTo>
                  <a:lnTo>
                    <a:pt x="89" y="147"/>
                  </a:lnTo>
                  <a:lnTo>
                    <a:pt x="87" y="124"/>
                  </a:lnTo>
                  <a:lnTo>
                    <a:pt x="95" y="99"/>
                  </a:lnTo>
                  <a:lnTo>
                    <a:pt x="108" y="74"/>
                  </a:lnTo>
                  <a:lnTo>
                    <a:pt x="112" y="69"/>
                  </a:lnTo>
                  <a:lnTo>
                    <a:pt x="118" y="61"/>
                  </a:lnTo>
                  <a:lnTo>
                    <a:pt x="123" y="55"/>
                  </a:lnTo>
                  <a:lnTo>
                    <a:pt x="129" y="50"/>
                  </a:lnTo>
                  <a:lnTo>
                    <a:pt x="137" y="42"/>
                  </a:lnTo>
                  <a:lnTo>
                    <a:pt x="144" y="36"/>
                  </a:lnTo>
                  <a:lnTo>
                    <a:pt x="154" y="31"/>
                  </a:lnTo>
                  <a:lnTo>
                    <a:pt x="163" y="25"/>
                  </a:lnTo>
                  <a:lnTo>
                    <a:pt x="173" y="17"/>
                  </a:lnTo>
                  <a:lnTo>
                    <a:pt x="182" y="12"/>
                  </a:lnTo>
                  <a:lnTo>
                    <a:pt x="194" y="6"/>
                  </a:lnTo>
                  <a:lnTo>
                    <a:pt x="205" y="0"/>
                  </a:lnTo>
                  <a:close/>
                </a:path>
              </a:pathLst>
            </a:custGeom>
            <a:solidFill>
              <a:srgbClr val="000000"/>
            </a:solidFill>
            <a:ln w="9525">
              <a:noFill/>
              <a:round/>
              <a:headEnd/>
              <a:tailEnd/>
            </a:ln>
          </p:spPr>
          <p:txBody>
            <a:bodyPr/>
            <a:lstStyle/>
            <a:p>
              <a:endParaRPr lang="en-US"/>
            </a:p>
          </p:txBody>
        </p:sp>
        <p:sp>
          <p:nvSpPr>
            <p:cNvPr id="63" name="Freeform 71"/>
            <p:cNvSpPr>
              <a:spLocks/>
            </p:cNvSpPr>
            <p:nvPr/>
          </p:nvSpPr>
          <p:spPr bwMode="auto">
            <a:xfrm>
              <a:off x="4107" y="2413"/>
              <a:ext cx="76" cy="66"/>
            </a:xfrm>
            <a:custGeom>
              <a:avLst/>
              <a:gdLst>
                <a:gd name="T0" fmla="*/ 0 w 152"/>
                <a:gd name="T1" fmla="*/ 9 h 132"/>
                <a:gd name="T2" fmla="*/ 3 w 152"/>
                <a:gd name="T3" fmla="*/ 33 h 132"/>
                <a:gd name="T4" fmla="*/ 27 w 152"/>
                <a:gd name="T5" fmla="*/ 33 h 132"/>
                <a:gd name="T6" fmla="*/ 38 w 152"/>
                <a:gd name="T7" fmla="*/ 4 h 132"/>
                <a:gd name="T8" fmla="*/ 30 w 152"/>
                <a:gd name="T9" fmla="*/ 0 h 132"/>
                <a:gd name="T10" fmla="*/ 22 w 152"/>
                <a:gd name="T11" fmla="*/ 23 h 132"/>
                <a:gd name="T12" fmla="*/ 9 w 152"/>
                <a:gd name="T13" fmla="*/ 26 h 132"/>
                <a:gd name="T14" fmla="*/ 7 w 152"/>
                <a:gd name="T15" fmla="*/ 0 h 132"/>
                <a:gd name="T16" fmla="*/ 0 w 152"/>
                <a:gd name="T17" fmla="*/ 9 h 132"/>
                <a:gd name="T18" fmla="*/ 0 w 152"/>
                <a:gd name="T19" fmla="*/ 9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132"/>
                <a:gd name="T32" fmla="*/ 152 w 152"/>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132">
                  <a:moveTo>
                    <a:pt x="0" y="37"/>
                  </a:moveTo>
                  <a:lnTo>
                    <a:pt x="13" y="130"/>
                  </a:lnTo>
                  <a:lnTo>
                    <a:pt x="110" y="132"/>
                  </a:lnTo>
                  <a:lnTo>
                    <a:pt x="152" y="19"/>
                  </a:lnTo>
                  <a:lnTo>
                    <a:pt x="120" y="0"/>
                  </a:lnTo>
                  <a:lnTo>
                    <a:pt x="91" y="95"/>
                  </a:lnTo>
                  <a:lnTo>
                    <a:pt x="36" y="107"/>
                  </a:lnTo>
                  <a:lnTo>
                    <a:pt x="31" y="0"/>
                  </a:lnTo>
                  <a:lnTo>
                    <a:pt x="0" y="37"/>
                  </a:lnTo>
                  <a:close/>
                </a:path>
              </a:pathLst>
            </a:custGeom>
            <a:solidFill>
              <a:srgbClr val="000000"/>
            </a:solidFill>
            <a:ln w="9525">
              <a:noFill/>
              <a:round/>
              <a:headEnd/>
              <a:tailEnd/>
            </a:ln>
          </p:spPr>
          <p:txBody>
            <a:bodyPr/>
            <a:lstStyle/>
            <a:p>
              <a:endParaRPr lang="en-US"/>
            </a:p>
          </p:txBody>
        </p:sp>
        <p:sp>
          <p:nvSpPr>
            <p:cNvPr id="64" name="Freeform 72"/>
            <p:cNvSpPr>
              <a:spLocks/>
            </p:cNvSpPr>
            <p:nvPr/>
          </p:nvSpPr>
          <p:spPr bwMode="auto">
            <a:xfrm>
              <a:off x="4109" y="2466"/>
              <a:ext cx="51" cy="144"/>
            </a:xfrm>
            <a:custGeom>
              <a:avLst/>
              <a:gdLst>
                <a:gd name="T0" fmla="*/ 3 w 101"/>
                <a:gd name="T1" fmla="*/ 4 h 287"/>
                <a:gd name="T2" fmla="*/ 2 w 101"/>
                <a:gd name="T3" fmla="*/ 36 h 287"/>
                <a:gd name="T4" fmla="*/ 0 w 101"/>
                <a:gd name="T5" fmla="*/ 67 h 287"/>
                <a:gd name="T6" fmla="*/ 1 w 101"/>
                <a:gd name="T7" fmla="*/ 68 h 287"/>
                <a:gd name="T8" fmla="*/ 4 w 101"/>
                <a:gd name="T9" fmla="*/ 70 h 287"/>
                <a:gd name="T10" fmla="*/ 12 w 101"/>
                <a:gd name="T11" fmla="*/ 71 h 287"/>
                <a:gd name="T12" fmla="*/ 24 w 101"/>
                <a:gd name="T13" fmla="*/ 72 h 287"/>
                <a:gd name="T14" fmla="*/ 26 w 101"/>
                <a:gd name="T15" fmla="*/ 0 h 287"/>
                <a:gd name="T16" fmla="*/ 18 w 101"/>
                <a:gd name="T17" fmla="*/ 1 h 287"/>
                <a:gd name="T18" fmla="*/ 19 w 101"/>
                <a:gd name="T19" fmla="*/ 70 h 287"/>
                <a:gd name="T20" fmla="*/ 7 w 101"/>
                <a:gd name="T21" fmla="*/ 67 h 287"/>
                <a:gd name="T22" fmla="*/ 11 w 101"/>
                <a:gd name="T23" fmla="*/ 2 h 287"/>
                <a:gd name="T24" fmla="*/ 3 w 101"/>
                <a:gd name="T25" fmla="*/ 4 h 287"/>
                <a:gd name="T26" fmla="*/ 3 w 101"/>
                <a:gd name="T27" fmla="*/ 4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287"/>
                <a:gd name="T44" fmla="*/ 101 w 101"/>
                <a:gd name="T45" fmla="*/ 287 h 2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287">
                  <a:moveTo>
                    <a:pt x="9" y="15"/>
                  </a:moveTo>
                  <a:lnTo>
                    <a:pt x="5" y="142"/>
                  </a:lnTo>
                  <a:lnTo>
                    <a:pt x="0" y="266"/>
                  </a:lnTo>
                  <a:lnTo>
                    <a:pt x="2" y="272"/>
                  </a:lnTo>
                  <a:lnTo>
                    <a:pt x="13" y="277"/>
                  </a:lnTo>
                  <a:lnTo>
                    <a:pt x="45" y="283"/>
                  </a:lnTo>
                  <a:lnTo>
                    <a:pt x="95" y="287"/>
                  </a:lnTo>
                  <a:lnTo>
                    <a:pt x="101" y="0"/>
                  </a:lnTo>
                  <a:lnTo>
                    <a:pt x="70" y="4"/>
                  </a:lnTo>
                  <a:lnTo>
                    <a:pt x="74" y="279"/>
                  </a:lnTo>
                  <a:lnTo>
                    <a:pt x="26" y="266"/>
                  </a:lnTo>
                  <a:lnTo>
                    <a:pt x="42" y="7"/>
                  </a:lnTo>
                  <a:lnTo>
                    <a:pt x="9" y="15"/>
                  </a:lnTo>
                  <a:close/>
                </a:path>
              </a:pathLst>
            </a:custGeom>
            <a:solidFill>
              <a:srgbClr val="000000"/>
            </a:solidFill>
            <a:ln w="9525">
              <a:noFill/>
              <a:round/>
              <a:headEnd/>
              <a:tailEnd/>
            </a:ln>
          </p:spPr>
          <p:txBody>
            <a:bodyPr/>
            <a:lstStyle/>
            <a:p>
              <a:endParaRPr lang="en-US"/>
            </a:p>
          </p:txBody>
        </p:sp>
        <p:sp>
          <p:nvSpPr>
            <p:cNvPr id="65" name="Freeform 73"/>
            <p:cNvSpPr>
              <a:spLocks/>
            </p:cNvSpPr>
            <p:nvPr/>
          </p:nvSpPr>
          <p:spPr bwMode="auto">
            <a:xfrm>
              <a:off x="4154" y="2599"/>
              <a:ext cx="193" cy="142"/>
            </a:xfrm>
            <a:custGeom>
              <a:avLst/>
              <a:gdLst>
                <a:gd name="T0" fmla="*/ 17 w 386"/>
                <a:gd name="T1" fmla="*/ 27 h 285"/>
                <a:gd name="T2" fmla="*/ 22 w 386"/>
                <a:gd name="T3" fmla="*/ 17 h 285"/>
                <a:gd name="T4" fmla="*/ 26 w 386"/>
                <a:gd name="T5" fmla="*/ 9 h 285"/>
                <a:gd name="T6" fmla="*/ 29 w 386"/>
                <a:gd name="T7" fmla="*/ 7 h 285"/>
                <a:gd name="T8" fmla="*/ 33 w 386"/>
                <a:gd name="T9" fmla="*/ 3 h 285"/>
                <a:gd name="T10" fmla="*/ 38 w 386"/>
                <a:gd name="T11" fmla="*/ 1 h 285"/>
                <a:gd name="T12" fmla="*/ 49 w 386"/>
                <a:gd name="T13" fmla="*/ 0 h 285"/>
                <a:gd name="T14" fmla="*/ 66 w 386"/>
                <a:gd name="T15" fmla="*/ 1 h 285"/>
                <a:gd name="T16" fmla="*/ 75 w 386"/>
                <a:gd name="T17" fmla="*/ 7 h 285"/>
                <a:gd name="T18" fmla="*/ 80 w 386"/>
                <a:gd name="T19" fmla="*/ 11 h 285"/>
                <a:gd name="T20" fmla="*/ 84 w 386"/>
                <a:gd name="T21" fmla="*/ 16 h 285"/>
                <a:gd name="T22" fmla="*/ 91 w 386"/>
                <a:gd name="T23" fmla="*/ 32 h 285"/>
                <a:gd name="T24" fmla="*/ 97 w 386"/>
                <a:gd name="T25" fmla="*/ 57 h 285"/>
                <a:gd name="T26" fmla="*/ 95 w 386"/>
                <a:gd name="T27" fmla="*/ 68 h 285"/>
                <a:gd name="T28" fmla="*/ 93 w 386"/>
                <a:gd name="T29" fmla="*/ 70 h 285"/>
                <a:gd name="T30" fmla="*/ 82 w 386"/>
                <a:gd name="T31" fmla="*/ 70 h 285"/>
                <a:gd name="T32" fmla="*/ 73 w 386"/>
                <a:gd name="T33" fmla="*/ 66 h 285"/>
                <a:gd name="T34" fmla="*/ 65 w 386"/>
                <a:gd name="T35" fmla="*/ 60 h 285"/>
                <a:gd name="T36" fmla="*/ 59 w 386"/>
                <a:gd name="T37" fmla="*/ 56 h 285"/>
                <a:gd name="T38" fmla="*/ 55 w 386"/>
                <a:gd name="T39" fmla="*/ 53 h 285"/>
                <a:gd name="T40" fmla="*/ 47 w 386"/>
                <a:gd name="T41" fmla="*/ 49 h 285"/>
                <a:gd name="T42" fmla="*/ 41 w 386"/>
                <a:gd name="T43" fmla="*/ 46 h 285"/>
                <a:gd name="T44" fmla="*/ 33 w 386"/>
                <a:gd name="T45" fmla="*/ 44 h 285"/>
                <a:gd name="T46" fmla="*/ 12 w 386"/>
                <a:gd name="T47" fmla="*/ 41 h 285"/>
                <a:gd name="T48" fmla="*/ 1 w 386"/>
                <a:gd name="T49" fmla="*/ 41 h 285"/>
                <a:gd name="T50" fmla="*/ 5 w 386"/>
                <a:gd name="T51" fmla="*/ 38 h 285"/>
                <a:gd name="T52" fmla="*/ 11 w 386"/>
                <a:gd name="T53" fmla="*/ 34 h 285"/>
                <a:gd name="T54" fmla="*/ 19 w 386"/>
                <a:gd name="T55" fmla="*/ 32 h 285"/>
                <a:gd name="T56" fmla="*/ 40 w 386"/>
                <a:gd name="T57" fmla="*/ 32 h 285"/>
                <a:gd name="T58" fmla="*/ 51 w 386"/>
                <a:gd name="T59" fmla="*/ 38 h 285"/>
                <a:gd name="T60" fmla="*/ 56 w 386"/>
                <a:gd name="T61" fmla="*/ 43 h 285"/>
                <a:gd name="T62" fmla="*/ 60 w 386"/>
                <a:gd name="T63" fmla="*/ 47 h 285"/>
                <a:gd name="T64" fmla="*/ 63 w 386"/>
                <a:gd name="T65" fmla="*/ 50 h 285"/>
                <a:gd name="T66" fmla="*/ 66 w 386"/>
                <a:gd name="T67" fmla="*/ 53 h 285"/>
                <a:gd name="T68" fmla="*/ 70 w 386"/>
                <a:gd name="T69" fmla="*/ 57 h 285"/>
                <a:gd name="T70" fmla="*/ 74 w 386"/>
                <a:gd name="T71" fmla="*/ 60 h 285"/>
                <a:gd name="T72" fmla="*/ 78 w 386"/>
                <a:gd name="T73" fmla="*/ 63 h 285"/>
                <a:gd name="T74" fmla="*/ 85 w 386"/>
                <a:gd name="T75" fmla="*/ 60 h 285"/>
                <a:gd name="T76" fmla="*/ 85 w 386"/>
                <a:gd name="T77" fmla="*/ 44 h 285"/>
                <a:gd name="T78" fmla="*/ 81 w 386"/>
                <a:gd name="T79" fmla="*/ 32 h 285"/>
                <a:gd name="T80" fmla="*/ 76 w 386"/>
                <a:gd name="T81" fmla="*/ 24 h 285"/>
                <a:gd name="T82" fmla="*/ 73 w 386"/>
                <a:gd name="T83" fmla="*/ 21 h 285"/>
                <a:gd name="T84" fmla="*/ 69 w 386"/>
                <a:gd name="T85" fmla="*/ 17 h 285"/>
                <a:gd name="T86" fmla="*/ 66 w 386"/>
                <a:gd name="T87" fmla="*/ 14 h 285"/>
                <a:gd name="T88" fmla="*/ 54 w 386"/>
                <a:gd name="T89" fmla="*/ 11 h 285"/>
                <a:gd name="T90" fmla="*/ 35 w 386"/>
                <a:gd name="T91" fmla="*/ 15 h 285"/>
                <a:gd name="T92" fmla="*/ 25 w 386"/>
                <a:gd name="T93" fmla="*/ 21 h 285"/>
                <a:gd name="T94" fmla="*/ 22 w 386"/>
                <a:gd name="T95" fmla="*/ 25 h 285"/>
                <a:gd name="T96" fmla="*/ 18 w 386"/>
                <a:gd name="T97" fmla="*/ 30 h 285"/>
                <a:gd name="T98" fmla="*/ 17 w 386"/>
                <a:gd name="T99" fmla="*/ 30 h 2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6"/>
                <a:gd name="T151" fmla="*/ 0 h 285"/>
                <a:gd name="T152" fmla="*/ 386 w 386"/>
                <a:gd name="T153" fmla="*/ 285 h 2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6" h="285">
                  <a:moveTo>
                    <a:pt x="65" y="120"/>
                  </a:moveTo>
                  <a:lnTo>
                    <a:pt x="67" y="110"/>
                  </a:lnTo>
                  <a:lnTo>
                    <a:pt x="72" y="95"/>
                  </a:lnTo>
                  <a:lnTo>
                    <a:pt x="86" y="70"/>
                  </a:lnTo>
                  <a:lnTo>
                    <a:pt x="101" y="46"/>
                  </a:lnTo>
                  <a:lnTo>
                    <a:pt x="107" y="38"/>
                  </a:lnTo>
                  <a:lnTo>
                    <a:pt x="110" y="34"/>
                  </a:lnTo>
                  <a:lnTo>
                    <a:pt x="116" y="29"/>
                  </a:lnTo>
                  <a:lnTo>
                    <a:pt x="120" y="25"/>
                  </a:lnTo>
                  <a:lnTo>
                    <a:pt x="129" y="15"/>
                  </a:lnTo>
                  <a:lnTo>
                    <a:pt x="141" y="8"/>
                  </a:lnTo>
                  <a:lnTo>
                    <a:pt x="152" y="4"/>
                  </a:lnTo>
                  <a:lnTo>
                    <a:pt x="164" y="2"/>
                  </a:lnTo>
                  <a:lnTo>
                    <a:pt x="198" y="0"/>
                  </a:lnTo>
                  <a:lnTo>
                    <a:pt x="230" y="0"/>
                  </a:lnTo>
                  <a:lnTo>
                    <a:pt x="261" y="6"/>
                  </a:lnTo>
                  <a:lnTo>
                    <a:pt x="287" y="19"/>
                  </a:lnTo>
                  <a:lnTo>
                    <a:pt x="299" y="29"/>
                  </a:lnTo>
                  <a:lnTo>
                    <a:pt x="312" y="38"/>
                  </a:lnTo>
                  <a:lnTo>
                    <a:pt x="318" y="46"/>
                  </a:lnTo>
                  <a:lnTo>
                    <a:pt x="323" y="53"/>
                  </a:lnTo>
                  <a:lnTo>
                    <a:pt x="333" y="67"/>
                  </a:lnTo>
                  <a:lnTo>
                    <a:pt x="354" y="107"/>
                  </a:lnTo>
                  <a:lnTo>
                    <a:pt x="361" y="129"/>
                  </a:lnTo>
                  <a:lnTo>
                    <a:pt x="369" y="154"/>
                  </a:lnTo>
                  <a:lnTo>
                    <a:pt x="386" y="230"/>
                  </a:lnTo>
                  <a:lnTo>
                    <a:pt x="384" y="255"/>
                  </a:lnTo>
                  <a:lnTo>
                    <a:pt x="380" y="272"/>
                  </a:lnTo>
                  <a:lnTo>
                    <a:pt x="375" y="278"/>
                  </a:lnTo>
                  <a:lnTo>
                    <a:pt x="369" y="281"/>
                  </a:lnTo>
                  <a:lnTo>
                    <a:pt x="357" y="285"/>
                  </a:lnTo>
                  <a:lnTo>
                    <a:pt x="327" y="281"/>
                  </a:lnTo>
                  <a:lnTo>
                    <a:pt x="308" y="274"/>
                  </a:lnTo>
                  <a:lnTo>
                    <a:pt x="291" y="264"/>
                  </a:lnTo>
                  <a:lnTo>
                    <a:pt x="274" y="253"/>
                  </a:lnTo>
                  <a:lnTo>
                    <a:pt x="259" y="241"/>
                  </a:lnTo>
                  <a:lnTo>
                    <a:pt x="245" y="232"/>
                  </a:lnTo>
                  <a:lnTo>
                    <a:pt x="236" y="224"/>
                  </a:lnTo>
                  <a:lnTo>
                    <a:pt x="226" y="217"/>
                  </a:lnTo>
                  <a:lnTo>
                    <a:pt x="221" y="213"/>
                  </a:lnTo>
                  <a:lnTo>
                    <a:pt x="207" y="207"/>
                  </a:lnTo>
                  <a:lnTo>
                    <a:pt x="188" y="198"/>
                  </a:lnTo>
                  <a:lnTo>
                    <a:pt x="175" y="192"/>
                  </a:lnTo>
                  <a:lnTo>
                    <a:pt x="162" y="186"/>
                  </a:lnTo>
                  <a:lnTo>
                    <a:pt x="145" y="183"/>
                  </a:lnTo>
                  <a:lnTo>
                    <a:pt x="129" y="177"/>
                  </a:lnTo>
                  <a:lnTo>
                    <a:pt x="91" y="169"/>
                  </a:lnTo>
                  <a:lnTo>
                    <a:pt x="48" y="165"/>
                  </a:lnTo>
                  <a:lnTo>
                    <a:pt x="0" y="167"/>
                  </a:lnTo>
                  <a:lnTo>
                    <a:pt x="4" y="164"/>
                  </a:lnTo>
                  <a:lnTo>
                    <a:pt x="10" y="158"/>
                  </a:lnTo>
                  <a:lnTo>
                    <a:pt x="19" y="152"/>
                  </a:lnTo>
                  <a:lnTo>
                    <a:pt x="31" y="145"/>
                  </a:lnTo>
                  <a:lnTo>
                    <a:pt x="44" y="139"/>
                  </a:lnTo>
                  <a:lnTo>
                    <a:pt x="59" y="133"/>
                  </a:lnTo>
                  <a:lnTo>
                    <a:pt x="76" y="129"/>
                  </a:lnTo>
                  <a:lnTo>
                    <a:pt x="116" y="126"/>
                  </a:lnTo>
                  <a:lnTo>
                    <a:pt x="158" y="131"/>
                  </a:lnTo>
                  <a:lnTo>
                    <a:pt x="181" y="141"/>
                  </a:lnTo>
                  <a:lnTo>
                    <a:pt x="204" y="154"/>
                  </a:lnTo>
                  <a:lnTo>
                    <a:pt x="215" y="164"/>
                  </a:lnTo>
                  <a:lnTo>
                    <a:pt x="226" y="173"/>
                  </a:lnTo>
                  <a:lnTo>
                    <a:pt x="236" y="184"/>
                  </a:lnTo>
                  <a:lnTo>
                    <a:pt x="242" y="188"/>
                  </a:lnTo>
                  <a:lnTo>
                    <a:pt x="247" y="196"/>
                  </a:lnTo>
                  <a:lnTo>
                    <a:pt x="253" y="202"/>
                  </a:lnTo>
                  <a:lnTo>
                    <a:pt x="259" y="207"/>
                  </a:lnTo>
                  <a:lnTo>
                    <a:pt x="264" y="215"/>
                  </a:lnTo>
                  <a:lnTo>
                    <a:pt x="268" y="219"/>
                  </a:lnTo>
                  <a:lnTo>
                    <a:pt x="278" y="228"/>
                  </a:lnTo>
                  <a:lnTo>
                    <a:pt x="285" y="236"/>
                  </a:lnTo>
                  <a:lnTo>
                    <a:pt x="293" y="241"/>
                  </a:lnTo>
                  <a:lnTo>
                    <a:pt x="300" y="247"/>
                  </a:lnTo>
                  <a:lnTo>
                    <a:pt x="312" y="253"/>
                  </a:lnTo>
                  <a:lnTo>
                    <a:pt x="327" y="253"/>
                  </a:lnTo>
                  <a:lnTo>
                    <a:pt x="337" y="241"/>
                  </a:lnTo>
                  <a:lnTo>
                    <a:pt x="340" y="202"/>
                  </a:lnTo>
                  <a:lnTo>
                    <a:pt x="337" y="179"/>
                  </a:lnTo>
                  <a:lnTo>
                    <a:pt x="327" y="145"/>
                  </a:lnTo>
                  <a:lnTo>
                    <a:pt x="321" y="129"/>
                  </a:lnTo>
                  <a:lnTo>
                    <a:pt x="312" y="116"/>
                  </a:lnTo>
                  <a:lnTo>
                    <a:pt x="302" y="99"/>
                  </a:lnTo>
                  <a:lnTo>
                    <a:pt x="297" y="91"/>
                  </a:lnTo>
                  <a:lnTo>
                    <a:pt x="291" y="84"/>
                  </a:lnTo>
                  <a:lnTo>
                    <a:pt x="283" y="76"/>
                  </a:lnTo>
                  <a:lnTo>
                    <a:pt x="276" y="69"/>
                  </a:lnTo>
                  <a:lnTo>
                    <a:pt x="270" y="63"/>
                  </a:lnTo>
                  <a:lnTo>
                    <a:pt x="261" y="59"/>
                  </a:lnTo>
                  <a:lnTo>
                    <a:pt x="242" y="49"/>
                  </a:lnTo>
                  <a:lnTo>
                    <a:pt x="219" y="46"/>
                  </a:lnTo>
                  <a:lnTo>
                    <a:pt x="167" y="51"/>
                  </a:lnTo>
                  <a:lnTo>
                    <a:pt x="137" y="63"/>
                  </a:lnTo>
                  <a:lnTo>
                    <a:pt x="120" y="72"/>
                  </a:lnTo>
                  <a:lnTo>
                    <a:pt x="103" y="84"/>
                  </a:lnTo>
                  <a:lnTo>
                    <a:pt x="91" y="95"/>
                  </a:lnTo>
                  <a:lnTo>
                    <a:pt x="86" y="103"/>
                  </a:lnTo>
                  <a:lnTo>
                    <a:pt x="78" y="112"/>
                  </a:lnTo>
                  <a:lnTo>
                    <a:pt x="69" y="122"/>
                  </a:lnTo>
                  <a:lnTo>
                    <a:pt x="63" y="129"/>
                  </a:lnTo>
                  <a:lnTo>
                    <a:pt x="65" y="120"/>
                  </a:lnTo>
                  <a:close/>
                </a:path>
              </a:pathLst>
            </a:custGeom>
            <a:solidFill>
              <a:srgbClr val="000000"/>
            </a:solidFill>
            <a:ln w="9525">
              <a:noFill/>
              <a:round/>
              <a:headEnd/>
              <a:tailEnd/>
            </a:ln>
          </p:spPr>
          <p:txBody>
            <a:bodyPr/>
            <a:lstStyle/>
            <a:p>
              <a:endParaRPr lang="en-US"/>
            </a:p>
          </p:txBody>
        </p:sp>
        <p:sp>
          <p:nvSpPr>
            <p:cNvPr id="66" name="Freeform 74"/>
            <p:cNvSpPr>
              <a:spLocks/>
            </p:cNvSpPr>
            <p:nvPr/>
          </p:nvSpPr>
          <p:spPr bwMode="auto">
            <a:xfrm>
              <a:off x="4204" y="2543"/>
              <a:ext cx="195" cy="132"/>
            </a:xfrm>
            <a:custGeom>
              <a:avLst/>
              <a:gdLst>
                <a:gd name="T0" fmla="*/ 2 w 390"/>
                <a:gd name="T1" fmla="*/ 33 h 262"/>
                <a:gd name="T2" fmla="*/ 7 w 390"/>
                <a:gd name="T3" fmla="*/ 22 h 262"/>
                <a:gd name="T4" fmla="*/ 12 w 390"/>
                <a:gd name="T5" fmla="*/ 15 h 262"/>
                <a:gd name="T6" fmla="*/ 17 w 390"/>
                <a:gd name="T7" fmla="*/ 11 h 262"/>
                <a:gd name="T8" fmla="*/ 21 w 390"/>
                <a:gd name="T9" fmla="*/ 7 h 262"/>
                <a:gd name="T10" fmla="*/ 26 w 390"/>
                <a:gd name="T11" fmla="*/ 4 h 262"/>
                <a:gd name="T12" fmla="*/ 35 w 390"/>
                <a:gd name="T13" fmla="*/ 1 h 262"/>
                <a:gd name="T14" fmla="*/ 48 w 390"/>
                <a:gd name="T15" fmla="*/ 2 h 262"/>
                <a:gd name="T16" fmla="*/ 59 w 390"/>
                <a:gd name="T17" fmla="*/ 7 h 262"/>
                <a:gd name="T18" fmla="*/ 65 w 390"/>
                <a:gd name="T19" fmla="*/ 11 h 262"/>
                <a:gd name="T20" fmla="*/ 69 w 390"/>
                <a:gd name="T21" fmla="*/ 15 h 262"/>
                <a:gd name="T22" fmla="*/ 74 w 390"/>
                <a:gd name="T23" fmla="*/ 18 h 262"/>
                <a:gd name="T24" fmla="*/ 78 w 390"/>
                <a:gd name="T25" fmla="*/ 22 h 262"/>
                <a:gd name="T26" fmla="*/ 82 w 390"/>
                <a:gd name="T27" fmla="*/ 26 h 262"/>
                <a:gd name="T28" fmla="*/ 86 w 390"/>
                <a:gd name="T29" fmla="*/ 29 h 262"/>
                <a:gd name="T30" fmla="*/ 95 w 390"/>
                <a:gd name="T31" fmla="*/ 41 h 262"/>
                <a:gd name="T32" fmla="*/ 96 w 390"/>
                <a:gd name="T33" fmla="*/ 57 h 262"/>
                <a:gd name="T34" fmla="*/ 94 w 390"/>
                <a:gd name="T35" fmla="*/ 60 h 262"/>
                <a:gd name="T36" fmla="*/ 89 w 390"/>
                <a:gd name="T37" fmla="*/ 63 h 262"/>
                <a:gd name="T38" fmla="*/ 80 w 390"/>
                <a:gd name="T39" fmla="*/ 67 h 262"/>
                <a:gd name="T40" fmla="*/ 70 w 390"/>
                <a:gd name="T41" fmla="*/ 59 h 262"/>
                <a:gd name="T42" fmla="*/ 87 w 390"/>
                <a:gd name="T43" fmla="*/ 56 h 262"/>
                <a:gd name="T44" fmla="*/ 88 w 390"/>
                <a:gd name="T45" fmla="*/ 50 h 262"/>
                <a:gd name="T46" fmla="*/ 84 w 390"/>
                <a:gd name="T47" fmla="*/ 43 h 262"/>
                <a:gd name="T48" fmla="*/ 80 w 390"/>
                <a:gd name="T49" fmla="*/ 38 h 262"/>
                <a:gd name="T50" fmla="*/ 76 w 390"/>
                <a:gd name="T51" fmla="*/ 35 h 262"/>
                <a:gd name="T52" fmla="*/ 72 w 390"/>
                <a:gd name="T53" fmla="*/ 31 h 262"/>
                <a:gd name="T54" fmla="*/ 68 w 390"/>
                <a:gd name="T55" fmla="*/ 28 h 262"/>
                <a:gd name="T56" fmla="*/ 63 w 390"/>
                <a:gd name="T57" fmla="*/ 25 h 262"/>
                <a:gd name="T58" fmla="*/ 59 w 390"/>
                <a:gd name="T59" fmla="*/ 21 h 262"/>
                <a:gd name="T60" fmla="*/ 53 w 390"/>
                <a:gd name="T61" fmla="*/ 18 h 262"/>
                <a:gd name="T62" fmla="*/ 46 w 390"/>
                <a:gd name="T63" fmla="*/ 15 h 262"/>
                <a:gd name="T64" fmla="*/ 28 w 390"/>
                <a:gd name="T65" fmla="*/ 13 h 262"/>
                <a:gd name="T66" fmla="*/ 17 w 390"/>
                <a:gd name="T67" fmla="*/ 17 h 262"/>
                <a:gd name="T68" fmla="*/ 11 w 390"/>
                <a:gd name="T69" fmla="*/ 22 h 262"/>
                <a:gd name="T70" fmla="*/ 6 w 390"/>
                <a:gd name="T71" fmla="*/ 28 h 262"/>
                <a:gd name="T72" fmla="*/ 0 w 390"/>
                <a:gd name="T73" fmla="*/ 35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0"/>
                <a:gd name="T112" fmla="*/ 0 h 262"/>
                <a:gd name="T113" fmla="*/ 390 w 390"/>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0" h="262">
                  <a:moveTo>
                    <a:pt x="0" y="139"/>
                  </a:moveTo>
                  <a:lnTo>
                    <a:pt x="6" y="129"/>
                  </a:lnTo>
                  <a:lnTo>
                    <a:pt x="19" y="101"/>
                  </a:lnTo>
                  <a:lnTo>
                    <a:pt x="28" y="85"/>
                  </a:lnTo>
                  <a:lnTo>
                    <a:pt x="42" y="66"/>
                  </a:lnTo>
                  <a:lnTo>
                    <a:pt x="49" y="59"/>
                  </a:lnTo>
                  <a:lnTo>
                    <a:pt x="57" y="49"/>
                  </a:lnTo>
                  <a:lnTo>
                    <a:pt x="66" y="42"/>
                  </a:lnTo>
                  <a:lnTo>
                    <a:pt x="74" y="34"/>
                  </a:lnTo>
                  <a:lnTo>
                    <a:pt x="84" y="26"/>
                  </a:lnTo>
                  <a:lnTo>
                    <a:pt x="95" y="19"/>
                  </a:lnTo>
                  <a:lnTo>
                    <a:pt x="104" y="15"/>
                  </a:lnTo>
                  <a:lnTo>
                    <a:pt x="116" y="9"/>
                  </a:lnTo>
                  <a:lnTo>
                    <a:pt x="139" y="2"/>
                  </a:lnTo>
                  <a:lnTo>
                    <a:pt x="163" y="0"/>
                  </a:lnTo>
                  <a:lnTo>
                    <a:pt x="192" y="6"/>
                  </a:lnTo>
                  <a:lnTo>
                    <a:pt x="222" y="17"/>
                  </a:lnTo>
                  <a:lnTo>
                    <a:pt x="236" y="25"/>
                  </a:lnTo>
                  <a:lnTo>
                    <a:pt x="251" y="36"/>
                  </a:lnTo>
                  <a:lnTo>
                    <a:pt x="260" y="44"/>
                  </a:lnTo>
                  <a:lnTo>
                    <a:pt x="268" y="49"/>
                  </a:lnTo>
                  <a:lnTo>
                    <a:pt x="275" y="57"/>
                  </a:lnTo>
                  <a:lnTo>
                    <a:pt x="285" y="66"/>
                  </a:lnTo>
                  <a:lnTo>
                    <a:pt x="294" y="72"/>
                  </a:lnTo>
                  <a:lnTo>
                    <a:pt x="302" y="82"/>
                  </a:lnTo>
                  <a:lnTo>
                    <a:pt x="312" y="87"/>
                  </a:lnTo>
                  <a:lnTo>
                    <a:pt x="321" y="95"/>
                  </a:lnTo>
                  <a:lnTo>
                    <a:pt x="327" y="101"/>
                  </a:lnTo>
                  <a:lnTo>
                    <a:pt x="334" y="108"/>
                  </a:lnTo>
                  <a:lnTo>
                    <a:pt x="342" y="116"/>
                  </a:lnTo>
                  <a:lnTo>
                    <a:pt x="348" y="120"/>
                  </a:lnTo>
                  <a:lnTo>
                    <a:pt x="380" y="163"/>
                  </a:lnTo>
                  <a:lnTo>
                    <a:pt x="390" y="199"/>
                  </a:lnTo>
                  <a:lnTo>
                    <a:pt x="382" y="224"/>
                  </a:lnTo>
                  <a:lnTo>
                    <a:pt x="378" y="230"/>
                  </a:lnTo>
                  <a:lnTo>
                    <a:pt x="374" y="236"/>
                  </a:lnTo>
                  <a:lnTo>
                    <a:pt x="365" y="243"/>
                  </a:lnTo>
                  <a:lnTo>
                    <a:pt x="353" y="249"/>
                  </a:lnTo>
                  <a:lnTo>
                    <a:pt x="342" y="255"/>
                  </a:lnTo>
                  <a:lnTo>
                    <a:pt x="317" y="262"/>
                  </a:lnTo>
                  <a:lnTo>
                    <a:pt x="255" y="230"/>
                  </a:lnTo>
                  <a:lnTo>
                    <a:pt x="279" y="232"/>
                  </a:lnTo>
                  <a:lnTo>
                    <a:pt x="327" y="230"/>
                  </a:lnTo>
                  <a:lnTo>
                    <a:pt x="346" y="220"/>
                  </a:lnTo>
                  <a:lnTo>
                    <a:pt x="355" y="207"/>
                  </a:lnTo>
                  <a:lnTo>
                    <a:pt x="352" y="198"/>
                  </a:lnTo>
                  <a:lnTo>
                    <a:pt x="346" y="182"/>
                  </a:lnTo>
                  <a:lnTo>
                    <a:pt x="336" y="169"/>
                  </a:lnTo>
                  <a:lnTo>
                    <a:pt x="327" y="159"/>
                  </a:lnTo>
                  <a:lnTo>
                    <a:pt x="317" y="150"/>
                  </a:lnTo>
                  <a:lnTo>
                    <a:pt x="312" y="144"/>
                  </a:lnTo>
                  <a:lnTo>
                    <a:pt x="304" y="139"/>
                  </a:lnTo>
                  <a:lnTo>
                    <a:pt x="293" y="127"/>
                  </a:lnTo>
                  <a:lnTo>
                    <a:pt x="287" y="121"/>
                  </a:lnTo>
                  <a:lnTo>
                    <a:pt x="279" y="116"/>
                  </a:lnTo>
                  <a:lnTo>
                    <a:pt x="272" y="110"/>
                  </a:lnTo>
                  <a:lnTo>
                    <a:pt x="264" y="102"/>
                  </a:lnTo>
                  <a:lnTo>
                    <a:pt x="255" y="97"/>
                  </a:lnTo>
                  <a:lnTo>
                    <a:pt x="245" y="91"/>
                  </a:lnTo>
                  <a:lnTo>
                    <a:pt x="236" y="83"/>
                  </a:lnTo>
                  <a:lnTo>
                    <a:pt x="226" y="78"/>
                  </a:lnTo>
                  <a:lnTo>
                    <a:pt x="215" y="72"/>
                  </a:lnTo>
                  <a:lnTo>
                    <a:pt x="203" y="66"/>
                  </a:lnTo>
                  <a:lnTo>
                    <a:pt x="182" y="57"/>
                  </a:lnTo>
                  <a:lnTo>
                    <a:pt x="160" y="53"/>
                  </a:lnTo>
                  <a:lnTo>
                    <a:pt x="112" y="49"/>
                  </a:lnTo>
                  <a:lnTo>
                    <a:pt x="89" y="57"/>
                  </a:lnTo>
                  <a:lnTo>
                    <a:pt x="66" y="68"/>
                  </a:lnTo>
                  <a:lnTo>
                    <a:pt x="55" y="78"/>
                  </a:lnTo>
                  <a:lnTo>
                    <a:pt x="44" y="85"/>
                  </a:lnTo>
                  <a:lnTo>
                    <a:pt x="34" y="99"/>
                  </a:lnTo>
                  <a:lnTo>
                    <a:pt x="25" y="112"/>
                  </a:lnTo>
                  <a:lnTo>
                    <a:pt x="0" y="139"/>
                  </a:lnTo>
                  <a:close/>
                </a:path>
              </a:pathLst>
            </a:custGeom>
            <a:solidFill>
              <a:srgbClr val="000000"/>
            </a:solidFill>
            <a:ln w="9525">
              <a:noFill/>
              <a:round/>
              <a:headEnd/>
              <a:tailEnd/>
            </a:ln>
          </p:spPr>
          <p:txBody>
            <a:bodyPr/>
            <a:lstStyle/>
            <a:p>
              <a:endParaRPr lang="en-US"/>
            </a:p>
          </p:txBody>
        </p:sp>
        <p:sp>
          <p:nvSpPr>
            <p:cNvPr id="67" name="Freeform 75"/>
            <p:cNvSpPr>
              <a:spLocks/>
            </p:cNvSpPr>
            <p:nvPr/>
          </p:nvSpPr>
          <p:spPr bwMode="auto">
            <a:xfrm>
              <a:off x="4280" y="2489"/>
              <a:ext cx="146" cy="127"/>
            </a:xfrm>
            <a:custGeom>
              <a:avLst/>
              <a:gdLst>
                <a:gd name="T0" fmla="*/ 2 w 293"/>
                <a:gd name="T1" fmla="*/ 24 h 253"/>
                <a:gd name="T2" fmla="*/ 8 w 293"/>
                <a:gd name="T3" fmla="*/ 16 h 253"/>
                <a:gd name="T4" fmla="*/ 12 w 293"/>
                <a:gd name="T5" fmla="*/ 10 h 253"/>
                <a:gd name="T6" fmla="*/ 17 w 293"/>
                <a:gd name="T7" fmla="*/ 6 h 253"/>
                <a:gd name="T8" fmla="*/ 22 w 293"/>
                <a:gd name="T9" fmla="*/ 2 h 253"/>
                <a:gd name="T10" fmla="*/ 29 w 293"/>
                <a:gd name="T11" fmla="*/ 0 h 253"/>
                <a:gd name="T12" fmla="*/ 42 w 293"/>
                <a:gd name="T13" fmla="*/ 1 h 253"/>
                <a:gd name="T14" fmla="*/ 53 w 293"/>
                <a:gd name="T15" fmla="*/ 6 h 253"/>
                <a:gd name="T16" fmla="*/ 60 w 293"/>
                <a:gd name="T17" fmla="*/ 11 h 253"/>
                <a:gd name="T18" fmla="*/ 69 w 293"/>
                <a:gd name="T19" fmla="*/ 22 h 253"/>
                <a:gd name="T20" fmla="*/ 73 w 293"/>
                <a:gd name="T21" fmla="*/ 41 h 253"/>
                <a:gd name="T22" fmla="*/ 72 w 293"/>
                <a:gd name="T23" fmla="*/ 54 h 253"/>
                <a:gd name="T24" fmla="*/ 69 w 293"/>
                <a:gd name="T25" fmla="*/ 60 h 253"/>
                <a:gd name="T26" fmla="*/ 64 w 293"/>
                <a:gd name="T27" fmla="*/ 63 h 253"/>
                <a:gd name="T28" fmla="*/ 54 w 293"/>
                <a:gd name="T29" fmla="*/ 62 h 253"/>
                <a:gd name="T30" fmla="*/ 46 w 293"/>
                <a:gd name="T31" fmla="*/ 58 h 253"/>
                <a:gd name="T32" fmla="*/ 42 w 293"/>
                <a:gd name="T33" fmla="*/ 52 h 253"/>
                <a:gd name="T34" fmla="*/ 39 w 293"/>
                <a:gd name="T35" fmla="*/ 42 h 253"/>
                <a:gd name="T36" fmla="*/ 37 w 293"/>
                <a:gd name="T37" fmla="*/ 39 h 253"/>
                <a:gd name="T38" fmla="*/ 31 w 293"/>
                <a:gd name="T39" fmla="*/ 35 h 253"/>
                <a:gd name="T40" fmla="*/ 23 w 293"/>
                <a:gd name="T41" fmla="*/ 32 h 253"/>
                <a:gd name="T42" fmla="*/ 7 w 293"/>
                <a:gd name="T43" fmla="*/ 33 h 253"/>
                <a:gd name="T44" fmla="*/ 8 w 293"/>
                <a:gd name="T45" fmla="*/ 30 h 253"/>
                <a:gd name="T46" fmla="*/ 12 w 293"/>
                <a:gd name="T47" fmla="*/ 28 h 253"/>
                <a:gd name="T48" fmla="*/ 16 w 293"/>
                <a:gd name="T49" fmla="*/ 25 h 253"/>
                <a:gd name="T50" fmla="*/ 29 w 293"/>
                <a:gd name="T51" fmla="*/ 26 h 253"/>
                <a:gd name="T52" fmla="*/ 37 w 293"/>
                <a:gd name="T53" fmla="*/ 31 h 253"/>
                <a:gd name="T54" fmla="*/ 41 w 293"/>
                <a:gd name="T55" fmla="*/ 35 h 253"/>
                <a:gd name="T56" fmla="*/ 45 w 293"/>
                <a:gd name="T57" fmla="*/ 40 h 253"/>
                <a:gd name="T58" fmla="*/ 49 w 293"/>
                <a:gd name="T59" fmla="*/ 44 h 253"/>
                <a:gd name="T60" fmla="*/ 52 w 293"/>
                <a:gd name="T61" fmla="*/ 48 h 253"/>
                <a:gd name="T62" fmla="*/ 57 w 293"/>
                <a:gd name="T63" fmla="*/ 51 h 253"/>
                <a:gd name="T64" fmla="*/ 62 w 293"/>
                <a:gd name="T65" fmla="*/ 47 h 253"/>
                <a:gd name="T66" fmla="*/ 63 w 293"/>
                <a:gd name="T67" fmla="*/ 32 h 253"/>
                <a:gd name="T68" fmla="*/ 60 w 293"/>
                <a:gd name="T69" fmla="*/ 23 h 253"/>
                <a:gd name="T70" fmla="*/ 55 w 293"/>
                <a:gd name="T71" fmla="*/ 15 h 253"/>
                <a:gd name="T72" fmla="*/ 49 w 293"/>
                <a:gd name="T73" fmla="*/ 11 h 253"/>
                <a:gd name="T74" fmla="*/ 36 w 293"/>
                <a:gd name="T75" fmla="*/ 9 h 253"/>
                <a:gd name="T76" fmla="*/ 18 w 293"/>
                <a:gd name="T77" fmla="*/ 13 h 253"/>
                <a:gd name="T78" fmla="*/ 11 w 293"/>
                <a:gd name="T79" fmla="*/ 17 h 253"/>
                <a:gd name="T80" fmla="*/ 5 w 293"/>
                <a:gd name="T81" fmla="*/ 22 h 253"/>
                <a:gd name="T82" fmla="*/ 2 w 293"/>
                <a:gd name="T83" fmla="*/ 25 h 253"/>
                <a:gd name="T84" fmla="*/ 0 w 293"/>
                <a:gd name="T85" fmla="*/ 28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3"/>
                <a:gd name="T130" fmla="*/ 0 h 253"/>
                <a:gd name="T131" fmla="*/ 293 w 293"/>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3" h="253">
                  <a:moveTo>
                    <a:pt x="0" y="111"/>
                  </a:moveTo>
                  <a:lnTo>
                    <a:pt x="10" y="96"/>
                  </a:lnTo>
                  <a:lnTo>
                    <a:pt x="19" y="80"/>
                  </a:lnTo>
                  <a:lnTo>
                    <a:pt x="32" y="61"/>
                  </a:lnTo>
                  <a:lnTo>
                    <a:pt x="40" y="50"/>
                  </a:lnTo>
                  <a:lnTo>
                    <a:pt x="49" y="40"/>
                  </a:lnTo>
                  <a:lnTo>
                    <a:pt x="59" y="31"/>
                  </a:lnTo>
                  <a:lnTo>
                    <a:pt x="68" y="23"/>
                  </a:lnTo>
                  <a:lnTo>
                    <a:pt x="80" y="16"/>
                  </a:lnTo>
                  <a:lnTo>
                    <a:pt x="91" y="8"/>
                  </a:lnTo>
                  <a:lnTo>
                    <a:pt x="105" y="2"/>
                  </a:lnTo>
                  <a:lnTo>
                    <a:pt x="116" y="0"/>
                  </a:lnTo>
                  <a:lnTo>
                    <a:pt x="143" y="0"/>
                  </a:lnTo>
                  <a:lnTo>
                    <a:pt x="171" y="4"/>
                  </a:lnTo>
                  <a:lnTo>
                    <a:pt x="202" y="18"/>
                  </a:lnTo>
                  <a:lnTo>
                    <a:pt x="215" y="23"/>
                  </a:lnTo>
                  <a:lnTo>
                    <a:pt x="230" y="33"/>
                  </a:lnTo>
                  <a:lnTo>
                    <a:pt x="243" y="44"/>
                  </a:lnTo>
                  <a:lnTo>
                    <a:pt x="255" y="56"/>
                  </a:lnTo>
                  <a:lnTo>
                    <a:pt x="276" y="86"/>
                  </a:lnTo>
                  <a:lnTo>
                    <a:pt x="289" y="122"/>
                  </a:lnTo>
                  <a:lnTo>
                    <a:pt x="293" y="164"/>
                  </a:lnTo>
                  <a:lnTo>
                    <a:pt x="293" y="192"/>
                  </a:lnTo>
                  <a:lnTo>
                    <a:pt x="291" y="213"/>
                  </a:lnTo>
                  <a:lnTo>
                    <a:pt x="281" y="232"/>
                  </a:lnTo>
                  <a:lnTo>
                    <a:pt x="278" y="240"/>
                  </a:lnTo>
                  <a:lnTo>
                    <a:pt x="268" y="248"/>
                  </a:lnTo>
                  <a:lnTo>
                    <a:pt x="259" y="251"/>
                  </a:lnTo>
                  <a:lnTo>
                    <a:pt x="249" y="253"/>
                  </a:lnTo>
                  <a:lnTo>
                    <a:pt x="217" y="248"/>
                  </a:lnTo>
                  <a:lnTo>
                    <a:pt x="196" y="238"/>
                  </a:lnTo>
                  <a:lnTo>
                    <a:pt x="186" y="232"/>
                  </a:lnTo>
                  <a:lnTo>
                    <a:pt x="175" y="225"/>
                  </a:lnTo>
                  <a:lnTo>
                    <a:pt x="171" y="206"/>
                  </a:lnTo>
                  <a:lnTo>
                    <a:pt x="167" y="187"/>
                  </a:lnTo>
                  <a:lnTo>
                    <a:pt x="156" y="166"/>
                  </a:lnTo>
                  <a:lnTo>
                    <a:pt x="152" y="162"/>
                  </a:lnTo>
                  <a:lnTo>
                    <a:pt x="148" y="156"/>
                  </a:lnTo>
                  <a:lnTo>
                    <a:pt x="139" y="147"/>
                  </a:lnTo>
                  <a:lnTo>
                    <a:pt x="127" y="137"/>
                  </a:lnTo>
                  <a:lnTo>
                    <a:pt x="112" y="132"/>
                  </a:lnTo>
                  <a:lnTo>
                    <a:pt x="95" y="128"/>
                  </a:lnTo>
                  <a:lnTo>
                    <a:pt x="76" y="126"/>
                  </a:lnTo>
                  <a:lnTo>
                    <a:pt x="30" y="130"/>
                  </a:lnTo>
                  <a:lnTo>
                    <a:pt x="27" y="128"/>
                  </a:lnTo>
                  <a:lnTo>
                    <a:pt x="34" y="118"/>
                  </a:lnTo>
                  <a:lnTo>
                    <a:pt x="40" y="115"/>
                  </a:lnTo>
                  <a:lnTo>
                    <a:pt x="48" y="109"/>
                  </a:lnTo>
                  <a:lnTo>
                    <a:pt x="57" y="103"/>
                  </a:lnTo>
                  <a:lnTo>
                    <a:pt x="67" y="99"/>
                  </a:lnTo>
                  <a:lnTo>
                    <a:pt x="89" y="96"/>
                  </a:lnTo>
                  <a:lnTo>
                    <a:pt x="118" y="103"/>
                  </a:lnTo>
                  <a:lnTo>
                    <a:pt x="133" y="109"/>
                  </a:lnTo>
                  <a:lnTo>
                    <a:pt x="148" y="122"/>
                  </a:lnTo>
                  <a:lnTo>
                    <a:pt x="158" y="128"/>
                  </a:lnTo>
                  <a:lnTo>
                    <a:pt x="165" y="137"/>
                  </a:lnTo>
                  <a:lnTo>
                    <a:pt x="173" y="147"/>
                  </a:lnTo>
                  <a:lnTo>
                    <a:pt x="181" y="158"/>
                  </a:lnTo>
                  <a:lnTo>
                    <a:pt x="190" y="166"/>
                  </a:lnTo>
                  <a:lnTo>
                    <a:pt x="196" y="175"/>
                  </a:lnTo>
                  <a:lnTo>
                    <a:pt x="203" y="183"/>
                  </a:lnTo>
                  <a:lnTo>
                    <a:pt x="209" y="191"/>
                  </a:lnTo>
                  <a:lnTo>
                    <a:pt x="221" y="198"/>
                  </a:lnTo>
                  <a:lnTo>
                    <a:pt x="230" y="202"/>
                  </a:lnTo>
                  <a:lnTo>
                    <a:pt x="243" y="200"/>
                  </a:lnTo>
                  <a:lnTo>
                    <a:pt x="251" y="187"/>
                  </a:lnTo>
                  <a:lnTo>
                    <a:pt x="255" y="147"/>
                  </a:lnTo>
                  <a:lnTo>
                    <a:pt x="255" y="126"/>
                  </a:lnTo>
                  <a:lnTo>
                    <a:pt x="249" y="107"/>
                  </a:lnTo>
                  <a:lnTo>
                    <a:pt x="243" y="90"/>
                  </a:lnTo>
                  <a:lnTo>
                    <a:pt x="230" y="69"/>
                  </a:lnTo>
                  <a:lnTo>
                    <a:pt x="221" y="59"/>
                  </a:lnTo>
                  <a:lnTo>
                    <a:pt x="209" y="50"/>
                  </a:lnTo>
                  <a:lnTo>
                    <a:pt x="196" y="42"/>
                  </a:lnTo>
                  <a:lnTo>
                    <a:pt x="181" y="37"/>
                  </a:lnTo>
                  <a:lnTo>
                    <a:pt x="144" y="33"/>
                  </a:lnTo>
                  <a:lnTo>
                    <a:pt x="97" y="40"/>
                  </a:lnTo>
                  <a:lnTo>
                    <a:pt x="72" y="50"/>
                  </a:lnTo>
                  <a:lnTo>
                    <a:pt x="55" y="61"/>
                  </a:lnTo>
                  <a:lnTo>
                    <a:pt x="44" y="67"/>
                  </a:lnTo>
                  <a:lnTo>
                    <a:pt x="34" y="75"/>
                  </a:lnTo>
                  <a:lnTo>
                    <a:pt x="21" y="86"/>
                  </a:lnTo>
                  <a:lnTo>
                    <a:pt x="15" y="92"/>
                  </a:lnTo>
                  <a:lnTo>
                    <a:pt x="11" y="97"/>
                  </a:lnTo>
                  <a:lnTo>
                    <a:pt x="4" y="107"/>
                  </a:lnTo>
                  <a:lnTo>
                    <a:pt x="0" y="111"/>
                  </a:lnTo>
                  <a:close/>
                </a:path>
              </a:pathLst>
            </a:custGeom>
            <a:solidFill>
              <a:srgbClr val="000000"/>
            </a:solidFill>
            <a:ln w="9525">
              <a:noFill/>
              <a:round/>
              <a:headEnd/>
              <a:tailEnd/>
            </a:ln>
          </p:spPr>
          <p:txBody>
            <a:bodyPr/>
            <a:lstStyle/>
            <a:p>
              <a:endParaRPr lang="en-US"/>
            </a:p>
          </p:txBody>
        </p:sp>
        <p:sp>
          <p:nvSpPr>
            <p:cNvPr id="68" name="Freeform 76"/>
            <p:cNvSpPr>
              <a:spLocks/>
            </p:cNvSpPr>
            <p:nvPr/>
          </p:nvSpPr>
          <p:spPr bwMode="auto">
            <a:xfrm>
              <a:off x="4433" y="2648"/>
              <a:ext cx="109" cy="81"/>
            </a:xfrm>
            <a:custGeom>
              <a:avLst/>
              <a:gdLst>
                <a:gd name="T0" fmla="*/ 17 w 217"/>
                <a:gd name="T1" fmla="*/ 3 h 161"/>
                <a:gd name="T2" fmla="*/ 23 w 217"/>
                <a:gd name="T3" fmla="*/ 0 h 161"/>
                <a:gd name="T4" fmla="*/ 32 w 217"/>
                <a:gd name="T5" fmla="*/ 2 h 161"/>
                <a:gd name="T6" fmla="*/ 39 w 217"/>
                <a:gd name="T7" fmla="*/ 5 h 161"/>
                <a:gd name="T8" fmla="*/ 43 w 217"/>
                <a:gd name="T9" fmla="*/ 7 h 161"/>
                <a:gd name="T10" fmla="*/ 47 w 217"/>
                <a:gd name="T11" fmla="*/ 9 h 161"/>
                <a:gd name="T12" fmla="*/ 50 w 217"/>
                <a:gd name="T13" fmla="*/ 12 h 161"/>
                <a:gd name="T14" fmla="*/ 53 w 217"/>
                <a:gd name="T15" fmla="*/ 15 h 161"/>
                <a:gd name="T16" fmla="*/ 55 w 217"/>
                <a:gd name="T17" fmla="*/ 21 h 161"/>
                <a:gd name="T18" fmla="*/ 53 w 217"/>
                <a:gd name="T19" fmla="*/ 25 h 161"/>
                <a:gd name="T20" fmla="*/ 50 w 217"/>
                <a:gd name="T21" fmla="*/ 29 h 161"/>
                <a:gd name="T22" fmla="*/ 48 w 217"/>
                <a:gd name="T23" fmla="*/ 32 h 161"/>
                <a:gd name="T24" fmla="*/ 46 w 217"/>
                <a:gd name="T25" fmla="*/ 34 h 161"/>
                <a:gd name="T26" fmla="*/ 42 w 217"/>
                <a:gd name="T27" fmla="*/ 36 h 161"/>
                <a:gd name="T28" fmla="*/ 38 w 217"/>
                <a:gd name="T29" fmla="*/ 39 h 161"/>
                <a:gd name="T30" fmla="*/ 33 w 217"/>
                <a:gd name="T31" fmla="*/ 40 h 161"/>
                <a:gd name="T32" fmla="*/ 24 w 217"/>
                <a:gd name="T33" fmla="*/ 41 h 161"/>
                <a:gd name="T34" fmla="*/ 11 w 217"/>
                <a:gd name="T35" fmla="*/ 38 h 161"/>
                <a:gd name="T36" fmla="*/ 6 w 217"/>
                <a:gd name="T37" fmla="*/ 35 h 161"/>
                <a:gd name="T38" fmla="*/ 3 w 217"/>
                <a:gd name="T39" fmla="*/ 33 h 161"/>
                <a:gd name="T40" fmla="*/ 0 w 217"/>
                <a:gd name="T41" fmla="*/ 30 h 161"/>
                <a:gd name="T42" fmla="*/ 6 w 217"/>
                <a:gd name="T43" fmla="*/ 32 h 161"/>
                <a:gd name="T44" fmla="*/ 11 w 217"/>
                <a:gd name="T45" fmla="*/ 33 h 161"/>
                <a:gd name="T46" fmla="*/ 20 w 217"/>
                <a:gd name="T47" fmla="*/ 33 h 161"/>
                <a:gd name="T48" fmla="*/ 27 w 217"/>
                <a:gd name="T49" fmla="*/ 32 h 161"/>
                <a:gd name="T50" fmla="*/ 32 w 217"/>
                <a:gd name="T51" fmla="*/ 29 h 161"/>
                <a:gd name="T52" fmla="*/ 36 w 217"/>
                <a:gd name="T53" fmla="*/ 26 h 161"/>
                <a:gd name="T54" fmla="*/ 38 w 217"/>
                <a:gd name="T55" fmla="*/ 22 h 161"/>
                <a:gd name="T56" fmla="*/ 40 w 217"/>
                <a:gd name="T57" fmla="*/ 17 h 161"/>
                <a:gd name="T58" fmla="*/ 39 w 217"/>
                <a:gd name="T59" fmla="*/ 13 h 161"/>
                <a:gd name="T60" fmla="*/ 38 w 217"/>
                <a:gd name="T61" fmla="*/ 12 h 161"/>
                <a:gd name="T62" fmla="*/ 37 w 217"/>
                <a:gd name="T63" fmla="*/ 11 h 161"/>
                <a:gd name="T64" fmla="*/ 35 w 217"/>
                <a:gd name="T65" fmla="*/ 9 h 161"/>
                <a:gd name="T66" fmla="*/ 33 w 217"/>
                <a:gd name="T67" fmla="*/ 8 h 161"/>
                <a:gd name="T68" fmla="*/ 28 w 217"/>
                <a:gd name="T69" fmla="*/ 7 h 161"/>
                <a:gd name="T70" fmla="*/ 24 w 217"/>
                <a:gd name="T71" fmla="*/ 5 h 161"/>
                <a:gd name="T72" fmla="*/ 20 w 217"/>
                <a:gd name="T73" fmla="*/ 4 h 161"/>
                <a:gd name="T74" fmla="*/ 17 w 217"/>
                <a:gd name="T75" fmla="*/ 3 h 161"/>
                <a:gd name="T76" fmla="*/ 17 w 217"/>
                <a:gd name="T77" fmla="*/ 3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7"/>
                <a:gd name="T118" fmla="*/ 0 h 161"/>
                <a:gd name="T119" fmla="*/ 217 w 21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7" h="161">
                  <a:moveTo>
                    <a:pt x="65" y="11"/>
                  </a:moveTo>
                  <a:lnTo>
                    <a:pt x="89" y="0"/>
                  </a:lnTo>
                  <a:lnTo>
                    <a:pt x="125" y="8"/>
                  </a:lnTo>
                  <a:lnTo>
                    <a:pt x="156" y="19"/>
                  </a:lnTo>
                  <a:lnTo>
                    <a:pt x="171" y="27"/>
                  </a:lnTo>
                  <a:lnTo>
                    <a:pt x="186" y="36"/>
                  </a:lnTo>
                  <a:lnTo>
                    <a:pt x="200" y="46"/>
                  </a:lnTo>
                  <a:lnTo>
                    <a:pt x="209" y="57"/>
                  </a:lnTo>
                  <a:lnTo>
                    <a:pt x="217" y="84"/>
                  </a:lnTo>
                  <a:lnTo>
                    <a:pt x="211" y="99"/>
                  </a:lnTo>
                  <a:lnTo>
                    <a:pt x="200" y="116"/>
                  </a:lnTo>
                  <a:lnTo>
                    <a:pt x="190" y="125"/>
                  </a:lnTo>
                  <a:lnTo>
                    <a:pt x="181" y="135"/>
                  </a:lnTo>
                  <a:lnTo>
                    <a:pt x="165" y="144"/>
                  </a:lnTo>
                  <a:lnTo>
                    <a:pt x="152" y="156"/>
                  </a:lnTo>
                  <a:lnTo>
                    <a:pt x="131" y="160"/>
                  </a:lnTo>
                  <a:lnTo>
                    <a:pt x="93" y="161"/>
                  </a:lnTo>
                  <a:lnTo>
                    <a:pt x="44" y="150"/>
                  </a:lnTo>
                  <a:lnTo>
                    <a:pt x="21" y="137"/>
                  </a:lnTo>
                  <a:lnTo>
                    <a:pt x="9" y="129"/>
                  </a:lnTo>
                  <a:lnTo>
                    <a:pt x="0" y="120"/>
                  </a:lnTo>
                  <a:lnTo>
                    <a:pt x="23" y="125"/>
                  </a:lnTo>
                  <a:lnTo>
                    <a:pt x="44" y="131"/>
                  </a:lnTo>
                  <a:lnTo>
                    <a:pt x="80" y="131"/>
                  </a:lnTo>
                  <a:lnTo>
                    <a:pt x="106" y="125"/>
                  </a:lnTo>
                  <a:lnTo>
                    <a:pt x="127" y="114"/>
                  </a:lnTo>
                  <a:lnTo>
                    <a:pt x="141" y="103"/>
                  </a:lnTo>
                  <a:lnTo>
                    <a:pt x="152" y="87"/>
                  </a:lnTo>
                  <a:lnTo>
                    <a:pt x="160" y="65"/>
                  </a:lnTo>
                  <a:lnTo>
                    <a:pt x="156" y="51"/>
                  </a:lnTo>
                  <a:lnTo>
                    <a:pt x="152" y="46"/>
                  </a:lnTo>
                  <a:lnTo>
                    <a:pt x="146" y="42"/>
                  </a:lnTo>
                  <a:lnTo>
                    <a:pt x="139" y="36"/>
                  </a:lnTo>
                  <a:lnTo>
                    <a:pt x="131" y="30"/>
                  </a:lnTo>
                  <a:lnTo>
                    <a:pt x="112" y="25"/>
                  </a:lnTo>
                  <a:lnTo>
                    <a:pt x="95" y="19"/>
                  </a:lnTo>
                  <a:lnTo>
                    <a:pt x="80" y="15"/>
                  </a:lnTo>
                  <a:lnTo>
                    <a:pt x="65" y="11"/>
                  </a:lnTo>
                  <a:close/>
                </a:path>
              </a:pathLst>
            </a:custGeom>
            <a:solidFill>
              <a:srgbClr val="000000"/>
            </a:solidFill>
            <a:ln w="9525">
              <a:noFill/>
              <a:round/>
              <a:headEnd/>
              <a:tailEnd/>
            </a:ln>
          </p:spPr>
          <p:txBody>
            <a:bodyPr/>
            <a:lstStyle/>
            <a:p>
              <a:endParaRPr lang="en-US"/>
            </a:p>
          </p:txBody>
        </p:sp>
        <p:sp>
          <p:nvSpPr>
            <p:cNvPr id="69" name="Freeform 77"/>
            <p:cNvSpPr>
              <a:spLocks/>
            </p:cNvSpPr>
            <p:nvPr/>
          </p:nvSpPr>
          <p:spPr bwMode="auto">
            <a:xfrm>
              <a:off x="4367" y="2249"/>
              <a:ext cx="338" cy="403"/>
            </a:xfrm>
            <a:custGeom>
              <a:avLst/>
              <a:gdLst>
                <a:gd name="T0" fmla="*/ 0 w 677"/>
                <a:gd name="T1" fmla="*/ 120 h 806"/>
                <a:gd name="T2" fmla="*/ 72 w 677"/>
                <a:gd name="T3" fmla="*/ 51 h 806"/>
                <a:gd name="T4" fmla="*/ 169 w 677"/>
                <a:gd name="T5" fmla="*/ 0 h 806"/>
                <a:gd name="T6" fmla="*/ 136 w 677"/>
                <a:gd name="T7" fmla="*/ 110 h 806"/>
                <a:gd name="T8" fmla="*/ 62 w 677"/>
                <a:gd name="T9" fmla="*/ 202 h 806"/>
                <a:gd name="T10" fmla="*/ 53 w 677"/>
                <a:gd name="T11" fmla="*/ 202 h 806"/>
                <a:gd name="T12" fmla="*/ 133 w 677"/>
                <a:gd name="T13" fmla="*/ 98 h 806"/>
                <a:gd name="T14" fmla="*/ 157 w 677"/>
                <a:gd name="T15" fmla="*/ 16 h 806"/>
                <a:gd name="T16" fmla="*/ 75 w 677"/>
                <a:gd name="T17" fmla="*/ 60 h 806"/>
                <a:gd name="T18" fmla="*/ 5 w 677"/>
                <a:gd name="T19" fmla="*/ 125 h 806"/>
                <a:gd name="T20" fmla="*/ 0 w 677"/>
                <a:gd name="T21" fmla="*/ 120 h 806"/>
                <a:gd name="T22" fmla="*/ 0 w 677"/>
                <a:gd name="T23" fmla="*/ 120 h 8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7"/>
                <a:gd name="T37" fmla="*/ 0 h 806"/>
                <a:gd name="T38" fmla="*/ 677 w 677"/>
                <a:gd name="T39" fmla="*/ 806 h 8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7" h="806">
                  <a:moveTo>
                    <a:pt x="0" y="482"/>
                  </a:moveTo>
                  <a:lnTo>
                    <a:pt x="291" y="207"/>
                  </a:lnTo>
                  <a:lnTo>
                    <a:pt x="677" y="0"/>
                  </a:lnTo>
                  <a:lnTo>
                    <a:pt x="547" y="441"/>
                  </a:lnTo>
                  <a:lnTo>
                    <a:pt x="251" y="806"/>
                  </a:lnTo>
                  <a:lnTo>
                    <a:pt x="213" y="806"/>
                  </a:lnTo>
                  <a:lnTo>
                    <a:pt x="534" y="391"/>
                  </a:lnTo>
                  <a:lnTo>
                    <a:pt x="629" y="64"/>
                  </a:lnTo>
                  <a:lnTo>
                    <a:pt x="302" y="241"/>
                  </a:lnTo>
                  <a:lnTo>
                    <a:pt x="21" y="503"/>
                  </a:lnTo>
                  <a:lnTo>
                    <a:pt x="0" y="482"/>
                  </a:lnTo>
                  <a:close/>
                </a:path>
              </a:pathLst>
            </a:custGeom>
            <a:solidFill>
              <a:srgbClr val="000000"/>
            </a:solidFill>
            <a:ln w="9525">
              <a:noFill/>
              <a:round/>
              <a:headEnd/>
              <a:tailEnd/>
            </a:ln>
          </p:spPr>
          <p:txBody>
            <a:bodyPr/>
            <a:lstStyle/>
            <a:p>
              <a:endParaRPr lang="en-US"/>
            </a:p>
          </p:txBody>
        </p:sp>
        <p:sp>
          <p:nvSpPr>
            <p:cNvPr id="70" name="Freeform 78"/>
            <p:cNvSpPr>
              <a:spLocks/>
            </p:cNvSpPr>
            <p:nvPr/>
          </p:nvSpPr>
          <p:spPr bwMode="auto">
            <a:xfrm>
              <a:off x="5146" y="2317"/>
              <a:ext cx="210" cy="522"/>
            </a:xfrm>
            <a:custGeom>
              <a:avLst/>
              <a:gdLst>
                <a:gd name="T0" fmla="*/ 2 w 420"/>
                <a:gd name="T1" fmla="*/ 15 h 1044"/>
                <a:gd name="T2" fmla="*/ 7 w 420"/>
                <a:gd name="T3" fmla="*/ 35 h 1044"/>
                <a:gd name="T4" fmla="*/ 12 w 420"/>
                <a:gd name="T5" fmla="*/ 54 h 1044"/>
                <a:gd name="T6" fmla="*/ 17 w 420"/>
                <a:gd name="T7" fmla="*/ 69 h 1044"/>
                <a:gd name="T8" fmla="*/ 22 w 420"/>
                <a:gd name="T9" fmla="*/ 80 h 1044"/>
                <a:gd name="T10" fmla="*/ 26 w 420"/>
                <a:gd name="T11" fmla="*/ 89 h 1044"/>
                <a:gd name="T12" fmla="*/ 29 w 420"/>
                <a:gd name="T13" fmla="*/ 97 h 1044"/>
                <a:gd name="T14" fmla="*/ 34 w 420"/>
                <a:gd name="T15" fmla="*/ 107 h 1044"/>
                <a:gd name="T16" fmla="*/ 38 w 420"/>
                <a:gd name="T17" fmla="*/ 116 h 1044"/>
                <a:gd name="T18" fmla="*/ 43 w 420"/>
                <a:gd name="T19" fmla="*/ 125 h 1044"/>
                <a:gd name="T20" fmla="*/ 49 w 420"/>
                <a:gd name="T21" fmla="*/ 135 h 1044"/>
                <a:gd name="T22" fmla="*/ 55 w 420"/>
                <a:gd name="T23" fmla="*/ 145 h 1044"/>
                <a:gd name="T24" fmla="*/ 61 w 420"/>
                <a:gd name="T25" fmla="*/ 156 h 1044"/>
                <a:gd name="T26" fmla="*/ 68 w 420"/>
                <a:gd name="T27" fmla="*/ 166 h 1044"/>
                <a:gd name="T28" fmla="*/ 75 w 420"/>
                <a:gd name="T29" fmla="*/ 177 h 1044"/>
                <a:gd name="T30" fmla="*/ 84 w 420"/>
                <a:gd name="T31" fmla="*/ 188 h 1044"/>
                <a:gd name="T32" fmla="*/ 89 w 420"/>
                <a:gd name="T33" fmla="*/ 195 h 1044"/>
                <a:gd name="T34" fmla="*/ 91 w 420"/>
                <a:gd name="T35" fmla="*/ 198 h 1044"/>
                <a:gd name="T36" fmla="*/ 93 w 420"/>
                <a:gd name="T37" fmla="*/ 201 h 1044"/>
                <a:gd name="T38" fmla="*/ 96 w 420"/>
                <a:gd name="T39" fmla="*/ 205 h 1044"/>
                <a:gd name="T40" fmla="*/ 99 w 420"/>
                <a:gd name="T41" fmla="*/ 207 h 1044"/>
                <a:gd name="T42" fmla="*/ 101 w 420"/>
                <a:gd name="T43" fmla="*/ 210 h 1044"/>
                <a:gd name="T44" fmla="*/ 103 w 420"/>
                <a:gd name="T45" fmla="*/ 213 h 1044"/>
                <a:gd name="T46" fmla="*/ 105 w 420"/>
                <a:gd name="T47" fmla="*/ 216 h 1044"/>
                <a:gd name="T48" fmla="*/ 101 w 420"/>
                <a:gd name="T49" fmla="*/ 221 h 1044"/>
                <a:gd name="T50" fmla="*/ 97 w 420"/>
                <a:gd name="T51" fmla="*/ 224 h 1044"/>
                <a:gd name="T52" fmla="*/ 92 w 420"/>
                <a:gd name="T53" fmla="*/ 228 h 1044"/>
                <a:gd name="T54" fmla="*/ 87 w 420"/>
                <a:gd name="T55" fmla="*/ 232 h 1044"/>
                <a:gd name="T56" fmla="*/ 82 w 420"/>
                <a:gd name="T57" fmla="*/ 236 h 1044"/>
                <a:gd name="T58" fmla="*/ 75 w 420"/>
                <a:gd name="T59" fmla="*/ 241 h 1044"/>
                <a:gd name="T60" fmla="*/ 70 w 420"/>
                <a:gd name="T61" fmla="*/ 245 h 1044"/>
                <a:gd name="T62" fmla="*/ 63 w 420"/>
                <a:gd name="T63" fmla="*/ 250 h 1044"/>
                <a:gd name="T64" fmla="*/ 57 w 420"/>
                <a:gd name="T65" fmla="*/ 253 h 1044"/>
                <a:gd name="T66" fmla="*/ 51 w 420"/>
                <a:gd name="T67" fmla="*/ 257 h 1044"/>
                <a:gd name="T68" fmla="*/ 45 w 420"/>
                <a:gd name="T69" fmla="*/ 260 h 1044"/>
                <a:gd name="T70" fmla="*/ 31 w 420"/>
                <a:gd name="T71" fmla="*/ 261 h 1044"/>
                <a:gd name="T72" fmla="*/ 37 w 420"/>
                <a:gd name="T73" fmla="*/ 258 h 1044"/>
                <a:gd name="T74" fmla="*/ 42 w 420"/>
                <a:gd name="T75" fmla="*/ 253 h 1044"/>
                <a:gd name="T76" fmla="*/ 46 w 420"/>
                <a:gd name="T77" fmla="*/ 250 h 1044"/>
                <a:gd name="T78" fmla="*/ 51 w 420"/>
                <a:gd name="T79" fmla="*/ 247 h 1044"/>
                <a:gd name="T80" fmla="*/ 55 w 420"/>
                <a:gd name="T81" fmla="*/ 243 h 1044"/>
                <a:gd name="T82" fmla="*/ 59 w 420"/>
                <a:gd name="T83" fmla="*/ 239 h 1044"/>
                <a:gd name="T84" fmla="*/ 65 w 420"/>
                <a:gd name="T85" fmla="*/ 235 h 1044"/>
                <a:gd name="T86" fmla="*/ 69 w 420"/>
                <a:gd name="T87" fmla="*/ 232 h 1044"/>
                <a:gd name="T88" fmla="*/ 73 w 420"/>
                <a:gd name="T89" fmla="*/ 228 h 1044"/>
                <a:gd name="T90" fmla="*/ 81 w 420"/>
                <a:gd name="T91" fmla="*/ 216 h 1044"/>
                <a:gd name="T92" fmla="*/ 74 w 420"/>
                <a:gd name="T93" fmla="*/ 202 h 1044"/>
                <a:gd name="T94" fmla="*/ 68 w 420"/>
                <a:gd name="T95" fmla="*/ 193 h 1044"/>
                <a:gd name="T96" fmla="*/ 62 w 420"/>
                <a:gd name="T97" fmla="*/ 183 h 1044"/>
                <a:gd name="T98" fmla="*/ 56 w 420"/>
                <a:gd name="T99" fmla="*/ 172 h 1044"/>
                <a:gd name="T100" fmla="*/ 49 w 420"/>
                <a:gd name="T101" fmla="*/ 161 h 1044"/>
                <a:gd name="T102" fmla="*/ 42 w 420"/>
                <a:gd name="T103" fmla="*/ 148 h 1044"/>
                <a:gd name="T104" fmla="*/ 35 w 420"/>
                <a:gd name="T105" fmla="*/ 135 h 1044"/>
                <a:gd name="T106" fmla="*/ 27 w 420"/>
                <a:gd name="T107" fmla="*/ 120 h 1044"/>
                <a:gd name="T108" fmla="*/ 22 w 420"/>
                <a:gd name="T109" fmla="*/ 106 h 1044"/>
                <a:gd name="T110" fmla="*/ 15 w 420"/>
                <a:gd name="T111" fmla="*/ 90 h 1044"/>
                <a:gd name="T112" fmla="*/ 10 w 420"/>
                <a:gd name="T113" fmla="*/ 73 h 1044"/>
                <a:gd name="T114" fmla="*/ 5 w 420"/>
                <a:gd name="T115" fmla="*/ 56 h 1044"/>
                <a:gd name="T116" fmla="*/ 0 w 420"/>
                <a:gd name="T117" fmla="*/ 0 h 10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044"/>
                <a:gd name="T179" fmla="*/ 420 w 420"/>
                <a:gd name="T180" fmla="*/ 1044 h 10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044">
                  <a:moveTo>
                    <a:pt x="0" y="0"/>
                  </a:moveTo>
                  <a:lnTo>
                    <a:pt x="7" y="63"/>
                  </a:lnTo>
                  <a:lnTo>
                    <a:pt x="15" y="97"/>
                  </a:lnTo>
                  <a:lnTo>
                    <a:pt x="26" y="141"/>
                  </a:lnTo>
                  <a:lnTo>
                    <a:pt x="39" y="189"/>
                  </a:lnTo>
                  <a:lnTo>
                    <a:pt x="47" y="217"/>
                  </a:lnTo>
                  <a:lnTo>
                    <a:pt x="57" y="246"/>
                  </a:lnTo>
                  <a:lnTo>
                    <a:pt x="68" y="276"/>
                  </a:lnTo>
                  <a:lnTo>
                    <a:pt x="81" y="306"/>
                  </a:lnTo>
                  <a:lnTo>
                    <a:pt x="87" y="322"/>
                  </a:lnTo>
                  <a:lnTo>
                    <a:pt x="95" y="339"/>
                  </a:lnTo>
                  <a:lnTo>
                    <a:pt x="102" y="356"/>
                  </a:lnTo>
                  <a:lnTo>
                    <a:pt x="110" y="373"/>
                  </a:lnTo>
                  <a:lnTo>
                    <a:pt x="117" y="390"/>
                  </a:lnTo>
                  <a:lnTo>
                    <a:pt x="125" y="409"/>
                  </a:lnTo>
                  <a:lnTo>
                    <a:pt x="134" y="428"/>
                  </a:lnTo>
                  <a:lnTo>
                    <a:pt x="142" y="445"/>
                  </a:lnTo>
                  <a:lnTo>
                    <a:pt x="152" y="464"/>
                  </a:lnTo>
                  <a:lnTo>
                    <a:pt x="163" y="483"/>
                  </a:lnTo>
                  <a:lnTo>
                    <a:pt x="172" y="502"/>
                  </a:lnTo>
                  <a:lnTo>
                    <a:pt x="184" y="523"/>
                  </a:lnTo>
                  <a:lnTo>
                    <a:pt x="195" y="542"/>
                  </a:lnTo>
                  <a:lnTo>
                    <a:pt x="207" y="563"/>
                  </a:lnTo>
                  <a:lnTo>
                    <a:pt x="220" y="582"/>
                  </a:lnTo>
                  <a:lnTo>
                    <a:pt x="231" y="603"/>
                  </a:lnTo>
                  <a:lnTo>
                    <a:pt x="245" y="624"/>
                  </a:lnTo>
                  <a:lnTo>
                    <a:pt x="258" y="645"/>
                  </a:lnTo>
                  <a:lnTo>
                    <a:pt x="271" y="666"/>
                  </a:lnTo>
                  <a:lnTo>
                    <a:pt x="287" y="689"/>
                  </a:lnTo>
                  <a:lnTo>
                    <a:pt x="300" y="709"/>
                  </a:lnTo>
                  <a:lnTo>
                    <a:pt x="317" y="732"/>
                  </a:lnTo>
                  <a:lnTo>
                    <a:pt x="334" y="753"/>
                  </a:lnTo>
                  <a:lnTo>
                    <a:pt x="349" y="776"/>
                  </a:lnTo>
                  <a:lnTo>
                    <a:pt x="353" y="780"/>
                  </a:lnTo>
                  <a:lnTo>
                    <a:pt x="357" y="785"/>
                  </a:lnTo>
                  <a:lnTo>
                    <a:pt x="363" y="793"/>
                  </a:lnTo>
                  <a:lnTo>
                    <a:pt x="366" y="799"/>
                  </a:lnTo>
                  <a:lnTo>
                    <a:pt x="370" y="804"/>
                  </a:lnTo>
                  <a:lnTo>
                    <a:pt x="376" y="808"/>
                  </a:lnTo>
                  <a:lnTo>
                    <a:pt x="383" y="820"/>
                  </a:lnTo>
                  <a:lnTo>
                    <a:pt x="387" y="825"/>
                  </a:lnTo>
                  <a:lnTo>
                    <a:pt x="393" y="831"/>
                  </a:lnTo>
                  <a:lnTo>
                    <a:pt x="397" y="837"/>
                  </a:lnTo>
                  <a:lnTo>
                    <a:pt x="402" y="842"/>
                  </a:lnTo>
                  <a:lnTo>
                    <a:pt x="406" y="848"/>
                  </a:lnTo>
                  <a:lnTo>
                    <a:pt x="410" y="854"/>
                  </a:lnTo>
                  <a:lnTo>
                    <a:pt x="416" y="862"/>
                  </a:lnTo>
                  <a:lnTo>
                    <a:pt x="420" y="865"/>
                  </a:lnTo>
                  <a:lnTo>
                    <a:pt x="410" y="875"/>
                  </a:lnTo>
                  <a:lnTo>
                    <a:pt x="401" y="884"/>
                  </a:lnTo>
                  <a:lnTo>
                    <a:pt x="393" y="890"/>
                  </a:lnTo>
                  <a:lnTo>
                    <a:pt x="385" y="898"/>
                  </a:lnTo>
                  <a:lnTo>
                    <a:pt x="376" y="905"/>
                  </a:lnTo>
                  <a:lnTo>
                    <a:pt x="368" y="913"/>
                  </a:lnTo>
                  <a:lnTo>
                    <a:pt x="357" y="920"/>
                  </a:lnTo>
                  <a:lnTo>
                    <a:pt x="347" y="928"/>
                  </a:lnTo>
                  <a:lnTo>
                    <a:pt x="336" y="939"/>
                  </a:lnTo>
                  <a:lnTo>
                    <a:pt x="325" y="947"/>
                  </a:lnTo>
                  <a:lnTo>
                    <a:pt x="313" y="957"/>
                  </a:lnTo>
                  <a:lnTo>
                    <a:pt x="300" y="966"/>
                  </a:lnTo>
                  <a:lnTo>
                    <a:pt x="288" y="974"/>
                  </a:lnTo>
                  <a:lnTo>
                    <a:pt x="277" y="983"/>
                  </a:lnTo>
                  <a:lnTo>
                    <a:pt x="264" y="991"/>
                  </a:lnTo>
                  <a:lnTo>
                    <a:pt x="252" y="1000"/>
                  </a:lnTo>
                  <a:lnTo>
                    <a:pt x="239" y="1006"/>
                  </a:lnTo>
                  <a:lnTo>
                    <a:pt x="228" y="1015"/>
                  </a:lnTo>
                  <a:lnTo>
                    <a:pt x="214" y="1021"/>
                  </a:lnTo>
                  <a:lnTo>
                    <a:pt x="203" y="1027"/>
                  </a:lnTo>
                  <a:lnTo>
                    <a:pt x="191" y="1033"/>
                  </a:lnTo>
                  <a:lnTo>
                    <a:pt x="180" y="1038"/>
                  </a:lnTo>
                  <a:lnTo>
                    <a:pt x="161" y="1044"/>
                  </a:lnTo>
                  <a:lnTo>
                    <a:pt x="127" y="1044"/>
                  </a:lnTo>
                  <a:lnTo>
                    <a:pt x="136" y="1038"/>
                  </a:lnTo>
                  <a:lnTo>
                    <a:pt x="146" y="1031"/>
                  </a:lnTo>
                  <a:lnTo>
                    <a:pt x="159" y="1019"/>
                  </a:lnTo>
                  <a:lnTo>
                    <a:pt x="167" y="1015"/>
                  </a:lnTo>
                  <a:lnTo>
                    <a:pt x="174" y="1010"/>
                  </a:lnTo>
                  <a:lnTo>
                    <a:pt x="184" y="1002"/>
                  </a:lnTo>
                  <a:lnTo>
                    <a:pt x="191" y="996"/>
                  </a:lnTo>
                  <a:lnTo>
                    <a:pt x="201" y="989"/>
                  </a:lnTo>
                  <a:lnTo>
                    <a:pt x="210" y="981"/>
                  </a:lnTo>
                  <a:lnTo>
                    <a:pt x="220" y="974"/>
                  </a:lnTo>
                  <a:lnTo>
                    <a:pt x="229" y="968"/>
                  </a:lnTo>
                  <a:lnTo>
                    <a:pt x="237" y="958"/>
                  </a:lnTo>
                  <a:lnTo>
                    <a:pt x="248" y="953"/>
                  </a:lnTo>
                  <a:lnTo>
                    <a:pt x="258" y="943"/>
                  </a:lnTo>
                  <a:lnTo>
                    <a:pt x="266" y="936"/>
                  </a:lnTo>
                  <a:lnTo>
                    <a:pt x="275" y="928"/>
                  </a:lnTo>
                  <a:lnTo>
                    <a:pt x="283" y="920"/>
                  </a:lnTo>
                  <a:lnTo>
                    <a:pt x="290" y="915"/>
                  </a:lnTo>
                  <a:lnTo>
                    <a:pt x="296" y="907"/>
                  </a:lnTo>
                  <a:lnTo>
                    <a:pt x="323" y="865"/>
                  </a:lnTo>
                  <a:lnTo>
                    <a:pt x="309" y="839"/>
                  </a:lnTo>
                  <a:lnTo>
                    <a:pt x="294" y="808"/>
                  </a:lnTo>
                  <a:lnTo>
                    <a:pt x="283" y="789"/>
                  </a:lnTo>
                  <a:lnTo>
                    <a:pt x="271" y="772"/>
                  </a:lnTo>
                  <a:lnTo>
                    <a:pt x="262" y="753"/>
                  </a:lnTo>
                  <a:lnTo>
                    <a:pt x="248" y="734"/>
                  </a:lnTo>
                  <a:lnTo>
                    <a:pt x="235" y="713"/>
                  </a:lnTo>
                  <a:lnTo>
                    <a:pt x="224" y="690"/>
                  </a:lnTo>
                  <a:lnTo>
                    <a:pt x="209" y="668"/>
                  </a:lnTo>
                  <a:lnTo>
                    <a:pt x="195" y="645"/>
                  </a:lnTo>
                  <a:lnTo>
                    <a:pt x="180" y="620"/>
                  </a:lnTo>
                  <a:lnTo>
                    <a:pt x="167" y="593"/>
                  </a:lnTo>
                  <a:lnTo>
                    <a:pt x="152" y="569"/>
                  </a:lnTo>
                  <a:lnTo>
                    <a:pt x="138" y="540"/>
                  </a:lnTo>
                  <a:lnTo>
                    <a:pt x="123" y="512"/>
                  </a:lnTo>
                  <a:lnTo>
                    <a:pt x="110" y="483"/>
                  </a:lnTo>
                  <a:lnTo>
                    <a:pt x="96" y="455"/>
                  </a:lnTo>
                  <a:lnTo>
                    <a:pt x="85" y="424"/>
                  </a:lnTo>
                  <a:lnTo>
                    <a:pt x="70" y="392"/>
                  </a:lnTo>
                  <a:lnTo>
                    <a:pt x="60" y="362"/>
                  </a:lnTo>
                  <a:lnTo>
                    <a:pt x="49" y="327"/>
                  </a:lnTo>
                  <a:lnTo>
                    <a:pt x="38" y="293"/>
                  </a:lnTo>
                  <a:lnTo>
                    <a:pt x="28" y="261"/>
                  </a:lnTo>
                  <a:lnTo>
                    <a:pt x="20" y="227"/>
                  </a:lnTo>
                  <a:lnTo>
                    <a:pt x="9" y="154"/>
                  </a:lnTo>
                  <a:lnTo>
                    <a:pt x="0" y="0"/>
                  </a:lnTo>
                  <a:close/>
                </a:path>
              </a:pathLst>
            </a:custGeom>
            <a:solidFill>
              <a:srgbClr val="000000"/>
            </a:solidFill>
            <a:ln w="9525">
              <a:noFill/>
              <a:round/>
              <a:headEnd/>
              <a:tailEnd/>
            </a:ln>
          </p:spPr>
          <p:txBody>
            <a:bodyPr/>
            <a:lstStyle/>
            <a:p>
              <a:endParaRPr lang="en-US"/>
            </a:p>
          </p:txBody>
        </p:sp>
        <p:sp>
          <p:nvSpPr>
            <p:cNvPr id="71" name="Freeform 79"/>
            <p:cNvSpPr>
              <a:spLocks/>
            </p:cNvSpPr>
            <p:nvPr/>
          </p:nvSpPr>
          <p:spPr bwMode="auto">
            <a:xfrm>
              <a:off x="5190" y="2445"/>
              <a:ext cx="191" cy="260"/>
            </a:xfrm>
            <a:custGeom>
              <a:avLst/>
              <a:gdLst>
                <a:gd name="T0" fmla="*/ 59 w 382"/>
                <a:gd name="T1" fmla="*/ 130 h 521"/>
                <a:gd name="T2" fmla="*/ 75 w 382"/>
                <a:gd name="T3" fmla="*/ 97 h 521"/>
                <a:gd name="T4" fmla="*/ 71 w 382"/>
                <a:gd name="T5" fmla="*/ 93 h 521"/>
                <a:gd name="T6" fmla="*/ 67 w 382"/>
                <a:gd name="T7" fmla="*/ 89 h 521"/>
                <a:gd name="T8" fmla="*/ 63 w 382"/>
                <a:gd name="T9" fmla="*/ 85 h 521"/>
                <a:gd name="T10" fmla="*/ 58 w 382"/>
                <a:gd name="T11" fmla="*/ 80 h 521"/>
                <a:gd name="T12" fmla="*/ 53 w 382"/>
                <a:gd name="T13" fmla="*/ 75 h 521"/>
                <a:gd name="T14" fmla="*/ 50 w 382"/>
                <a:gd name="T15" fmla="*/ 71 h 521"/>
                <a:gd name="T16" fmla="*/ 48 w 382"/>
                <a:gd name="T17" fmla="*/ 68 h 521"/>
                <a:gd name="T18" fmla="*/ 45 w 382"/>
                <a:gd name="T19" fmla="*/ 65 h 521"/>
                <a:gd name="T20" fmla="*/ 42 w 382"/>
                <a:gd name="T21" fmla="*/ 61 h 521"/>
                <a:gd name="T22" fmla="*/ 39 w 382"/>
                <a:gd name="T23" fmla="*/ 57 h 521"/>
                <a:gd name="T24" fmla="*/ 36 w 382"/>
                <a:gd name="T25" fmla="*/ 53 h 521"/>
                <a:gd name="T26" fmla="*/ 31 w 382"/>
                <a:gd name="T27" fmla="*/ 48 h 521"/>
                <a:gd name="T28" fmla="*/ 25 w 382"/>
                <a:gd name="T29" fmla="*/ 39 h 521"/>
                <a:gd name="T30" fmla="*/ 18 w 382"/>
                <a:gd name="T31" fmla="*/ 29 h 521"/>
                <a:gd name="T32" fmla="*/ 11 w 382"/>
                <a:gd name="T33" fmla="*/ 18 h 521"/>
                <a:gd name="T34" fmla="*/ 3 w 382"/>
                <a:gd name="T35" fmla="*/ 6 h 521"/>
                <a:gd name="T36" fmla="*/ 3 w 382"/>
                <a:gd name="T37" fmla="*/ 2 h 521"/>
                <a:gd name="T38" fmla="*/ 6 w 382"/>
                <a:gd name="T39" fmla="*/ 7 h 521"/>
                <a:gd name="T40" fmla="*/ 11 w 382"/>
                <a:gd name="T41" fmla="*/ 12 h 521"/>
                <a:gd name="T42" fmla="*/ 15 w 382"/>
                <a:gd name="T43" fmla="*/ 16 h 521"/>
                <a:gd name="T44" fmla="*/ 19 w 382"/>
                <a:gd name="T45" fmla="*/ 20 h 521"/>
                <a:gd name="T46" fmla="*/ 23 w 382"/>
                <a:gd name="T47" fmla="*/ 25 h 521"/>
                <a:gd name="T48" fmla="*/ 26 w 382"/>
                <a:gd name="T49" fmla="*/ 29 h 521"/>
                <a:gd name="T50" fmla="*/ 30 w 382"/>
                <a:gd name="T51" fmla="*/ 32 h 521"/>
                <a:gd name="T52" fmla="*/ 34 w 382"/>
                <a:gd name="T53" fmla="*/ 36 h 521"/>
                <a:gd name="T54" fmla="*/ 37 w 382"/>
                <a:gd name="T55" fmla="*/ 40 h 521"/>
                <a:gd name="T56" fmla="*/ 40 w 382"/>
                <a:gd name="T57" fmla="*/ 43 h 521"/>
                <a:gd name="T58" fmla="*/ 43 w 382"/>
                <a:gd name="T59" fmla="*/ 46 h 521"/>
                <a:gd name="T60" fmla="*/ 46 w 382"/>
                <a:gd name="T61" fmla="*/ 49 h 521"/>
                <a:gd name="T62" fmla="*/ 48 w 382"/>
                <a:gd name="T63" fmla="*/ 52 h 521"/>
                <a:gd name="T64" fmla="*/ 52 w 382"/>
                <a:gd name="T65" fmla="*/ 57 h 521"/>
                <a:gd name="T66" fmla="*/ 54 w 382"/>
                <a:gd name="T67" fmla="*/ 60 h 521"/>
                <a:gd name="T68" fmla="*/ 59 w 382"/>
                <a:gd name="T69" fmla="*/ 65 h 521"/>
                <a:gd name="T70" fmla="*/ 65 w 382"/>
                <a:gd name="T71" fmla="*/ 70 h 521"/>
                <a:gd name="T72" fmla="*/ 70 w 382"/>
                <a:gd name="T73" fmla="*/ 75 h 521"/>
                <a:gd name="T74" fmla="*/ 75 w 382"/>
                <a:gd name="T75" fmla="*/ 79 h 521"/>
                <a:gd name="T76" fmla="*/ 80 w 382"/>
                <a:gd name="T77" fmla="*/ 84 h 521"/>
                <a:gd name="T78" fmla="*/ 85 w 382"/>
                <a:gd name="T79" fmla="*/ 88 h 521"/>
                <a:gd name="T80" fmla="*/ 91 w 382"/>
                <a:gd name="T81" fmla="*/ 92 h 521"/>
                <a:gd name="T82" fmla="*/ 96 w 382"/>
                <a:gd name="T83" fmla="*/ 97 h 5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2"/>
                <a:gd name="T127" fmla="*/ 0 h 521"/>
                <a:gd name="T128" fmla="*/ 382 w 382"/>
                <a:gd name="T129" fmla="*/ 521 h 5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2" h="521">
                  <a:moveTo>
                    <a:pt x="382" y="388"/>
                  </a:moveTo>
                  <a:lnTo>
                    <a:pt x="236" y="521"/>
                  </a:lnTo>
                  <a:lnTo>
                    <a:pt x="308" y="397"/>
                  </a:lnTo>
                  <a:lnTo>
                    <a:pt x="300" y="390"/>
                  </a:lnTo>
                  <a:lnTo>
                    <a:pt x="293" y="384"/>
                  </a:lnTo>
                  <a:lnTo>
                    <a:pt x="281" y="373"/>
                  </a:lnTo>
                  <a:lnTo>
                    <a:pt x="276" y="367"/>
                  </a:lnTo>
                  <a:lnTo>
                    <a:pt x="268" y="359"/>
                  </a:lnTo>
                  <a:lnTo>
                    <a:pt x="260" y="352"/>
                  </a:lnTo>
                  <a:lnTo>
                    <a:pt x="253" y="342"/>
                  </a:lnTo>
                  <a:lnTo>
                    <a:pt x="241" y="333"/>
                  </a:lnTo>
                  <a:lnTo>
                    <a:pt x="232" y="323"/>
                  </a:lnTo>
                  <a:lnTo>
                    <a:pt x="222" y="312"/>
                  </a:lnTo>
                  <a:lnTo>
                    <a:pt x="213" y="300"/>
                  </a:lnTo>
                  <a:lnTo>
                    <a:pt x="207" y="295"/>
                  </a:lnTo>
                  <a:lnTo>
                    <a:pt x="201" y="287"/>
                  </a:lnTo>
                  <a:lnTo>
                    <a:pt x="196" y="280"/>
                  </a:lnTo>
                  <a:lnTo>
                    <a:pt x="190" y="274"/>
                  </a:lnTo>
                  <a:lnTo>
                    <a:pt x="184" y="266"/>
                  </a:lnTo>
                  <a:lnTo>
                    <a:pt x="179" y="261"/>
                  </a:lnTo>
                  <a:lnTo>
                    <a:pt x="173" y="251"/>
                  </a:lnTo>
                  <a:lnTo>
                    <a:pt x="165" y="245"/>
                  </a:lnTo>
                  <a:lnTo>
                    <a:pt x="161" y="236"/>
                  </a:lnTo>
                  <a:lnTo>
                    <a:pt x="154" y="228"/>
                  </a:lnTo>
                  <a:lnTo>
                    <a:pt x="146" y="221"/>
                  </a:lnTo>
                  <a:lnTo>
                    <a:pt x="141" y="213"/>
                  </a:lnTo>
                  <a:lnTo>
                    <a:pt x="135" y="204"/>
                  </a:lnTo>
                  <a:lnTo>
                    <a:pt x="127" y="194"/>
                  </a:lnTo>
                  <a:lnTo>
                    <a:pt x="114" y="177"/>
                  </a:lnTo>
                  <a:lnTo>
                    <a:pt x="101" y="158"/>
                  </a:lnTo>
                  <a:lnTo>
                    <a:pt x="87" y="137"/>
                  </a:lnTo>
                  <a:lnTo>
                    <a:pt x="72" y="116"/>
                  </a:lnTo>
                  <a:lnTo>
                    <a:pt x="59" y="95"/>
                  </a:lnTo>
                  <a:lnTo>
                    <a:pt x="44" y="72"/>
                  </a:lnTo>
                  <a:lnTo>
                    <a:pt x="28" y="50"/>
                  </a:lnTo>
                  <a:lnTo>
                    <a:pt x="15" y="25"/>
                  </a:lnTo>
                  <a:lnTo>
                    <a:pt x="0" y="0"/>
                  </a:lnTo>
                  <a:lnTo>
                    <a:pt x="9" y="10"/>
                  </a:lnTo>
                  <a:lnTo>
                    <a:pt x="17" y="21"/>
                  </a:lnTo>
                  <a:lnTo>
                    <a:pt x="27" y="29"/>
                  </a:lnTo>
                  <a:lnTo>
                    <a:pt x="36" y="38"/>
                  </a:lnTo>
                  <a:lnTo>
                    <a:pt x="44" y="50"/>
                  </a:lnTo>
                  <a:lnTo>
                    <a:pt x="53" y="57"/>
                  </a:lnTo>
                  <a:lnTo>
                    <a:pt x="61" y="67"/>
                  </a:lnTo>
                  <a:lnTo>
                    <a:pt x="68" y="74"/>
                  </a:lnTo>
                  <a:lnTo>
                    <a:pt x="76" y="82"/>
                  </a:lnTo>
                  <a:lnTo>
                    <a:pt x="84" y="91"/>
                  </a:lnTo>
                  <a:lnTo>
                    <a:pt x="91" y="101"/>
                  </a:lnTo>
                  <a:lnTo>
                    <a:pt x="99" y="107"/>
                  </a:lnTo>
                  <a:lnTo>
                    <a:pt x="106" y="116"/>
                  </a:lnTo>
                  <a:lnTo>
                    <a:pt x="112" y="124"/>
                  </a:lnTo>
                  <a:lnTo>
                    <a:pt x="120" y="129"/>
                  </a:lnTo>
                  <a:lnTo>
                    <a:pt x="127" y="139"/>
                  </a:lnTo>
                  <a:lnTo>
                    <a:pt x="133" y="145"/>
                  </a:lnTo>
                  <a:lnTo>
                    <a:pt x="141" y="152"/>
                  </a:lnTo>
                  <a:lnTo>
                    <a:pt x="146" y="160"/>
                  </a:lnTo>
                  <a:lnTo>
                    <a:pt x="152" y="166"/>
                  </a:lnTo>
                  <a:lnTo>
                    <a:pt x="158" y="173"/>
                  </a:lnTo>
                  <a:lnTo>
                    <a:pt x="165" y="179"/>
                  </a:lnTo>
                  <a:lnTo>
                    <a:pt x="171" y="186"/>
                  </a:lnTo>
                  <a:lnTo>
                    <a:pt x="175" y="192"/>
                  </a:lnTo>
                  <a:lnTo>
                    <a:pt x="182" y="198"/>
                  </a:lnTo>
                  <a:lnTo>
                    <a:pt x="188" y="205"/>
                  </a:lnTo>
                  <a:lnTo>
                    <a:pt x="194" y="211"/>
                  </a:lnTo>
                  <a:lnTo>
                    <a:pt x="200" y="217"/>
                  </a:lnTo>
                  <a:lnTo>
                    <a:pt x="209" y="228"/>
                  </a:lnTo>
                  <a:lnTo>
                    <a:pt x="213" y="234"/>
                  </a:lnTo>
                  <a:lnTo>
                    <a:pt x="219" y="240"/>
                  </a:lnTo>
                  <a:lnTo>
                    <a:pt x="230" y="251"/>
                  </a:lnTo>
                  <a:lnTo>
                    <a:pt x="239" y="261"/>
                  </a:lnTo>
                  <a:lnTo>
                    <a:pt x="251" y="270"/>
                  </a:lnTo>
                  <a:lnTo>
                    <a:pt x="260" y="280"/>
                  </a:lnTo>
                  <a:lnTo>
                    <a:pt x="270" y="291"/>
                  </a:lnTo>
                  <a:lnTo>
                    <a:pt x="279" y="300"/>
                  </a:lnTo>
                  <a:lnTo>
                    <a:pt x="289" y="308"/>
                  </a:lnTo>
                  <a:lnTo>
                    <a:pt x="298" y="318"/>
                  </a:lnTo>
                  <a:lnTo>
                    <a:pt x="308" y="327"/>
                  </a:lnTo>
                  <a:lnTo>
                    <a:pt x="319" y="337"/>
                  </a:lnTo>
                  <a:lnTo>
                    <a:pt x="329" y="344"/>
                  </a:lnTo>
                  <a:lnTo>
                    <a:pt x="338" y="354"/>
                  </a:lnTo>
                  <a:lnTo>
                    <a:pt x="348" y="361"/>
                  </a:lnTo>
                  <a:lnTo>
                    <a:pt x="361" y="371"/>
                  </a:lnTo>
                  <a:lnTo>
                    <a:pt x="371" y="380"/>
                  </a:lnTo>
                  <a:lnTo>
                    <a:pt x="382" y="388"/>
                  </a:lnTo>
                  <a:close/>
                </a:path>
              </a:pathLst>
            </a:custGeom>
            <a:solidFill>
              <a:srgbClr val="000000"/>
            </a:solidFill>
            <a:ln w="9525">
              <a:noFill/>
              <a:round/>
              <a:headEnd/>
              <a:tailEnd/>
            </a:ln>
          </p:spPr>
          <p:txBody>
            <a:bodyPr/>
            <a:lstStyle/>
            <a:p>
              <a:endParaRPr lang="en-US"/>
            </a:p>
          </p:txBody>
        </p:sp>
        <p:sp>
          <p:nvSpPr>
            <p:cNvPr id="72" name="Freeform 80"/>
            <p:cNvSpPr>
              <a:spLocks/>
            </p:cNvSpPr>
            <p:nvPr/>
          </p:nvSpPr>
          <p:spPr bwMode="auto">
            <a:xfrm>
              <a:off x="4778" y="1697"/>
              <a:ext cx="517" cy="1236"/>
            </a:xfrm>
            <a:custGeom>
              <a:avLst/>
              <a:gdLst>
                <a:gd name="T0" fmla="*/ 235 w 1032"/>
                <a:gd name="T1" fmla="*/ 38 h 2473"/>
                <a:gd name="T2" fmla="*/ 229 w 1032"/>
                <a:gd name="T3" fmla="*/ 54 h 2473"/>
                <a:gd name="T4" fmla="*/ 224 w 1032"/>
                <a:gd name="T5" fmla="*/ 70 h 2473"/>
                <a:gd name="T6" fmla="*/ 214 w 1032"/>
                <a:gd name="T7" fmla="*/ 102 h 2473"/>
                <a:gd name="T8" fmla="*/ 208 w 1032"/>
                <a:gd name="T9" fmla="*/ 126 h 2473"/>
                <a:gd name="T10" fmla="*/ 202 w 1032"/>
                <a:gd name="T11" fmla="*/ 153 h 2473"/>
                <a:gd name="T12" fmla="*/ 196 w 1032"/>
                <a:gd name="T13" fmla="*/ 181 h 2473"/>
                <a:gd name="T14" fmla="*/ 189 w 1032"/>
                <a:gd name="T15" fmla="*/ 223 h 2473"/>
                <a:gd name="T16" fmla="*/ 181 w 1032"/>
                <a:gd name="T17" fmla="*/ 290 h 2473"/>
                <a:gd name="T18" fmla="*/ 183 w 1032"/>
                <a:gd name="T19" fmla="*/ 409 h 2473"/>
                <a:gd name="T20" fmla="*/ 188 w 1032"/>
                <a:gd name="T21" fmla="*/ 444 h 2473"/>
                <a:gd name="T22" fmla="*/ 195 w 1032"/>
                <a:gd name="T23" fmla="*/ 480 h 2473"/>
                <a:gd name="T24" fmla="*/ 204 w 1032"/>
                <a:gd name="T25" fmla="*/ 508 h 2473"/>
                <a:gd name="T26" fmla="*/ 211 w 1032"/>
                <a:gd name="T27" fmla="*/ 525 h 2473"/>
                <a:gd name="T28" fmla="*/ 218 w 1032"/>
                <a:gd name="T29" fmla="*/ 542 h 2473"/>
                <a:gd name="T30" fmla="*/ 225 w 1032"/>
                <a:gd name="T31" fmla="*/ 558 h 2473"/>
                <a:gd name="T32" fmla="*/ 234 w 1032"/>
                <a:gd name="T33" fmla="*/ 574 h 2473"/>
                <a:gd name="T34" fmla="*/ 244 w 1032"/>
                <a:gd name="T35" fmla="*/ 589 h 2473"/>
                <a:gd name="T36" fmla="*/ 253 w 1032"/>
                <a:gd name="T37" fmla="*/ 601 h 2473"/>
                <a:gd name="T38" fmla="*/ 259 w 1032"/>
                <a:gd name="T39" fmla="*/ 609 h 2473"/>
                <a:gd name="T40" fmla="*/ 253 w 1032"/>
                <a:gd name="T41" fmla="*/ 614 h 2473"/>
                <a:gd name="T42" fmla="*/ 230 w 1032"/>
                <a:gd name="T43" fmla="*/ 617 h 2473"/>
                <a:gd name="T44" fmla="*/ 146 w 1032"/>
                <a:gd name="T45" fmla="*/ 614 h 2473"/>
                <a:gd name="T46" fmla="*/ 95 w 1032"/>
                <a:gd name="T47" fmla="*/ 607 h 2473"/>
                <a:gd name="T48" fmla="*/ 58 w 1032"/>
                <a:gd name="T49" fmla="*/ 601 h 2473"/>
                <a:gd name="T50" fmla="*/ 35 w 1032"/>
                <a:gd name="T51" fmla="*/ 596 h 2473"/>
                <a:gd name="T52" fmla="*/ 9 w 1032"/>
                <a:gd name="T53" fmla="*/ 591 h 2473"/>
                <a:gd name="T54" fmla="*/ 32 w 1032"/>
                <a:gd name="T55" fmla="*/ 591 h 2473"/>
                <a:gd name="T56" fmla="*/ 111 w 1032"/>
                <a:gd name="T57" fmla="*/ 597 h 2473"/>
                <a:gd name="T58" fmla="*/ 220 w 1032"/>
                <a:gd name="T59" fmla="*/ 598 h 2473"/>
                <a:gd name="T60" fmla="*/ 225 w 1032"/>
                <a:gd name="T61" fmla="*/ 594 h 2473"/>
                <a:gd name="T62" fmla="*/ 220 w 1032"/>
                <a:gd name="T63" fmla="*/ 588 h 2473"/>
                <a:gd name="T64" fmla="*/ 214 w 1032"/>
                <a:gd name="T65" fmla="*/ 582 h 2473"/>
                <a:gd name="T66" fmla="*/ 205 w 1032"/>
                <a:gd name="T67" fmla="*/ 568 h 2473"/>
                <a:gd name="T68" fmla="*/ 194 w 1032"/>
                <a:gd name="T69" fmla="*/ 546 h 2473"/>
                <a:gd name="T70" fmla="*/ 188 w 1032"/>
                <a:gd name="T71" fmla="*/ 530 h 2473"/>
                <a:gd name="T72" fmla="*/ 177 w 1032"/>
                <a:gd name="T73" fmla="*/ 488 h 2473"/>
                <a:gd name="T74" fmla="*/ 169 w 1032"/>
                <a:gd name="T75" fmla="*/ 387 h 2473"/>
                <a:gd name="T76" fmla="*/ 175 w 1032"/>
                <a:gd name="T77" fmla="*/ 274 h 2473"/>
                <a:gd name="T78" fmla="*/ 181 w 1032"/>
                <a:gd name="T79" fmla="*/ 223 h 2473"/>
                <a:gd name="T80" fmla="*/ 187 w 1032"/>
                <a:gd name="T81" fmla="*/ 177 h 2473"/>
                <a:gd name="T82" fmla="*/ 193 w 1032"/>
                <a:gd name="T83" fmla="*/ 148 h 2473"/>
                <a:gd name="T84" fmla="*/ 198 w 1032"/>
                <a:gd name="T85" fmla="*/ 118 h 2473"/>
                <a:gd name="T86" fmla="*/ 204 w 1032"/>
                <a:gd name="T87" fmla="*/ 85 h 2473"/>
                <a:gd name="T88" fmla="*/ 212 w 1032"/>
                <a:gd name="T89" fmla="*/ 52 h 2473"/>
                <a:gd name="T90" fmla="*/ 212 w 1032"/>
                <a:gd name="T91" fmla="*/ 36 h 2473"/>
                <a:gd name="T92" fmla="*/ 208 w 1032"/>
                <a:gd name="T93" fmla="*/ 32 h 2473"/>
                <a:gd name="T94" fmla="*/ 202 w 1032"/>
                <a:gd name="T95" fmla="*/ 27 h 2473"/>
                <a:gd name="T96" fmla="*/ 194 w 1032"/>
                <a:gd name="T97" fmla="*/ 22 h 2473"/>
                <a:gd name="T98" fmla="*/ 186 w 1032"/>
                <a:gd name="T99" fmla="*/ 17 h 2473"/>
                <a:gd name="T100" fmla="*/ 178 w 1032"/>
                <a:gd name="T101" fmla="*/ 12 h 2473"/>
                <a:gd name="T102" fmla="*/ 170 w 1032"/>
                <a:gd name="T103" fmla="*/ 7 h 2473"/>
                <a:gd name="T104" fmla="*/ 159 w 1032"/>
                <a:gd name="T105" fmla="*/ 1 h 24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2"/>
                <a:gd name="T160" fmla="*/ 0 h 2473"/>
                <a:gd name="T161" fmla="*/ 1032 w 1032"/>
                <a:gd name="T162" fmla="*/ 2473 h 24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2" h="2473">
                  <a:moveTo>
                    <a:pt x="623" y="0"/>
                  </a:moveTo>
                  <a:lnTo>
                    <a:pt x="943" y="137"/>
                  </a:lnTo>
                  <a:lnTo>
                    <a:pt x="937" y="154"/>
                  </a:lnTo>
                  <a:lnTo>
                    <a:pt x="929" y="175"/>
                  </a:lnTo>
                  <a:lnTo>
                    <a:pt x="920" y="204"/>
                  </a:lnTo>
                  <a:lnTo>
                    <a:pt x="914" y="219"/>
                  </a:lnTo>
                  <a:lnTo>
                    <a:pt x="907" y="238"/>
                  </a:lnTo>
                  <a:lnTo>
                    <a:pt x="903" y="259"/>
                  </a:lnTo>
                  <a:lnTo>
                    <a:pt x="895" y="280"/>
                  </a:lnTo>
                  <a:lnTo>
                    <a:pt x="880" y="327"/>
                  </a:lnTo>
                  <a:lnTo>
                    <a:pt x="865" y="380"/>
                  </a:lnTo>
                  <a:lnTo>
                    <a:pt x="855" y="411"/>
                  </a:lnTo>
                  <a:lnTo>
                    <a:pt x="848" y="441"/>
                  </a:lnTo>
                  <a:lnTo>
                    <a:pt x="840" y="472"/>
                  </a:lnTo>
                  <a:lnTo>
                    <a:pt x="831" y="506"/>
                  </a:lnTo>
                  <a:lnTo>
                    <a:pt x="823" y="538"/>
                  </a:lnTo>
                  <a:lnTo>
                    <a:pt x="813" y="574"/>
                  </a:lnTo>
                  <a:lnTo>
                    <a:pt x="806" y="612"/>
                  </a:lnTo>
                  <a:lnTo>
                    <a:pt x="796" y="650"/>
                  </a:lnTo>
                  <a:lnTo>
                    <a:pt x="789" y="688"/>
                  </a:lnTo>
                  <a:lnTo>
                    <a:pt x="783" y="726"/>
                  </a:lnTo>
                  <a:lnTo>
                    <a:pt x="768" y="808"/>
                  </a:lnTo>
                  <a:lnTo>
                    <a:pt x="758" y="850"/>
                  </a:lnTo>
                  <a:lnTo>
                    <a:pt x="753" y="892"/>
                  </a:lnTo>
                  <a:lnTo>
                    <a:pt x="739" y="979"/>
                  </a:lnTo>
                  <a:lnTo>
                    <a:pt x="730" y="1068"/>
                  </a:lnTo>
                  <a:lnTo>
                    <a:pt x="722" y="1162"/>
                  </a:lnTo>
                  <a:lnTo>
                    <a:pt x="715" y="1348"/>
                  </a:lnTo>
                  <a:lnTo>
                    <a:pt x="720" y="1540"/>
                  </a:lnTo>
                  <a:lnTo>
                    <a:pt x="728" y="1637"/>
                  </a:lnTo>
                  <a:lnTo>
                    <a:pt x="734" y="1684"/>
                  </a:lnTo>
                  <a:lnTo>
                    <a:pt x="739" y="1732"/>
                  </a:lnTo>
                  <a:lnTo>
                    <a:pt x="749" y="1779"/>
                  </a:lnTo>
                  <a:lnTo>
                    <a:pt x="758" y="1827"/>
                  </a:lnTo>
                  <a:lnTo>
                    <a:pt x="768" y="1873"/>
                  </a:lnTo>
                  <a:lnTo>
                    <a:pt x="779" y="1920"/>
                  </a:lnTo>
                  <a:lnTo>
                    <a:pt x="793" y="1968"/>
                  </a:lnTo>
                  <a:lnTo>
                    <a:pt x="806" y="2011"/>
                  </a:lnTo>
                  <a:lnTo>
                    <a:pt x="813" y="2034"/>
                  </a:lnTo>
                  <a:lnTo>
                    <a:pt x="821" y="2057"/>
                  </a:lnTo>
                  <a:lnTo>
                    <a:pt x="831" y="2080"/>
                  </a:lnTo>
                  <a:lnTo>
                    <a:pt x="840" y="2103"/>
                  </a:lnTo>
                  <a:lnTo>
                    <a:pt x="848" y="2125"/>
                  </a:lnTo>
                  <a:lnTo>
                    <a:pt x="859" y="2146"/>
                  </a:lnTo>
                  <a:lnTo>
                    <a:pt x="869" y="2169"/>
                  </a:lnTo>
                  <a:lnTo>
                    <a:pt x="878" y="2190"/>
                  </a:lnTo>
                  <a:lnTo>
                    <a:pt x="888" y="2213"/>
                  </a:lnTo>
                  <a:lnTo>
                    <a:pt x="899" y="2234"/>
                  </a:lnTo>
                  <a:lnTo>
                    <a:pt x="910" y="2255"/>
                  </a:lnTo>
                  <a:lnTo>
                    <a:pt x="922" y="2275"/>
                  </a:lnTo>
                  <a:lnTo>
                    <a:pt x="935" y="2296"/>
                  </a:lnTo>
                  <a:lnTo>
                    <a:pt x="946" y="2317"/>
                  </a:lnTo>
                  <a:lnTo>
                    <a:pt x="960" y="2338"/>
                  </a:lnTo>
                  <a:lnTo>
                    <a:pt x="973" y="2357"/>
                  </a:lnTo>
                  <a:lnTo>
                    <a:pt x="988" y="2378"/>
                  </a:lnTo>
                  <a:lnTo>
                    <a:pt x="1002" y="2397"/>
                  </a:lnTo>
                  <a:lnTo>
                    <a:pt x="1009" y="2407"/>
                  </a:lnTo>
                  <a:lnTo>
                    <a:pt x="1017" y="2418"/>
                  </a:lnTo>
                  <a:lnTo>
                    <a:pt x="1024" y="2428"/>
                  </a:lnTo>
                  <a:lnTo>
                    <a:pt x="1032" y="2437"/>
                  </a:lnTo>
                  <a:lnTo>
                    <a:pt x="1032" y="2443"/>
                  </a:lnTo>
                  <a:lnTo>
                    <a:pt x="1026" y="2448"/>
                  </a:lnTo>
                  <a:lnTo>
                    <a:pt x="1011" y="2456"/>
                  </a:lnTo>
                  <a:lnTo>
                    <a:pt x="988" y="2462"/>
                  </a:lnTo>
                  <a:lnTo>
                    <a:pt x="956" y="2467"/>
                  </a:lnTo>
                  <a:lnTo>
                    <a:pt x="916" y="2471"/>
                  </a:lnTo>
                  <a:lnTo>
                    <a:pt x="810" y="2473"/>
                  </a:lnTo>
                  <a:lnTo>
                    <a:pt x="667" y="2466"/>
                  </a:lnTo>
                  <a:lnTo>
                    <a:pt x="582" y="2458"/>
                  </a:lnTo>
                  <a:lnTo>
                    <a:pt x="487" y="2447"/>
                  </a:lnTo>
                  <a:lnTo>
                    <a:pt x="433" y="2439"/>
                  </a:lnTo>
                  <a:lnTo>
                    <a:pt x="380" y="2431"/>
                  </a:lnTo>
                  <a:lnTo>
                    <a:pt x="323" y="2422"/>
                  </a:lnTo>
                  <a:lnTo>
                    <a:pt x="264" y="2410"/>
                  </a:lnTo>
                  <a:lnTo>
                    <a:pt x="232" y="2405"/>
                  </a:lnTo>
                  <a:lnTo>
                    <a:pt x="201" y="2399"/>
                  </a:lnTo>
                  <a:lnTo>
                    <a:pt x="169" y="2393"/>
                  </a:lnTo>
                  <a:lnTo>
                    <a:pt x="137" y="2386"/>
                  </a:lnTo>
                  <a:lnTo>
                    <a:pt x="103" y="2380"/>
                  </a:lnTo>
                  <a:lnTo>
                    <a:pt x="70" y="2372"/>
                  </a:lnTo>
                  <a:lnTo>
                    <a:pt x="36" y="2365"/>
                  </a:lnTo>
                  <a:lnTo>
                    <a:pt x="0" y="2357"/>
                  </a:lnTo>
                  <a:lnTo>
                    <a:pt x="65" y="2363"/>
                  </a:lnTo>
                  <a:lnTo>
                    <a:pt x="127" y="2367"/>
                  </a:lnTo>
                  <a:lnTo>
                    <a:pt x="243" y="2376"/>
                  </a:lnTo>
                  <a:lnTo>
                    <a:pt x="350" y="2386"/>
                  </a:lnTo>
                  <a:lnTo>
                    <a:pt x="443" y="2391"/>
                  </a:lnTo>
                  <a:lnTo>
                    <a:pt x="604" y="2397"/>
                  </a:lnTo>
                  <a:lnTo>
                    <a:pt x="728" y="2399"/>
                  </a:lnTo>
                  <a:lnTo>
                    <a:pt x="878" y="2395"/>
                  </a:lnTo>
                  <a:lnTo>
                    <a:pt x="922" y="2391"/>
                  </a:lnTo>
                  <a:lnTo>
                    <a:pt x="916" y="2388"/>
                  </a:lnTo>
                  <a:lnTo>
                    <a:pt x="899" y="2376"/>
                  </a:lnTo>
                  <a:lnTo>
                    <a:pt x="889" y="2367"/>
                  </a:lnTo>
                  <a:lnTo>
                    <a:pt x="884" y="2361"/>
                  </a:lnTo>
                  <a:lnTo>
                    <a:pt x="876" y="2353"/>
                  </a:lnTo>
                  <a:lnTo>
                    <a:pt x="869" y="2348"/>
                  </a:lnTo>
                  <a:lnTo>
                    <a:pt x="863" y="2338"/>
                  </a:lnTo>
                  <a:lnTo>
                    <a:pt x="855" y="2329"/>
                  </a:lnTo>
                  <a:lnTo>
                    <a:pt x="848" y="2319"/>
                  </a:lnTo>
                  <a:lnTo>
                    <a:pt x="832" y="2296"/>
                  </a:lnTo>
                  <a:lnTo>
                    <a:pt x="817" y="2272"/>
                  </a:lnTo>
                  <a:lnTo>
                    <a:pt x="798" y="2239"/>
                  </a:lnTo>
                  <a:lnTo>
                    <a:pt x="783" y="2203"/>
                  </a:lnTo>
                  <a:lnTo>
                    <a:pt x="774" y="2184"/>
                  </a:lnTo>
                  <a:lnTo>
                    <a:pt x="766" y="2165"/>
                  </a:lnTo>
                  <a:lnTo>
                    <a:pt x="758" y="2142"/>
                  </a:lnTo>
                  <a:lnTo>
                    <a:pt x="749" y="2120"/>
                  </a:lnTo>
                  <a:lnTo>
                    <a:pt x="736" y="2068"/>
                  </a:lnTo>
                  <a:lnTo>
                    <a:pt x="720" y="2013"/>
                  </a:lnTo>
                  <a:lnTo>
                    <a:pt x="707" y="1952"/>
                  </a:lnTo>
                  <a:lnTo>
                    <a:pt x="697" y="1886"/>
                  </a:lnTo>
                  <a:lnTo>
                    <a:pt x="680" y="1732"/>
                  </a:lnTo>
                  <a:lnTo>
                    <a:pt x="673" y="1549"/>
                  </a:lnTo>
                  <a:lnTo>
                    <a:pt x="677" y="1340"/>
                  </a:lnTo>
                  <a:lnTo>
                    <a:pt x="684" y="1222"/>
                  </a:lnTo>
                  <a:lnTo>
                    <a:pt x="696" y="1097"/>
                  </a:lnTo>
                  <a:lnTo>
                    <a:pt x="701" y="1032"/>
                  </a:lnTo>
                  <a:lnTo>
                    <a:pt x="711" y="964"/>
                  </a:lnTo>
                  <a:lnTo>
                    <a:pt x="720" y="895"/>
                  </a:lnTo>
                  <a:lnTo>
                    <a:pt x="730" y="823"/>
                  </a:lnTo>
                  <a:lnTo>
                    <a:pt x="739" y="749"/>
                  </a:lnTo>
                  <a:lnTo>
                    <a:pt x="747" y="711"/>
                  </a:lnTo>
                  <a:lnTo>
                    <a:pt x="753" y="673"/>
                  </a:lnTo>
                  <a:lnTo>
                    <a:pt x="758" y="633"/>
                  </a:lnTo>
                  <a:lnTo>
                    <a:pt x="768" y="593"/>
                  </a:lnTo>
                  <a:lnTo>
                    <a:pt x="774" y="553"/>
                  </a:lnTo>
                  <a:lnTo>
                    <a:pt x="783" y="512"/>
                  </a:lnTo>
                  <a:lnTo>
                    <a:pt x="789" y="472"/>
                  </a:lnTo>
                  <a:lnTo>
                    <a:pt x="796" y="430"/>
                  </a:lnTo>
                  <a:lnTo>
                    <a:pt x="806" y="386"/>
                  </a:lnTo>
                  <a:lnTo>
                    <a:pt x="815" y="342"/>
                  </a:lnTo>
                  <a:lnTo>
                    <a:pt x="825" y="299"/>
                  </a:lnTo>
                  <a:lnTo>
                    <a:pt x="834" y="255"/>
                  </a:lnTo>
                  <a:lnTo>
                    <a:pt x="844" y="211"/>
                  </a:lnTo>
                  <a:lnTo>
                    <a:pt x="855" y="164"/>
                  </a:lnTo>
                  <a:lnTo>
                    <a:pt x="853" y="156"/>
                  </a:lnTo>
                  <a:lnTo>
                    <a:pt x="846" y="147"/>
                  </a:lnTo>
                  <a:lnTo>
                    <a:pt x="842" y="141"/>
                  </a:lnTo>
                  <a:lnTo>
                    <a:pt x="836" y="135"/>
                  </a:lnTo>
                  <a:lnTo>
                    <a:pt x="831" y="129"/>
                  </a:lnTo>
                  <a:lnTo>
                    <a:pt x="821" y="122"/>
                  </a:lnTo>
                  <a:lnTo>
                    <a:pt x="813" y="116"/>
                  </a:lnTo>
                  <a:lnTo>
                    <a:pt x="804" y="109"/>
                  </a:lnTo>
                  <a:lnTo>
                    <a:pt x="794" y="101"/>
                  </a:lnTo>
                  <a:lnTo>
                    <a:pt x="785" y="95"/>
                  </a:lnTo>
                  <a:lnTo>
                    <a:pt x="774" y="88"/>
                  </a:lnTo>
                  <a:lnTo>
                    <a:pt x="764" y="82"/>
                  </a:lnTo>
                  <a:lnTo>
                    <a:pt x="753" y="74"/>
                  </a:lnTo>
                  <a:lnTo>
                    <a:pt x="741" y="69"/>
                  </a:lnTo>
                  <a:lnTo>
                    <a:pt x="730" y="61"/>
                  </a:lnTo>
                  <a:lnTo>
                    <a:pt x="720" y="53"/>
                  </a:lnTo>
                  <a:lnTo>
                    <a:pt x="709" y="48"/>
                  </a:lnTo>
                  <a:lnTo>
                    <a:pt x="697" y="42"/>
                  </a:lnTo>
                  <a:lnTo>
                    <a:pt x="688" y="34"/>
                  </a:lnTo>
                  <a:lnTo>
                    <a:pt x="677" y="29"/>
                  </a:lnTo>
                  <a:lnTo>
                    <a:pt x="659" y="19"/>
                  </a:lnTo>
                  <a:lnTo>
                    <a:pt x="644" y="12"/>
                  </a:lnTo>
                  <a:lnTo>
                    <a:pt x="633" y="6"/>
                  </a:lnTo>
                  <a:lnTo>
                    <a:pt x="623" y="0"/>
                  </a:lnTo>
                  <a:close/>
                </a:path>
              </a:pathLst>
            </a:custGeom>
            <a:solidFill>
              <a:srgbClr val="000000"/>
            </a:solidFill>
            <a:ln w="9525">
              <a:noFill/>
              <a:round/>
              <a:headEnd/>
              <a:tailEnd/>
            </a:ln>
          </p:spPr>
          <p:txBody>
            <a:bodyPr/>
            <a:lstStyle/>
            <a:p>
              <a:endParaRPr lang="en-US"/>
            </a:p>
          </p:txBody>
        </p:sp>
        <p:sp>
          <p:nvSpPr>
            <p:cNvPr id="73" name="Freeform 81"/>
            <p:cNvSpPr>
              <a:spLocks/>
            </p:cNvSpPr>
            <p:nvPr/>
          </p:nvSpPr>
          <p:spPr bwMode="auto">
            <a:xfrm>
              <a:off x="4283" y="2282"/>
              <a:ext cx="53" cy="256"/>
            </a:xfrm>
            <a:custGeom>
              <a:avLst/>
              <a:gdLst>
                <a:gd name="T0" fmla="*/ 27 w 104"/>
                <a:gd name="T1" fmla="*/ 0 h 511"/>
                <a:gd name="T2" fmla="*/ 12 w 104"/>
                <a:gd name="T3" fmla="*/ 117 h 511"/>
                <a:gd name="T4" fmla="*/ 0 w 104"/>
                <a:gd name="T5" fmla="*/ 128 h 511"/>
                <a:gd name="T6" fmla="*/ 11 w 104"/>
                <a:gd name="T7" fmla="*/ 111 h 511"/>
                <a:gd name="T8" fmla="*/ 18 w 104"/>
                <a:gd name="T9" fmla="*/ 30 h 511"/>
                <a:gd name="T10" fmla="*/ 14 w 104"/>
                <a:gd name="T11" fmla="*/ 0 h 511"/>
                <a:gd name="T12" fmla="*/ 27 w 104"/>
                <a:gd name="T13" fmla="*/ 0 h 511"/>
                <a:gd name="T14" fmla="*/ 27 w 104"/>
                <a:gd name="T15" fmla="*/ 0 h 511"/>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511"/>
                <a:gd name="T26" fmla="*/ 104 w 104"/>
                <a:gd name="T27" fmla="*/ 511 h 5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511">
                  <a:moveTo>
                    <a:pt x="104" y="0"/>
                  </a:moveTo>
                  <a:lnTo>
                    <a:pt x="47" y="468"/>
                  </a:lnTo>
                  <a:lnTo>
                    <a:pt x="0" y="511"/>
                  </a:lnTo>
                  <a:lnTo>
                    <a:pt x="41" y="441"/>
                  </a:lnTo>
                  <a:lnTo>
                    <a:pt x="68" y="120"/>
                  </a:lnTo>
                  <a:lnTo>
                    <a:pt x="55" y="0"/>
                  </a:lnTo>
                  <a:lnTo>
                    <a:pt x="104" y="0"/>
                  </a:lnTo>
                  <a:close/>
                </a:path>
              </a:pathLst>
            </a:custGeom>
            <a:solidFill>
              <a:srgbClr val="000000"/>
            </a:solidFill>
            <a:ln w="9525">
              <a:noFill/>
              <a:round/>
              <a:headEnd/>
              <a:tailEnd/>
            </a:ln>
          </p:spPr>
          <p:txBody>
            <a:bodyPr/>
            <a:lstStyle/>
            <a:p>
              <a:endParaRPr lang="en-US"/>
            </a:p>
          </p:txBody>
        </p:sp>
      </p:grpSp>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Who performs external audits in the 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0654563"/>
              </p:ext>
            </p:extLst>
          </p:nvPr>
        </p:nvGraphicFramePr>
        <p:xfrm>
          <a:off x="381000" y="1295400"/>
          <a:ext cx="8458200" cy="3608614"/>
        </p:xfrm>
        <a:graphic>
          <a:graphicData uri="http://schemas.openxmlformats.org/drawingml/2006/table">
            <a:tbl>
              <a:tblPr/>
              <a:tblGrid>
                <a:gridCol w="2890648"/>
                <a:gridCol w="2799043"/>
                <a:gridCol w="2768509"/>
              </a:tblGrid>
              <a:tr h="329293">
                <a:tc>
                  <a:txBody>
                    <a:bodyPr/>
                    <a:lstStyle/>
                    <a:p>
                      <a:pPr algn="l" rtl="0" fontAlgn="t"/>
                      <a:r>
                        <a:rPr lang="en-US" sz="1600" b="1" i="0" u="none" strike="noStrike" dirty="0">
                          <a:solidFill>
                            <a:srgbClr val="FFFFFF"/>
                          </a:solidFill>
                          <a:latin typeface="Calibri"/>
                        </a:rPr>
                        <a:t>Agency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F9335"/>
                    </a:solidFill>
                  </a:tcPr>
                </a:tc>
                <a:tc>
                  <a:txBody>
                    <a:bodyPr/>
                    <a:lstStyle/>
                    <a:p>
                      <a:pPr algn="l" rtl="0" fontAlgn="t"/>
                      <a:r>
                        <a:rPr lang="en-US" sz="1600" b="1" i="0" u="none" strike="noStrike">
                          <a:solidFill>
                            <a:srgbClr val="FFFFFF"/>
                          </a:solidFill>
                          <a:latin typeface="Calibri"/>
                        </a:rPr>
                        <a:t>Authority</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F9335"/>
                    </a:solidFill>
                  </a:tcPr>
                </a:tc>
                <a:tc>
                  <a:txBody>
                    <a:bodyPr/>
                    <a:lstStyle/>
                    <a:p>
                      <a:pPr algn="l" rtl="0" fontAlgn="t"/>
                      <a:r>
                        <a:rPr lang="en-US" sz="1600" b="1" i="0" u="none" strike="noStrike" dirty="0">
                          <a:solidFill>
                            <a:srgbClr val="FFFFFF"/>
                          </a:solidFill>
                          <a:latin typeface="Calibri"/>
                        </a:rPr>
                        <a:t>Regulation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F9335"/>
                    </a:solidFill>
                  </a:tcPr>
                </a:tc>
              </a:tr>
              <a:tr h="585107">
                <a:tc>
                  <a:txBody>
                    <a:bodyPr/>
                    <a:lstStyle/>
                    <a:p>
                      <a:pPr algn="l" rtl="0" fontAlgn="t"/>
                      <a:r>
                        <a:rPr lang="en-US" sz="1400" b="1" i="0" u="none" strike="noStrike">
                          <a:solidFill>
                            <a:srgbClr val="21345F"/>
                          </a:solidFill>
                          <a:latin typeface="Calibri"/>
                        </a:rPr>
                        <a:t>Food and Drug Administration (FDA)</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dirty="0">
                          <a:solidFill>
                            <a:srgbClr val="21345F"/>
                          </a:solidFill>
                          <a:latin typeface="Calibri"/>
                        </a:rPr>
                        <a:t>Regulate food, cosmetics and medical devices.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dirty="0">
                          <a:solidFill>
                            <a:srgbClr val="21345F"/>
                          </a:solidFill>
                          <a:latin typeface="Calibri"/>
                        </a:rPr>
                        <a:t>Quality System Regulation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r>
              <a:tr h="613682">
                <a:tc>
                  <a:txBody>
                    <a:bodyPr/>
                    <a:lstStyle/>
                    <a:p>
                      <a:pPr algn="l" rtl="0" fontAlgn="t"/>
                      <a:r>
                        <a:rPr lang="en-US" sz="1400" b="1" i="0" u="none" strike="noStrike" dirty="0">
                          <a:solidFill>
                            <a:srgbClr val="21345F"/>
                          </a:solidFill>
                          <a:latin typeface="Calibri"/>
                        </a:rPr>
                        <a:t>Center for Medicare and Medicaid Services (CMS)</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dirty="0">
                          <a:solidFill>
                            <a:srgbClr val="21345F"/>
                          </a:solidFill>
                          <a:latin typeface="Calibri"/>
                        </a:rPr>
                        <a:t>Regulate healthcare reimbursement payments for government healthcare coverage.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dirty="0">
                          <a:solidFill>
                            <a:srgbClr val="21345F"/>
                          </a:solidFill>
                          <a:latin typeface="Calibri"/>
                        </a:rPr>
                        <a:t>Clinical Laboratory Improvement Amendments (CLIA) + others.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r>
              <a:tr h="254453">
                <a:tc rowSpan="2">
                  <a:txBody>
                    <a:bodyPr/>
                    <a:lstStyle/>
                    <a:p>
                      <a:pPr algn="l" rtl="0" fontAlgn="t"/>
                      <a:r>
                        <a:rPr lang="en-US" sz="1400" b="1" i="0" u="none" strike="noStrike">
                          <a:solidFill>
                            <a:srgbClr val="21345F"/>
                          </a:solidFill>
                          <a:latin typeface="Calibri"/>
                        </a:rPr>
                        <a:t>Securities Exchange Commission (SEC)</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rowSpan="2">
                  <a:txBody>
                    <a:bodyPr/>
                    <a:lstStyle/>
                    <a:p>
                      <a:pPr algn="l" rtl="0" fontAlgn="t"/>
                      <a:r>
                        <a:rPr lang="en-US" sz="1200" b="0" i="0" u="none" strike="noStrike">
                          <a:solidFill>
                            <a:srgbClr val="21345F"/>
                          </a:solidFill>
                          <a:latin typeface="Calibri"/>
                        </a:rPr>
                        <a:t>Regulate the banking and investment industries.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dirty="0">
                          <a:solidFill>
                            <a:srgbClr val="21345F"/>
                          </a:solidFill>
                          <a:latin typeface="Calibri"/>
                        </a:rPr>
                        <a:t>Securities Act of 1933</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3DCCE"/>
                    </a:solidFill>
                  </a:tcPr>
                </a:tc>
              </a:tr>
              <a:tr h="269421">
                <a:tc vMerge="1">
                  <a:txBody>
                    <a:bodyPr/>
                    <a:lstStyle/>
                    <a:p>
                      <a:endParaRPr lang="en-US"/>
                    </a:p>
                  </a:txBody>
                  <a:tcPr/>
                </a:tc>
                <a:tc vMerge="1">
                  <a:txBody>
                    <a:bodyPr/>
                    <a:lstStyle/>
                    <a:p>
                      <a:endParaRPr lang="en-US"/>
                    </a:p>
                  </a:txBody>
                  <a:tcPr/>
                </a:tc>
                <a:tc>
                  <a:txBody>
                    <a:bodyPr/>
                    <a:lstStyle/>
                    <a:p>
                      <a:pPr algn="l" rtl="0" fontAlgn="t"/>
                      <a:r>
                        <a:rPr lang="en-US" sz="1200" b="0" i="0" u="none" strike="noStrike" dirty="0">
                          <a:solidFill>
                            <a:srgbClr val="21345F"/>
                          </a:solidFill>
                          <a:latin typeface="Calibri"/>
                        </a:rPr>
                        <a:t>Securities Exchange Act of 1934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3DCCE"/>
                    </a:solidFill>
                  </a:tcPr>
                </a:tc>
              </a:tr>
              <a:tr h="523876">
                <a:tc>
                  <a:txBody>
                    <a:bodyPr/>
                    <a:lstStyle/>
                    <a:p>
                      <a:pPr algn="l" rtl="0" fontAlgn="t"/>
                      <a:r>
                        <a:rPr lang="en-US" sz="1400" b="1" i="0" u="none" strike="noStrike">
                          <a:solidFill>
                            <a:srgbClr val="21345F"/>
                          </a:solidFill>
                          <a:latin typeface="Calibri"/>
                        </a:rPr>
                        <a:t>Office of Civil Rights (OCR)</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a:solidFill>
                            <a:srgbClr val="21345F"/>
                          </a:solidFill>
                          <a:latin typeface="Calibri"/>
                        </a:rPr>
                        <a:t>Enforce patient privacy and security regulations such as HIPAA.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dirty="0">
                          <a:solidFill>
                            <a:srgbClr val="21345F"/>
                          </a:solidFill>
                          <a:latin typeface="Calibri"/>
                        </a:rPr>
                        <a:t>HIPAA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r>
              <a:tr h="1032782">
                <a:tc>
                  <a:txBody>
                    <a:bodyPr/>
                    <a:lstStyle/>
                    <a:p>
                      <a:pPr algn="l" rtl="0" fontAlgn="t"/>
                      <a:r>
                        <a:rPr lang="en-US" sz="1400" b="1" i="0" u="none" strike="noStrike" dirty="0">
                          <a:solidFill>
                            <a:srgbClr val="21345F"/>
                          </a:solidFill>
                          <a:latin typeface="Calibri"/>
                        </a:rPr>
                        <a:t>US Dept of Commerce (Safe Harbor)</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a:solidFill>
                            <a:srgbClr val="21345F"/>
                          </a:solidFill>
                          <a:latin typeface="Calibri"/>
                        </a:rPr>
                        <a:t>Enacted and enforced by the US Department of Commerce to regulate US companies working with personal data for citizens of the European Union(EU)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dirty="0">
                          <a:solidFill>
                            <a:srgbClr val="21345F"/>
                          </a:solidFill>
                          <a:latin typeface="Calibri"/>
                        </a:rPr>
                        <a:t>Safe Harbor Act, aka European Union Data Protection Directive </a:t>
                      </a:r>
                    </a:p>
                  </a:txBody>
                  <a:tcPr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r>
            </a:tbl>
          </a:graphicData>
        </a:graphic>
      </p:graphicFrame>
    </p:spTree>
    <p:extLst>
      <p:ext uri="{BB962C8B-B14F-4D97-AF65-F5344CB8AC3E}">
        <p14:creationId xmlns:p14="http://schemas.microsoft.com/office/powerpoint/2010/main" val="295662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Who performs external audits globally?</a:t>
            </a:r>
          </a:p>
        </p:txBody>
      </p:sp>
      <p:graphicFrame>
        <p:nvGraphicFramePr>
          <p:cNvPr id="5" name="Table 4"/>
          <p:cNvGraphicFramePr>
            <a:graphicFrameLocks noGrp="1"/>
          </p:cNvGraphicFramePr>
          <p:nvPr/>
        </p:nvGraphicFramePr>
        <p:xfrm>
          <a:off x="457200" y="1219200"/>
          <a:ext cx="8382000" cy="4530646"/>
        </p:xfrm>
        <a:graphic>
          <a:graphicData uri="http://schemas.openxmlformats.org/drawingml/2006/table">
            <a:tbl>
              <a:tblPr/>
              <a:tblGrid>
                <a:gridCol w="2816139"/>
                <a:gridCol w="2696587"/>
                <a:gridCol w="2869274"/>
              </a:tblGrid>
              <a:tr h="330166">
                <a:tc>
                  <a:txBody>
                    <a:bodyPr/>
                    <a:lstStyle/>
                    <a:p>
                      <a:pPr algn="l" rtl="0" fontAlgn="t"/>
                      <a:r>
                        <a:rPr lang="en-US" sz="1600" b="1" i="0" u="none" strike="noStrike" dirty="0">
                          <a:solidFill>
                            <a:srgbClr val="FFFFFF"/>
                          </a:solidFill>
                          <a:latin typeface="Calibri"/>
                        </a:rPr>
                        <a:t>Agency</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F9335"/>
                    </a:solidFill>
                  </a:tcPr>
                </a:tc>
                <a:tc>
                  <a:txBody>
                    <a:bodyPr/>
                    <a:lstStyle/>
                    <a:p>
                      <a:pPr algn="l" rtl="0" fontAlgn="t"/>
                      <a:r>
                        <a:rPr lang="en-US" sz="1600" b="1" i="0" u="none" strike="noStrike">
                          <a:solidFill>
                            <a:srgbClr val="FFFFFF"/>
                          </a:solidFill>
                          <a:latin typeface="Calibri"/>
                        </a:rPr>
                        <a:t>Authority</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F9335"/>
                    </a:solidFill>
                  </a:tcPr>
                </a:tc>
                <a:tc>
                  <a:txBody>
                    <a:bodyPr/>
                    <a:lstStyle/>
                    <a:p>
                      <a:pPr algn="l" rtl="0" fontAlgn="t"/>
                      <a:r>
                        <a:rPr lang="en-US" sz="1600" b="1" i="0" u="none" strike="noStrike" dirty="0">
                          <a:solidFill>
                            <a:srgbClr val="FFFFFF"/>
                          </a:solidFill>
                          <a:latin typeface="Calibri"/>
                        </a:rPr>
                        <a:t>Regulation</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F9335"/>
                    </a:solidFill>
                  </a:tcPr>
                </a:tc>
              </a:tr>
              <a:tr h="944273">
                <a:tc>
                  <a:txBody>
                    <a:bodyPr/>
                    <a:lstStyle/>
                    <a:p>
                      <a:pPr algn="l" rtl="0" fontAlgn="t"/>
                      <a:r>
                        <a:rPr lang="en-US" sz="1400" b="1" i="0" u="none" strike="noStrike" dirty="0">
                          <a:solidFill>
                            <a:srgbClr val="21345F"/>
                          </a:solidFill>
                          <a:latin typeface="Calibri"/>
                        </a:rPr>
                        <a:t>National Competent Authorities for European Union States (Med-Dev Vigilance System)</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dirty="0">
                          <a:solidFill>
                            <a:srgbClr val="21345F"/>
                          </a:solidFill>
                          <a:latin typeface="Calibri"/>
                        </a:rPr>
                        <a:t>Monitors the investigation of the INCIDENT carried out by and to supplement actions taken the manufacturer.</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dirty="0">
                          <a:solidFill>
                            <a:srgbClr val="21345F"/>
                          </a:solidFill>
                          <a:latin typeface="Calibri"/>
                        </a:rPr>
                        <a:t>Council Directive 93/42/EEC of 14 June 1993 concerning medical devices  </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r>
              <a:tr h="330166">
                <a:tc>
                  <a:txBody>
                    <a:bodyPr/>
                    <a:lstStyle/>
                    <a:p>
                      <a:pPr algn="l" rtl="0" fontAlgn="t"/>
                      <a:r>
                        <a:rPr lang="en-US" sz="1400" b="1" i="0" u="none" strike="noStrike" dirty="0">
                          <a:solidFill>
                            <a:srgbClr val="21345F"/>
                          </a:solidFill>
                          <a:latin typeface="Calibri"/>
                        </a:rPr>
                        <a:t>National Heath Service (NHS)</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a:solidFill>
                            <a:srgbClr val="21345F"/>
                          </a:solidFill>
                          <a:latin typeface="Calibri"/>
                        </a:rPr>
                        <a:t>Regulate healthcare for the United Kingdom </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dirty="0">
                          <a:solidFill>
                            <a:srgbClr val="21345F"/>
                          </a:solidFill>
                          <a:latin typeface="Calibri"/>
                        </a:rPr>
                        <a:t>Medical Device Regulations of 2002 </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r>
              <a:tr h="953809">
                <a:tc>
                  <a:txBody>
                    <a:bodyPr/>
                    <a:lstStyle/>
                    <a:p>
                      <a:pPr algn="l" rtl="0" fontAlgn="t"/>
                      <a:r>
                        <a:rPr lang="en-US" sz="1400" b="1" i="0" u="none" strike="noStrike" dirty="0">
                          <a:solidFill>
                            <a:srgbClr val="21345F"/>
                          </a:solidFill>
                          <a:latin typeface="Calibri"/>
                        </a:rPr>
                        <a:t>Health Canada (HC)</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a:solidFill>
                            <a:srgbClr val="21345F"/>
                          </a:solidFill>
                          <a:latin typeface="Calibri"/>
                        </a:rPr>
                        <a:t>Responsible for helping Canadians maintain and improve their health, while respecting individual choices and circumstances. </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c>
                  <a:txBody>
                    <a:bodyPr/>
                    <a:lstStyle/>
                    <a:p>
                      <a:pPr algn="l" rtl="0" fontAlgn="t"/>
                      <a:r>
                        <a:rPr lang="en-US" sz="1200" b="0" i="0" u="none" strike="noStrike" dirty="0">
                          <a:solidFill>
                            <a:srgbClr val="21345F"/>
                          </a:solidFill>
                          <a:latin typeface="Calibri"/>
                        </a:rPr>
                        <a:t>Canadian Medical Device Regulations </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DCCE"/>
                    </a:solidFill>
                  </a:tcPr>
                </a:tc>
              </a:tr>
              <a:tr h="641986">
                <a:tc>
                  <a:txBody>
                    <a:bodyPr/>
                    <a:lstStyle/>
                    <a:p>
                      <a:pPr algn="l" rtl="0" fontAlgn="t"/>
                      <a:r>
                        <a:rPr lang="en-US" sz="1400" b="1" i="0" u="none" strike="noStrike" dirty="0">
                          <a:solidFill>
                            <a:srgbClr val="21345F"/>
                          </a:solidFill>
                          <a:latin typeface="Calibri"/>
                        </a:rPr>
                        <a:t>Therapeutic Goods Administration (TGA)</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a:solidFill>
                            <a:srgbClr val="21345F"/>
                          </a:solidFill>
                          <a:latin typeface="Calibri"/>
                        </a:rPr>
                        <a:t>Regulations that stipulate the use and sale of medical devices in Australia. </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dirty="0">
                          <a:solidFill>
                            <a:srgbClr val="21345F"/>
                          </a:solidFill>
                          <a:latin typeface="Calibri"/>
                        </a:rPr>
                        <a:t>Therapeutic Goods (Medical Devices) Regulations 2002 </a:t>
                      </a: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r>
              <a:tr h="641986">
                <a:tc>
                  <a:txBody>
                    <a:bodyPr/>
                    <a:lstStyle/>
                    <a:p>
                      <a:pPr algn="l" rtl="0" fontAlgn="t"/>
                      <a:r>
                        <a:rPr lang="en-US" sz="1400" b="1" i="0" u="none" strike="noStrike" dirty="0" smtClean="0">
                          <a:solidFill>
                            <a:srgbClr val="21345F"/>
                          </a:solidFill>
                          <a:latin typeface="Calibri"/>
                        </a:rPr>
                        <a:t>Food and Drug Administration</a:t>
                      </a:r>
                    </a:p>
                    <a:p>
                      <a:pPr algn="l" rtl="0" fontAlgn="t"/>
                      <a:r>
                        <a:rPr lang="en-US" sz="1400" b="1" i="0" u="none" strike="noStrike" dirty="0" smtClean="0">
                          <a:solidFill>
                            <a:srgbClr val="21345F"/>
                          </a:solidFill>
                          <a:latin typeface="Calibri"/>
                        </a:rPr>
                        <a:t>(as</a:t>
                      </a:r>
                      <a:r>
                        <a:rPr lang="en-US" sz="1400" b="1" i="0" u="none" strike="noStrike" baseline="0" dirty="0" smtClean="0">
                          <a:solidFill>
                            <a:srgbClr val="21345F"/>
                          </a:solidFill>
                          <a:latin typeface="Calibri"/>
                        </a:rPr>
                        <a:t> of 2008 offices are planned in China; India; Europe; Latin America and the Middle East.)</a:t>
                      </a:r>
                      <a:endParaRPr lang="en-US" sz="1400" b="1" i="0" u="none" strike="noStrike" dirty="0">
                        <a:solidFill>
                          <a:srgbClr val="21345F"/>
                        </a:solidFill>
                        <a:latin typeface="Calibri"/>
                      </a:endParaRP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marL="0" marR="0" indent="0" algn="l" defTabSz="914310" rtl="0" eaLnBrk="1" fontAlgn="t" latinLnBrk="0" hangingPunct="1">
                        <a:lnSpc>
                          <a:spcPct val="100000"/>
                        </a:lnSpc>
                        <a:spcBef>
                          <a:spcPts val="0"/>
                        </a:spcBef>
                        <a:spcAft>
                          <a:spcPts val="0"/>
                        </a:spcAft>
                        <a:buClrTx/>
                        <a:buSzTx/>
                        <a:buFontTx/>
                        <a:buNone/>
                        <a:tabLst/>
                        <a:defRPr/>
                      </a:pPr>
                      <a:r>
                        <a:rPr lang="en-US" sz="1200" b="0" i="0" u="none" strike="noStrike" dirty="0" smtClean="0">
                          <a:solidFill>
                            <a:srgbClr val="21345F"/>
                          </a:solidFill>
                          <a:latin typeface="+mn-lt"/>
                        </a:rPr>
                        <a:t>Regulate food, cosmetics and medical devices</a:t>
                      </a:r>
                      <a:r>
                        <a:rPr lang="en-US" sz="1200" b="0" i="0" u="none" strike="noStrike" baseline="0" dirty="0" smtClean="0">
                          <a:solidFill>
                            <a:srgbClr val="21345F"/>
                          </a:solidFill>
                          <a:latin typeface="+mn-lt"/>
                        </a:rPr>
                        <a:t> including those that are imported into the United States.  FDA </a:t>
                      </a:r>
                      <a:r>
                        <a:rPr lang="en-US" sz="1200" dirty="0" smtClean="0"/>
                        <a:t>is responsible for ensuring that they meet U.S. standards for safety and quality and do not jeopardize the public health or national security.</a:t>
                      </a:r>
                      <a:endParaRPr lang="en-US" sz="1200" b="0" i="0" u="none" strike="noStrike" dirty="0" smtClean="0">
                        <a:solidFill>
                          <a:srgbClr val="21345F"/>
                        </a:solidFill>
                        <a:latin typeface="+mn-lt"/>
                      </a:endParaRP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c>
                  <a:txBody>
                    <a:bodyPr/>
                    <a:lstStyle/>
                    <a:p>
                      <a:pPr algn="l" rtl="0" fontAlgn="t"/>
                      <a:r>
                        <a:rPr lang="en-US" sz="1200" b="0" i="0" u="none" strike="noStrike" dirty="0" smtClean="0">
                          <a:solidFill>
                            <a:srgbClr val="21345F"/>
                          </a:solidFill>
                          <a:latin typeface="Calibri"/>
                        </a:rPr>
                        <a:t>Quality System Regulation</a:t>
                      </a:r>
                      <a:endParaRPr lang="en-US" sz="1200" b="0" i="0" u="none" strike="noStrike" dirty="0">
                        <a:solidFill>
                          <a:srgbClr val="21345F"/>
                        </a:solidFill>
                        <a:latin typeface="Calibri"/>
                      </a:endParaRPr>
                    </a:p>
                  </a:txBody>
                  <a:tcPr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EEE8"/>
                    </a:solidFill>
                  </a:tcPr>
                </a:tc>
              </a:tr>
            </a:tbl>
          </a:graphicData>
        </a:graphic>
      </p:graphicFrame>
    </p:spTree>
    <p:extLst>
      <p:ext uri="{BB962C8B-B14F-4D97-AF65-F5344CB8AC3E}">
        <p14:creationId xmlns:p14="http://schemas.microsoft.com/office/powerpoint/2010/main" val="4294775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Suggested Resources</a:t>
            </a:r>
            <a:endParaRPr lang="en-US" sz="3200" b="0" kern="0" dirty="0">
              <a:latin typeface="Calibri" pitchFamily="34" charset="0"/>
              <a:ea typeface="+mj-ea"/>
              <a:cs typeface="Calibri" pitchFamily="34" charset="0"/>
            </a:endParaRPr>
          </a:p>
        </p:txBody>
      </p:sp>
      <p:sp>
        <p:nvSpPr>
          <p:cNvPr id="2" name="Rectangle 1"/>
          <p:cNvSpPr/>
          <p:nvPr/>
        </p:nvSpPr>
        <p:spPr>
          <a:xfrm>
            <a:off x="304800" y="1143000"/>
            <a:ext cx="8458200" cy="4628960"/>
          </a:xfrm>
          <a:prstGeom prst="rect">
            <a:avLst/>
          </a:prstGeom>
        </p:spPr>
        <p:txBody>
          <a:bodyPr wrap="square">
            <a:spAutoFit/>
          </a:bodyPr>
          <a:lstStyle/>
          <a:p>
            <a:pPr algn="l"/>
            <a:r>
              <a:rPr lang="en-US" sz="2800" b="0" dirty="0" smtClean="0">
                <a:latin typeface="+mj-lt"/>
              </a:rPr>
              <a:t>Corporate policies can be found at: </a:t>
            </a:r>
            <a:r>
              <a:rPr lang="en-US" sz="2400" b="0" dirty="0">
                <a:latin typeface="+mj-lt"/>
              </a:rPr>
              <a:t> </a:t>
            </a:r>
            <a:endParaRPr lang="en-US" sz="2400" b="0" dirty="0" smtClean="0">
              <a:latin typeface="+mj-lt"/>
            </a:endParaRPr>
          </a:p>
          <a:p>
            <a:pPr lvl="1" algn="l"/>
            <a:r>
              <a:rPr lang="en-US" sz="1600" b="0" dirty="0" smtClean="0">
                <a:latin typeface="+mn-lt"/>
                <a:hlinkClick r:id="rId3"/>
              </a:rPr>
              <a:t>Cerner Quality Manual</a:t>
            </a:r>
            <a:endParaRPr lang="en-US" sz="1600" b="0" dirty="0" smtClean="0">
              <a:latin typeface="+mn-lt"/>
            </a:endParaRPr>
          </a:p>
          <a:p>
            <a:pPr algn="l"/>
            <a:r>
              <a:rPr lang="en-US" sz="2800" b="0" dirty="0" smtClean="0">
                <a:latin typeface="+mj-lt"/>
              </a:rPr>
              <a:t>Copies of standards are located at:</a:t>
            </a:r>
          </a:p>
          <a:p>
            <a:r>
              <a:rPr lang="en-US" sz="1600" b="0" dirty="0">
                <a:latin typeface="+mj-lt"/>
                <a:hlinkClick r:id="rId4" action="ppaction://hlinkfile"/>
              </a:rPr>
              <a:t>\\cernerwhq1\regaffrs\ControlledDoc\01 - Corporate\Supporting Doc\External </a:t>
            </a:r>
            <a:r>
              <a:rPr lang="en-US" sz="1600" b="0" dirty="0" smtClean="0">
                <a:latin typeface="+mj-lt"/>
                <a:hlinkClick r:id="rId4" action="ppaction://hlinkfile"/>
              </a:rPr>
              <a:t>Standards</a:t>
            </a:r>
            <a:endParaRPr lang="en-US" sz="1600" b="0" dirty="0" smtClean="0">
              <a:latin typeface="+mj-lt"/>
            </a:endParaRPr>
          </a:p>
          <a:p>
            <a:endParaRPr lang="en-US" sz="1600" b="0" dirty="0" smtClean="0">
              <a:latin typeface="+mj-lt"/>
            </a:endParaRPr>
          </a:p>
          <a:p>
            <a:pPr lvl="0" algn="l"/>
            <a:r>
              <a:rPr lang="en-US" sz="2000" b="0" dirty="0" smtClean="0"/>
              <a:t>FDA </a:t>
            </a:r>
            <a:r>
              <a:rPr lang="en-US" sz="2000" b="0" dirty="0"/>
              <a:t>Quality System Regulation – </a:t>
            </a:r>
            <a:r>
              <a:rPr lang="en-US" sz="2000" b="0" i="1" dirty="0" smtClean="0"/>
              <a:t>visit   </a:t>
            </a:r>
            <a:r>
              <a:rPr lang="en-US" sz="2000" b="0" i="1" dirty="0" smtClean="0">
                <a:hlinkClick r:id="rId5"/>
              </a:rPr>
              <a:t>www.fda.gov</a:t>
            </a:r>
            <a:r>
              <a:rPr lang="en-US" sz="2000" b="0" i="1" dirty="0" smtClean="0"/>
              <a:t>  or</a:t>
            </a:r>
          </a:p>
          <a:p>
            <a:pPr lvl="0" algn="l"/>
            <a:r>
              <a:rPr lang="en-US" sz="1600" b="0" dirty="0">
                <a:latin typeface="+mn-lt"/>
                <a:hlinkClick r:id="rId6"/>
              </a:rPr>
              <a:t>http://www.fda.gov/MedicalDevices/DeviceRegulationandGuidance/Databases/default.htm</a:t>
            </a:r>
            <a:endParaRPr lang="en-US" sz="1600" b="0" dirty="0" smtClean="0">
              <a:latin typeface="+mn-lt"/>
            </a:endParaRPr>
          </a:p>
          <a:p>
            <a:pPr algn="l">
              <a:lnSpc>
                <a:spcPct val="90000"/>
              </a:lnSpc>
            </a:pPr>
            <a:endParaRPr lang="en-US" sz="1600" b="0" i="1" dirty="0" smtClean="0">
              <a:latin typeface="+mn-lt"/>
              <a:cs typeface="Calibri" pitchFamily="34" charset="0"/>
            </a:endParaRPr>
          </a:p>
          <a:p>
            <a:pPr algn="l">
              <a:lnSpc>
                <a:spcPct val="90000"/>
              </a:lnSpc>
            </a:pPr>
            <a:r>
              <a:rPr lang="en-US" sz="2400" b="0" i="1" dirty="0" smtClean="0">
                <a:latin typeface="+mn-lt"/>
                <a:cs typeface="Calibri" pitchFamily="34" charset="0"/>
              </a:rPr>
              <a:t>On myCerner - </a:t>
            </a:r>
            <a:endParaRPr lang="en-US" sz="2400" b="0" i="1" dirty="0">
              <a:latin typeface="+mn-lt"/>
              <a:cs typeface="Calibri" pitchFamily="34" charset="0"/>
            </a:endParaRPr>
          </a:p>
          <a:p>
            <a:pPr lvl="1" algn="l" eaLnBrk="1" hangingPunct="1">
              <a:lnSpc>
                <a:spcPct val="90000"/>
              </a:lnSpc>
            </a:pPr>
            <a:r>
              <a:rPr lang="en-US" sz="2000" b="0" dirty="0">
                <a:latin typeface="+mn-lt"/>
                <a:cs typeface="Calibri" pitchFamily="34" charset="0"/>
              </a:rPr>
              <a:t>myCerner </a:t>
            </a:r>
            <a:r>
              <a:rPr lang="en-US" sz="2000" b="0" dirty="0">
                <a:latin typeface="+mn-lt"/>
                <a:cs typeface="Calibri" pitchFamily="34" charset="0"/>
                <a:sym typeface="Wingdings" pitchFamily="2" charset="2"/>
              </a:rPr>
              <a:t> Company  Cerner Quality Systems</a:t>
            </a:r>
          </a:p>
          <a:p>
            <a:pPr lvl="1" algn="l" eaLnBrk="1" hangingPunct="1">
              <a:lnSpc>
                <a:spcPct val="90000"/>
              </a:lnSpc>
            </a:pPr>
            <a:r>
              <a:rPr lang="en-US" sz="2000" b="0" dirty="0">
                <a:latin typeface="+mn-lt"/>
                <a:cs typeface="Calibri" pitchFamily="34" charset="0"/>
              </a:rPr>
              <a:t>myCerner </a:t>
            </a:r>
            <a:r>
              <a:rPr lang="en-US" sz="2000" b="0" dirty="0">
                <a:latin typeface="+mn-lt"/>
                <a:cs typeface="Calibri" pitchFamily="34" charset="0"/>
                <a:sym typeface="Wingdings" pitchFamily="2" charset="2"/>
              </a:rPr>
              <a:t> Company  Regulatory &amp; Industry</a:t>
            </a:r>
          </a:p>
          <a:p>
            <a:pPr algn="l">
              <a:lnSpc>
                <a:spcPct val="90000"/>
              </a:lnSpc>
            </a:pPr>
            <a:endParaRPr lang="en-US" sz="1600" b="0" i="1" dirty="0">
              <a:latin typeface="+mn-lt"/>
              <a:cs typeface="Calibri" pitchFamily="34" charset="0"/>
            </a:endParaRPr>
          </a:p>
          <a:p>
            <a:pPr marL="344488" indent="-344488" algn="l">
              <a:lnSpc>
                <a:spcPct val="90000"/>
              </a:lnSpc>
              <a:buFont typeface="Wingdings" pitchFamily="2" charset="2"/>
              <a:buChar char="§"/>
            </a:pPr>
            <a:r>
              <a:rPr lang="en-US" sz="2000" b="0" dirty="0">
                <a:latin typeface="+mn-lt"/>
                <a:cs typeface="Calibri" pitchFamily="34" charset="0"/>
              </a:rPr>
              <a:t>Explore </a:t>
            </a:r>
            <a:r>
              <a:rPr lang="en-US" sz="2000" b="0" dirty="0" smtClean="0">
                <a:latin typeface="+mn-lt"/>
                <a:cs typeface="Calibri" pitchFamily="34" charset="0"/>
              </a:rPr>
              <a:t>uLearn for </a:t>
            </a:r>
            <a:r>
              <a:rPr lang="en-US" sz="2000" b="0" dirty="0">
                <a:latin typeface="+mn-lt"/>
                <a:cs typeface="Calibri" pitchFamily="34" charset="0"/>
              </a:rPr>
              <a:t>courses on any of the topics mentioned</a:t>
            </a:r>
            <a:r>
              <a:rPr lang="en-US" sz="2000" b="0" dirty="0" smtClean="0">
                <a:latin typeface="+mn-lt"/>
                <a:cs typeface="Calibri" pitchFamily="34" charset="0"/>
              </a:rPr>
              <a:t>.</a:t>
            </a:r>
            <a:endParaRPr lang="en-US" sz="2800" b="0" dirty="0">
              <a:latin typeface="+mn-lt"/>
            </a:endParaRPr>
          </a:p>
        </p:txBody>
      </p:sp>
    </p:spTree>
    <p:extLst>
      <p:ext uri="{BB962C8B-B14F-4D97-AF65-F5344CB8AC3E}">
        <p14:creationId xmlns:p14="http://schemas.microsoft.com/office/powerpoint/2010/main" val="1637713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Additional Resources</a:t>
            </a:r>
          </a:p>
        </p:txBody>
      </p:sp>
      <p:sp>
        <p:nvSpPr>
          <p:cNvPr id="12291" name="Rectangle 3"/>
          <p:cNvSpPr>
            <a:spLocks noGrp="1" noChangeArrowheads="1"/>
          </p:cNvSpPr>
          <p:nvPr>
            <p:ph idx="1"/>
          </p:nvPr>
        </p:nvSpPr>
        <p:spPr>
          <a:xfrm>
            <a:off x="457200" y="1066800"/>
            <a:ext cx="8305800" cy="5105400"/>
          </a:xfrm>
        </p:spPr>
        <p:txBody>
          <a:bodyPr/>
          <a:lstStyle/>
          <a:p>
            <a:pPr eaLnBrk="1" hangingPunct="1">
              <a:buNone/>
            </a:pPr>
            <a:endParaRPr lang="en-US" sz="2000" dirty="0" smtClean="0"/>
          </a:p>
          <a:p>
            <a:pPr eaLnBrk="1" hangingPunct="1">
              <a:buNone/>
            </a:pPr>
            <a:r>
              <a:rPr lang="en-US" sz="2000" dirty="0" smtClean="0"/>
              <a:t>Additional information is available at:</a:t>
            </a:r>
          </a:p>
          <a:p>
            <a:pPr marL="342900" lvl="1" indent="-342900" eaLnBrk="1" hangingPunct="1"/>
            <a:r>
              <a:rPr lang="en-US" dirty="0" smtClean="0">
                <a:hlinkClick r:id="rId3"/>
              </a:rPr>
              <a:t>http://www.fda.gov/MedicalDevices/default.htm</a:t>
            </a:r>
            <a:endParaRPr lang="en-US" dirty="0" smtClean="0"/>
          </a:p>
          <a:p>
            <a:pPr eaLnBrk="1" hangingPunct="1">
              <a:buNone/>
            </a:pPr>
            <a:r>
              <a:rPr lang="en-US" sz="2000" dirty="0" smtClean="0">
                <a:solidFill>
                  <a:schemeClr val="tx1"/>
                </a:solidFill>
              </a:rPr>
              <a:t>European Commission – Medical Devices</a:t>
            </a:r>
          </a:p>
          <a:p>
            <a:pPr marL="342900" lvl="1" indent="-342900" eaLnBrk="1" hangingPunct="1"/>
            <a:r>
              <a:rPr lang="en-US" dirty="0" smtClean="0">
                <a:hlinkClick r:id="rId4"/>
              </a:rPr>
              <a:t>http://ec.europa.eu/health/medical-devices/index_en.htm</a:t>
            </a:r>
            <a:endParaRPr lang="en-US" dirty="0" smtClean="0"/>
          </a:p>
          <a:p>
            <a:pPr eaLnBrk="1" hangingPunct="1">
              <a:buNone/>
            </a:pPr>
            <a:r>
              <a:rPr lang="en-US" sz="2000" dirty="0" smtClean="0"/>
              <a:t>Information on Canadian Medical Device Requirements:</a:t>
            </a:r>
          </a:p>
          <a:p>
            <a:pPr marL="342900" lvl="1" indent="-342900" eaLnBrk="1" hangingPunct="1"/>
            <a:r>
              <a:rPr lang="en-US" dirty="0" smtClean="0">
                <a:hlinkClick r:id="rId5"/>
              </a:rPr>
              <a:t>http://www.hc-sc.gc.ca/dhp-mps/md-im/index_e.html</a:t>
            </a:r>
            <a:r>
              <a:rPr lang="en-US" dirty="0" smtClean="0"/>
              <a:t>	</a:t>
            </a:r>
          </a:p>
          <a:p>
            <a:pPr eaLnBrk="1" hangingPunct="1">
              <a:buNone/>
            </a:pPr>
            <a:r>
              <a:rPr lang="en-US" sz="2000" dirty="0" smtClean="0"/>
              <a:t>Medicines and Healthcare products Regulatory Agency</a:t>
            </a:r>
            <a:endParaRPr lang="en-US" sz="2000" dirty="0" smtClean="0">
              <a:latin typeface="+mn-lt"/>
            </a:endParaRPr>
          </a:p>
          <a:p>
            <a:pPr marL="342900" lvl="1" indent="-342900" eaLnBrk="1" hangingPunct="1"/>
            <a:r>
              <a:rPr lang="en-US" dirty="0" smtClean="0">
                <a:hlinkClick r:id="rId6"/>
              </a:rPr>
              <a:t>http://www.mhra.gov.uk/index.htm</a:t>
            </a:r>
            <a:endParaRPr lang="en-US" dirty="0" smtClean="0"/>
          </a:p>
          <a:p>
            <a:pPr eaLnBrk="1" hangingPunct="1">
              <a:buNone/>
            </a:pPr>
            <a:r>
              <a:rPr lang="en-US" sz="2000" dirty="0" smtClean="0">
                <a:latin typeface="+mn-lt"/>
              </a:rPr>
              <a:t>Australian regulatory guidelines for medical devices</a:t>
            </a:r>
          </a:p>
          <a:p>
            <a:pPr eaLnBrk="1" hangingPunct="1">
              <a:buFont typeface="Wingdings" pitchFamily="2" charset="2"/>
              <a:buChar char="§"/>
            </a:pPr>
            <a:r>
              <a:rPr lang="en-US" sz="2000" b="0" dirty="0" smtClean="0">
                <a:hlinkClick r:id="rId7"/>
              </a:rPr>
              <a:t>http://www.tga.gov.au/industry/devices.htm</a:t>
            </a:r>
            <a:endParaRPr lang="en-US" sz="2000" b="0" dirty="0" smtClean="0"/>
          </a:p>
        </p:txBody>
      </p:sp>
    </p:spTree>
    <p:extLst>
      <p:ext uri="{BB962C8B-B14F-4D97-AF65-F5344CB8AC3E}">
        <p14:creationId xmlns:p14="http://schemas.microsoft.com/office/powerpoint/2010/main" val="2221350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itle 1"/>
          <p:cNvSpPr>
            <a:spLocks noGrp="1"/>
          </p:cNvSpPr>
          <p:nvPr>
            <p:ph type="title"/>
          </p:nvPr>
        </p:nvSpPr>
        <p:spPr/>
        <p:txBody>
          <a:bodyPr/>
          <a:lstStyle/>
          <a:p>
            <a:pPr eaLnBrk="1" hangingPunct="1"/>
            <a:r>
              <a:rPr lang="en-US" dirty="0" smtClean="0"/>
              <a:t>Quality – “Cerner: All Together”</a:t>
            </a:r>
          </a:p>
        </p:txBody>
      </p:sp>
      <p:sp>
        <p:nvSpPr>
          <p:cNvPr id="60422" name="Content Placeholder 2"/>
          <p:cNvSpPr>
            <a:spLocks noGrp="1"/>
          </p:cNvSpPr>
          <p:nvPr>
            <p:ph idx="1"/>
          </p:nvPr>
        </p:nvSpPr>
        <p:spPr>
          <a:xfrm>
            <a:off x="381000" y="1143000"/>
            <a:ext cx="8449631" cy="1448097"/>
          </a:xfrm>
        </p:spPr>
        <p:txBody>
          <a:bodyPr/>
          <a:lstStyle/>
          <a:p>
            <a:pPr algn="ctr" eaLnBrk="1" hangingPunct="1">
              <a:buFontTx/>
              <a:buNone/>
            </a:pPr>
            <a:r>
              <a:rPr lang="en-US" sz="4000" dirty="0" smtClean="0">
                <a:latin typeface="Calibri" pitchFamily="34" charset="0"/>
                <a:cs typeface="Calibri" pitchFamily="34" charset="0"/>
              </a:rPr>
              <a:t>It takes everyone working together to achieve quality</a:t>
            </a:r>
          </a:p>
          <a:p>
            <a:pPr eaLnBrk="1" hangingPunct="1"/>
            <a:endParaRPr lang="en-US" dirty="0" smtClean="0">
              <a:latin typeface="Calibri" pitchFamily="34" charset="0"/>
              <a:cs typeface="Calibri" pitchFamily="34" charset="0"/>
            </a:endParaRPr>
          </a:p>
          <a:p>
            <a:pPr eaLnBrk="1" hangingPunct="1"/>
            <a:endParaRPr lang="en-US" sz="3600" dirty="0" smtClean="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743200" y="2667000"/>
            <a:ext cx="3511153" cy="3529536"/>
          </a:xfrm>
          <a:prstGeom prst="rect">
            <a:avLst/>
          </a:prstGeom>
          <a:noFill/>
          <a:ln w="9525">
            <a:noFill/>
            <a:miter lim="800000"/>
            <a:headEnd/>
            <a:tailEnd/>
          </a:ln>
        </p:spPr>
      </p:pic>
    </p:spTree>
    <p:extLst>
      <p:ext uri="{BB962C8B-B14F-4D97-AF65-F5344CB8AC3E}">
        <p14:creationId xmlns:p14="http://schemas.microsoft.com/office/powerpoint/2010/main" val="338539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a:latin typeface="Calibri" pitchFamily="34" charset="0"/>
                <a:cs typeface="Calibri" pitchFamily="34" charset="0"/>
              </a:rPr>
              <a:t>Quality and Commitment</a:t>
            </a:r>
            <a:endParaRPr lang="en-US" sz="3200" b="0" kern="0" dirty="0">
              <a:latin typeface="Calibri" pitchFamily="34" charset="0"/>
              <a:ea typeface="+mj-ea"/>
              <a:cs typeface="Calibri" pitchFamily="34" charset="0"/>
            </a:endParaRPr>
          </a:p>
        </p:txBody>
      </p:sp>
      <p:sp>
        <p:nvSpPr>
          <p:cNvPr id="2" name="Rectangle 1"/>
          <p:cNvSpPr/>
          <p:nvPr/>
        </p:nvSpPr>
        <p:spPr>
          <a:xfrm>
            <a:off x="304800" y="1143000"/>
            <a:ext cx="8458200" cy="5189113"/>
          </a:xfrm>
          <a:prstGeom prst="rect">
            <a:avLst/>
          </a:prstGeom>
        </p:spPr>
        <p:txBody>
          <a:bodyPr wrap="square">
            <a:spAutoFit/>
          </a:bodyPr>
          <a:lstStyle/>
          <a:p>
            <a:r>
              <a:rPr lang="en-US" sz="2400" b="0" dirty="0">
                <a:latin typeface="+mj-lt"/>
              </a:rPr>
              <a:t>Cerner’s </a:t>
            </a:r>
            <a:r>
              <a:rPr lang="en-US" sz="2400" b="0" dirty="0" smtClean="0">
                <a:latin typeface="+mj-lt"/>
              </a:rPr>
              <a:t>Quality </a:t>
            </a:r>
            <a:r>
              <a:rPr lang="en-US" sz="2400" b="0" dirty="0">
                <a:latin typeface="+mj-lt"/>
              </a:rPr>
              <a:t>S</a:t>
            </a:r>
            <a:r>
              <a:rPr lang="en-US" sz="2400" b="0" dirty="0" smtClean="0">
                <a:latin typeface="+mj-lt"/>
              </a:rPr>
              <a:t>ystem </a:t>
            </a:r>
            <a:r>
              <a:rPr lang="en-US" sz="2400" b="0" dirty="0">
                <a:latin typeface="+mj-lt"/>
              </a:rPr>
              <a:t>(CQS) is based upon the commitment to achieving quality and safety of solutions and services in the interest of public health and in the interest of each client.</a:t>
            </a:r>
          </a:p>
          <a:p>
            <a:endParaRPr lang="en-US" sz="2400" b="0" dirty="0" smtClean="0">
              <a:latin typeface="+mj-lt"/>
            </a:endParaRPr>
          </a:p>
          <a:p>
            <a:r>
              <a:rPr lang="en-US" sz="2400" b="0" dirty="0" smtClean="0">
                <a:latin typeface="+mj-lt"/>
              </a:rPr>
              <a:t>CQS </a:t>
            </a:r>
            <a:r>
              <a:rPr lang="en-US" sz="2400" b="0" dirty="0">
                <a:latin typeface="+mj-lt"/>
              </a:rPr>
              <a:t>establishes how Cerner will embody quality throughout the lifecycles of the solutions and services it provides.  CQS also establishes the structure, policies, and procedures required to ensure the safety and effectiveness of Cerner Solutions.</a:t>
            </a:r>
          </a:p>
          <a:p>
            <a:endParaRPr lang="en-US" sz="2400" b="0" dirty="0" smtClean="0">
              <a:latin typeface="+mj-lt"/>
            </a:endParaRPr>
          </a:p>
          <a:p>
            <a:r>
              <a:rPr lang="en-US" sz="2400" b="0" dirty="0">
                <a:latin typeface="+mj-lt"/>
              </a:rPr>
              <a:t>Cerner’s Quality </a:t>
            </a:r>
            <a:r>
              <a:rPr lang="en-US" sz="2400" b="0" dirty="0" smtClean="0">
                <a:latin typeface="+mj-lt"/>
              </a:rPr>
              <a:t>System </a:t>
            </a:r>
            <a:r>
              <a:rPr lang="en-US" sz="2400" b="0" dirty="0">
                <a:latin typeface="+mj-lt"/>
              </a:rPr>
              <a:t>is a dynamic system and is intended to remain dynamic through continuous feedback, monitoring through audits, management </a:t>
            </a:r>
            <a:r>
              <a:rPr lang="en-US" sz="2400" b="0" dirty="0" smtClean="0">
                <a:latin typeface="+mj-lt"/>
              </a:rPr>
              <a:t>review, process reviews </a:t>
            </a:r>
            <a:r>
              <a:rPr lang="en-US" sz="2400" b="0" dirty="0">
                <a:latin typeface="+mj-lt"/>
              </a:rPr>
              <a:t>and </a:t>
            </a:r>
            <a:r>
              <a:rPr lang="en-US" sz="2400" b="0" dirty="0" smtClean="0">
                <a:latin typeface="+mj-lt"/>
              </a:rPr>
              <a:t>continual improvement activity.</a:t>
            </a:r>
            <a:endParaRPr lang="en-US" sz="2400" b="0" dirty="0">
              <a:latin typeface="+mj-lt"/>
            </a:endParaRPr>
          </a:p>
        </p:txBody>
      </p:sp>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Cerner Solutions as a Medical Device</a:t>
            </a:r>
            <a:endParaRPr lang="en-US" sz="3200" b="0" kern="0" dirty="0">
              <a:latin typeface="Calibri" pitchFamily="34" charset="0"/>
              <a:ea typeface="+mj-ea"/>
              <a:cs typeface="Calibri" pitchFamily="34" charset="0"/>
            </a:endParaRPr>
          </a:p>
        </p:txBody>
      </p:sp>
      <p:sp>
        <p:nvSpPr>
          <p:cNvPr id="2" name="Rectangle 1"/>
          <p:cNvSpPr>
            <a:spLocks noChangeArrowheads="1"/>
          </p:cNvSpPr>
          <p:nvPr/>
        </p:nvSpPr>
        <p:spPr bwMode="auto">
          <a:xfrm>
            <a:off x="533400" y="1752600"/>
            <a:ext cx="7924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rPr>
              <a:t>Cerner is considered a medical device manufacturer by the US-based Food and Drug Administration (FDA). </a:t>
            </a: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Lst>
            </a:pPr>
            <a:endParaRPr lang="en-US" sz="2400" b="0" dirty="0">
              <a:latin typeface="+mn-lt"/>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rPr>
              <a:t>Cerner is also</a:t>
            </a:r>
            <a:r>
              <a:rPr kumimoji="0" lang="en-US" sz="2400" b="0" i="0" u="none" strike="noStrike" cap="none" normalizeH="0" dirty="0" smtClean="0">
                <a:ln>
                  <a:noFill/>
                </a:ln>
                <a:solidFill>
                  <a:schemeClr val="tx1"/>
                </a:solidFill>
                <a:effectLst/>
                <a:latin typeface="+mn-lt"/>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rPr>
              <a:t>considered a medical device manufacturer by global regulatory agencies.</a:t>
            </a:r>
          </a:p>
          <a:p>
            <a:pPr lvl="0">
              <a:spcBef>
                <a:spcPct val="0"/>
              </a:spcBef>
              <a:buSzTx/>
              <a:tabLst>
                <a:tab pos="228600" algn="l"/>
                <a:tab pos="457200" algn="l"/>
              </a:tabLst>
            </a:pPr>
            <a:endParaRPr lang="en-US" sz="2400" b="0" dirty="0" smtClean="0">
              <a:latin typeface="+mn-lt"/>
              <a:ea typeface="Times New Roman" pitchFamily="18" charset="0"/>
              <a:cs typeface="Arial" pitchFamily="34" charset="0"/>
            </a:endParaRPr>
          </a:p>
          <a:p>
            <a:pPr lvl="0">
              <a:spcBef>
                <a:spcPct val="0"/>
              </a:spcBef>
              <a:buSzTx/>
              <a:tabLst>
                <a:tab pos="228600" algn="l"/>
                <a:tab pos="457200" algn="l"/>
              </a:tabLst>
            </a:pPr>
            <a:r>
              <a:rPr lang="en-US" sz="2400" b="0" dirty="0" smtClean="0">
                <a:latin typeface="+mn-lt"/>
                <a:ea typeface="Times New Roman" pitchFamily="18" charset="0"/>
                <a:cs typeface="Arial" pitchFamily="34" charset="0"/>
              </a:rPr>
              <a:t>As </a:t>
            </a:r>
            <a:r>
              <a:rPr lang="en-US" sz="2400" b="0" dirty="0">
                <a:latin typeface="+mn-lt"/>
                <a:ea typeface="Times New Roman" pitchFamily="18" charset="0"/>
                <a:cs typeface="Arial" pitchFamily="34" charset="0"/>
              </a:rPr>
              <a:t>a result of </a:t>
            </a:r>
            <a:r>
              <a:rPr lang="en-US" sz="2400" b="0" dirty="0" smtClean="0">
                <a:latin typeface="+mn-lt"/>
                <a:ea typeface="Times New Roman" pitchFamily="18" charset="0"/>
                <a:cs typeface="Arial" pitchFamily="34" charset="0"/>
              </a:rPr>
              <a:t>these classifications, </a:t>
            </a:r>
            <a:r>
              <a:rPr lang="en-US" sz="2400" b="0" dirty="0">
                <a:latin typeface="+mn-lt"/>
                <a:ea typeface="Times New Roman" pitchFamily="18" charset="0"/>
                <a:cs typeface="Arial" pitchFamily="34" charset="0"/>
              </a:rPr>
              <a:t>Cerner is required to meet specific </a:t>
            </a:r>
            <a:r>
              <a:rPr lang="en-US" sz="2400" b="0" dirty="0" smtClean="0">
                <a:latin typeface="+mn-lt"/>
                <a:ea typeface="Times New Roman" pitchFamily="18" charset="0"/>
                <a:cs typeface="Arial" pitchFamily="34" charset="0"/>
              </a:rPr>
              <a:t>requirements, laws and regulations worldwide. </a:t>
            </a:r>
            <a:endPar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endParaRPr>
          </a:p>
        </p:txBody>
      </p:sp>
    </p:spTree>
    <p:extLst>
      <p:ext uri="{BB962C8B-B14F-4D97-AF65-F5344CB8AC3E}">
        <p14:creationId xmlns:p14="http://schemas.microsoft.com/office/powerpoint/2010/main" val="744799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earth2.gif"/>
          <p:cNvPicPr>
            <a:picLocks noChangeAspect="1"/>
          </p:cNvPicPr>
          <p:nvPr/>
        </p:nvPicPr>
        <p:blipFill>
          <a:blip r:embed="rId3" cstate="print">
            <a:lum bright="70000" contrast="-70000"/>
          </a:blip>
          <a:srcRect/>
          <a:stretch>
            <a:fillRect/>
          </a:stretch>
        </p:blipFill>
        <p:spPr bwMode="auto">
          <a:xfrm>
            <a:off x="1524000" y="1143000"/>
            <a:ext cx="6096000" cy="4572000"/>
          </a:xfrm>
          <a:prstGeom prst="rect">
            <a:avLst/>
          </a:prstGeom>
          <a:noFill/>
          <a:ln w="9525">
            <a:noFill/>
            <a:miter lim="800000"/>
            <a:headEnd/>
            <a:tailEnd/>
          </a:ln>
        </p:spPr>
      </p:pic>
      <p:sp>
        <p:nvSpPr>
          <p:cNvPr id="8195" name="Rectangle 2"/>
          <p:cNvSpPr>
            <a:spLocks noGrp="1" noChangeArrowheads="1"/>
          </p:cNvSpPr>
          <p:nvPr>
            <p:ph type="body" idx="1"/>
          </p:nvPr>
        </p:nvSpPr>
        <p:spPr>
          <a:xfrm>
            <a:off x="304800" y="1219200"/>
            <a:ext cx="8610600" cy="5257800"/>
          </a:xfrm>
        </p:spPr>
        <p:txBody>
          <a:bodyPr/>
          <a:lstStyle/>
          <a:p>
            <a:pPr marL="0" lvl="0" indent="0">
              <a:spcBef>
                <a:spcPct val="0"/>
              </a:spcBef>
              <a:buClrTx/>
              <a:buSzTx/>
              <a:buNone/>
              <a:tabLst>
                <a:tab pos="228600" algn="l"/>
                <a:tab pos="457200" algn="l"/>
              </a:tabLst>
            </a:pPr>
            <a:r>
              <a:rPr lang="en-US" dirty="0">
                <a:solidFill>
                  <a:schemeClr val="tx1"/>
                </a:solidFill>
                <a:ea typeface="Times New Roman" pitchFamily="18" charset="0"/>
                <a:cs typeface="Arial" pitchFamily="34" charset="0"/>
              </a:rPr>
              <a:t>Examples of </a:t>
            </a:r>
            <a:r>
              <a:rPr lang="en-US" dirty="0" smtClean="0">
                <a:solidFill>
                  <a:schemeClr val="tx1"/>
                </a:solidFill>
                <a:ea typeface="Times New Roman" pitchFamily="18" charset="0"/>
                <a:cs typeface="Arial" pitchFamily="34" charset="0"/>
              </a:rPr>
              <a:t>the </a:t>
            </a:r>
            <a:r>
              <a:rPr lang="en-US" dirty="0">
                <a:solidFill>
                  <a:schemeClr val="tx1"/>
                </a:solidFill>
                <a:ea typeface="Times New Roman" pitchFamily="18" charset="0"/>
                <a:cs typeface="Arial" pitchFamily="34" charset="0"/>
              </a:rPr>
              <a:t>regulatory agencies that may monitor </a:t>
            </a:r>
            <a:r>
              <a:rPr lang="en-US" dirty="0" smtClean="0">
                <a:solidFill>
                  <a:schemeClr val="tx1"/>
                </a:solidFill>
                <a:ea typeface="Times New Roman" pitchFamily="18" charset="0"/>
                <a:cs typeface="Arial" pitchFamily="34" charset="0"/>
              </a:rPr>
              <a:t>Cerner:</a:t>
            </a:r>
            <a:endParaRPr lang="en-US" dirty="0">
              <a:solidFill>
                <a:schemeClr val="tx1"/>
              </a:solidFill>
              <a:cs typeface="Arial" pitchFamily="34" charset="0"/>
            </a:endParaRPr>
          </a:p>
          <a:p>
            <a:pPr lvl="1" eaLnBrk="1" hangingPunct="1">
              <a:spcBef>
                <a:spcPts val="600"/>
              </a:spcBef>
              <a:spcAft>
                <a:spcPts val="600"/>
              </a:spcAft>
            </a:pPr>
            <a:r>
              <a:rPr lang="en-US" dirty="0" smtClean="0">
                <a:latin typeface="+mj-lt"/>
                <a:cs typeface="Calibri" pitchFamily="34" charset="0"/>
              </a:rPr>
              <a:t>Therapeutic Goods Administration (TGA)  - Australia</a:t>
            </a:r>
          </a:p>
          <a:p>
            <a:pPr lvl="1" eaLnBrk="1" hangingPunct="1">
              <a:spcBef>
                <a:spcPts val="600"/>
              </a:spcBef>
              <a:spcAft>
                <a:spcPts val="600"/>
              </a:spcAft>
            </a:pPr>
            <a:r>
              <a:rPr lang="en-US" dirty="0" smtClean="0">
                <a:latin typeface="+mj-lt"/>
                <a:cs typeface="Calibri" pitchFamily="34" charset="0"/>
              </a:rPr>
              <a:t>Therapeutic Products Directorate (TPD) – Canada</a:t>
            </a:r>
          </a:p>
          <a:p>
            <a:pPr lvl="1" eaLnBrk="1" hangingPunct="1">
              <a:spcBef>
                <a:spcPts val="600"/>
              </a:spcBef>
              <a:spcAft>
                <a:spcPts val="600"/>
              </a:spcAft>
            </a:pPr>
            <a:r>
              <a:rPr lang="en-US" dirty="0" smtClean="0">
                <a:latin typeface="+mj-lt"/>
                <a:cs typeface="Calibri" pitchFamily="34" charset="0"/>
              </a:rPr>
              <a:t>Food and Drug Administration (FDA) – United States</a:t>
            </a:r>
          </a:p>
          <a:p>
            <a:pPr lvl="1" eaLnBrk="1" hangingPunct="1">
              <a:spcBef>
                <a:spcPts val="600"/>
              </a:spcBef>
              <a:spcAft>
                <a:spcPts val="600"/>
              </a:spcAft>
            </a:pPr>
            <a:r>
              <a:rPr lang="en-US" dirty="0" smtClean="0">
                <a:latin typeface="+mj-lt"/>
                <a:cs typeface="Calibri" pitchFamily="34" charset="0"/>
              </a:rPr>
              <a:t>Medicines and Healthcare Regulatory Agency (MHRA) – United Kingdom</a:t>
            </a:r>
            <a:endParaRPr lang="en-US" sz="1800" dirty="0" smtClean="0">
              <a:latin typeface="+mj-lt"/>
              <a:cs typeface="Calibri" pitchFamily="34" charset="0"/>
            </a:endParaRPr>
          </a:p>
          <a:p>
            <a:pPr lvl="1" eaLnBrk="1" hangingPunct="1">
              <a:spcBef>
                <a:spcPts val="600"/>
              </a:spcBef>
              <a:spcAft>
                <a:spcPts val="600"/>
              </a:spcAft>
            </a:pPr>
            <a:r>
              <a:rPr lang="en-US" dirty="0" smtClean="0">
                <a:latin typeface="+mj-lt"/>
                <a:cs typeface="Calibri" pitchFamily="34" charset="0"/>
              </a:rPr>
              <a:t>European Commission (EC) – EU member states</a:t>
            </a:r>
          </a:p>
          <a:p>
            <a:pPr lvl="1" eaLnBrk="1" hangingPunct="1">
              <a:spcBef>
                <a:spcPts val="600"/>
              </a:spcBef>
              <a:spcAft>
                <a:spcPts val="600"/>
              </a:spcAft>
            </a:pPr>
            <a:r>
              <a:rPr lang="en-US" dirty="0" smtClean="0">
                <a:latin typeface="+mj-lt"/>
                <a:cs typeface="Calibri" pitchFamily="34" charset="0"/>
              </a:rPr>
              <a:t>Medical Device Directive of EU (MDD) – EU member states</a:t>
            </a:r>
          </a:p>
          <a:p>
            <a:pPr lvl="1" eaLnBrk="1" hangingPunct="1">
              <a:spcBef>
                <a:spcPts val="600"/>
              </a:spcBef>
              <a:spcAft>
                <a:spcPts val="600"/>
              </a:spcAft>
            </a:pPr>
            <a:r>
              <a:rPr lang="en-US" dirty="0" smtClean="0">
                <a:latin typeface="+mj-lt"/>
                <a:cs typeface="Calibri" pitchFamily="34" charset="0"/>
              </a:rPr>
              <a:t>German Institute for Pharmaceutical and Medical Products (</a:t>
            </a:r>
            <a:r>
              <a:rPr lang="en-US" dirty="0" err="1" smtClean="0">
                <a:latin typeface="+mj-lt"/>
                <a:cs typeface="Calibri" pitchFamily="34" charset="0"/>
              </a:rPr>
              <a:t>BfArM</a:t>
            </a:r>
            <a:r>
              <a:rPr lang="en-US" dirty="0" smtClean="0">
                <a:latin typeface="+mj-lt"/>
                <a:cs typeface="Calibri" pitchFamily="34" charset="0"/>
              </a:rPr>
              <a:t>)</a:t>
            </a:r>
          </a:p>
          <a:p>
            <a:pPr marL="0" lvl="1" indent="0">
              <a:buNone/>
            </a:pPr>
            <a:r>
              <a:rPr lang="en-US" dirty="0" smtClean="0">
                <a:solidFill>
                  <a:schemeClr val="tx1"/>
                </a:solidFill>
                <a:ea typeface="Times New Roman" pitchFamily="18" charset="0"/>
                <a:cs typeface="Arial" pitchFamily="34" charset="0"/>
              </a:rPr>
              <a:t>Each </a:t>
            </a:r>
            <a:r>
              <a:rPr lang="en-US" dirty="0">
                <a:solidFill>
                  <a:schemeClr val="tx1"/>
                </a:solidFill>
                <a:ea typeface="Times New Roman" pitchFamily="18" charset="0"/>
                <a:cs typeface="Arial" pitchFamily="34" charset="0"/>
              </a:rPr>
              <a:t>of these regulatory agencies has specific requirements of medical device manufacturers.  Cerner </a:t>
            </a:r>
            <a:r>
              <a:rPr lang="en-US" dirty="0" smtClean="0">
                <a:solidFill>
                  <a:schemeClr val="tx1"/>
                </a:solidFill>
                <a:ea typeface="Times New Roman" pitchFamily="18" charset="0"/>
                <a:cs typeface="Arial" pitchFamily="34" charset="0"/>
              </a:rPr>
              <a:t>must maintain </a:t>
            </a:r>
            <a:r>
              <a:rPr lang="en-US" dirty="0">
                <a:solidFill>
                  <a:schemeClr val="tx1"/>
                </a:solidFill>
                <a:ea typeface="Times New Roman" pitchFamily="18" charset="0"/>
                <a:cs typeface="Arial" pitchFamily="34" charset="0"/>
              </a:rPr>
              <a:t>processes to continually monitor these requirements and makes additions and/or adjustment to our processes as warranted</a:t>
            </a:r>
            <a:r>
              <a:rPr lang="en-US" dirty="0" smtClean="0">
                <a:solidFill>
                  <a:schemeClr val="tx1"/>
                </a:solidFill>
                <a:ea typeface="Times New Roman" pitchFamily="18" charset="0"/>
                <a:cs typeface="Arial" pitchFamily="34" charset="0"/>
              </a:rPr>
              <a:t>.</a:t>
            </a:r>
            <a:endParaRPr lang="en-US" dirty="0">
              <a:solidFill>
                <a:schemeClr val="tx1"/>
              </a:solidFill>
              <a:cs typeface="Arial" pitchFamily="34" charset="0"/>
            </a:endParaRPr>
          </a:p>
        </p:txBody>
      </p:sp>
      <p:sp>
        <p:nvSpPr>
          <p:cNvPr id="5" name="Rectangle 2"/>
          <p:cNvSpPr txBox="1">
            <a:spLocks noChangeArrowheads="1"/>
          </p:cNvSpPr>
          <p:nvPr/>
        </p:nvSpPr>
        <p:spPr bwMode="white">
          <a:xfrm>
            <a:off x="142437" y="142876"/>
            <a:ext cx="7630633" cy="571500"/>
          </a:xfrm>
          <a:prstGeom prst="rect">
            <a:avLst/>
          </a:prstGeom>
          <a:noFill/>
          <a:ln w="9525">
            <a:noFill/>
            <a:miter lim="800000"/>
            <a:headEnd/>
            <a:tailEnd/>
          </a:ln>
          <a:effectLst/>
        </p:spPr>
        <p:txBody>
          <a:bodyPr vert="horz" wrap="square" lIns="76391" tIns="38196" rIns="76391" bIns="38196" numCol="1" anchor="ctr" anchorCtr="0" compatLnSpc="1">
            <a:prstTxWarp prst="textNoShape">
              <a:avLst/>
            </a:prstTxWarp>
          </a:bodyPr>
          <a:lstStyle/>
          <a:p>
            <a:pPr algn="l" defTabSz="763981" eaLnBrk="1" hangingPunct="1"/>
            <a:r>
              <a:rPr lang="en-US" sz="3200" b="0" kern="0" dirty="0" smtClean="0">
                <a:latin typeface="Calibri" pitchFamily="34" charset="0"/>
                <a:ea typeface="+mj-ea"/>
                <a:cs typeface="Calibri" pitchFamily="34" charset="0"/>
              </a:rPr>
              <a:t>Regulatory Agencies</a:t>
            </a:r>
            <a:endParaRPr lang="en-US" sz="3200" b="0" kern="0" dirty="0">
              <a:latin typeface="Calibri" pitchFamily="34" charset="0"/>
              <a:ea typeface="+mj-ea"/>
              <a:cs typeface="Calibri" pitchFamily="34" charset="0"/>
            </a:endParaRPr>
          </a:p>
        </p:txBody>
      </p:sp>
    </p:spTree>
    <p:extLst>
      <p:ext uri="{BB962C8B-B14F-4D97-AF65-F5344CB8AC3E}">
        <p14:creationId xmlns:p14="http://schemas.microsoft.com/office/powerpoint/2010/main" val="3822882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lstStyle/>
          <a:p>
            <a:pPr eaLnBrk="1" hangingPunct="1"/>
            <a:r>
              <a:rPr lang="en-US" dirty="0" smtClean="0"/>
              <a:t>Medical Device Regulations - FDA</a:t>
            </a:r>
          </a:p>
        </p:txBody>
      </p:sp>
      <p:sp>
        <p:nvSpPr>
          <p:cNvPr id="5122" name="Rectangle 3"/>
          <p:cNvSpPr>
            <a:spLocks noGrp="1" noChangeArrowheads="1"/>
          </p:cNvSpPr>
          <p:nvPr>
            <p:ph idx="1"/>
          </p:nvPr>
        </p:nvSpPr>
        <p:spPr>
          <a:xfrm>
            <a:off x="381000" y="1143000"/>
            <a:ext cx="8450263" cy="4724400"/>
          </a:xfrm>
        </p:spPr>
        <p:txBody>
          <a:bodyPr/>
          <a:lstStyle/>
          <a:p>
            <a:pPr eaLnBrk="1" hangingPunct="1">
              <a:spcBef>
                <a:spcPts val="0"/>
              </a:spcBef>
              <a:spcAft>
                <a:spcPts val="600"/>
              </a:spcAft>
              <a:buFont typeface="Wingdings" pitchFamily="2" charset="2"/>
              <a:buChar char="q"/>
            </a:pPr>
            <a:r>
              <a:rPr lang="en-US" b="1" dirty="0" smtClean="0"/>
              <a:t>Food and Drug Administration (FDA): Section 201(h) of the Federal Food Drug &amp; Cosmetics Act</a:t>
            </a:r>
            <a:endParaRPr lang="en-US" b="1" dirty="0" smtClean="0">
              <a:latin typeface="+mn-lt"/>
            </a:endParaRPr>
          </a:p>
          <a:p>
            <a:pPr indent="4763">
              <a:spcBef>
                <a:spcPts val="0"/>
              </a:spcBef>
              <a:spcAft>
                <a:spcPts val="600"/>
              </a:spcAft>
              <a:buNone/>
            </a:pPr>
            <a:r>
              <a:rPr lang="en-US" sz="2000" b="0" i="1" dirty="0" smtClean="0"/>
              <a:t>"an instrument, apparatus, implement, machine, contrivance, implant, in vitro reagent, or other similar or related article, including a component part, or accessory which is:</a:t>
            </a:r>
            <a:r>
              <a:rPr lang="en-US" sz="1600" b="0" dirty="0" smtClean="0"/>
              <a:t>  </a:t>
            </a:r>
          </a:p>
          <a:p>
            <a:pPr lvl="1">
              <a:spcBef>
                <a:spcPts val="0"/>
              </a:spcBef>
              <a:spcAft>
                <a:spcPts val="600"/>
              </a:spcAft>
              <a:buClr>
                <a:schemeClr val="tx1"/>
              </a:buClr>
              <a:buSzPct val="100000"/>
              <a:buFont typeface="Arial" pitchFamily="34" charset="0"/>
              <a:buChar char="•"/>
            </a:pPr>
            <a:r>
              <a:rPr lang="en-US" sz="1600" dirty="0" smtClean="0">
                <a:solidFill>
                  <a:srgbClr val="FF0000"/>
                </a:solidFill>
                <a:latin typeface="+mn-lt"/>
              </a:rPr>
              <a:t>intended for use in the diagnosis of disease or other conditions, or in the cure, mitigation, treatment, or prevention of disease, in man or other animals, or….</a:t>
            </a:r>
          </a:p>
          <a:p>
            <a:pPr marL="76200" indent="0">
              <a:buNone/>
            </a:pPr>
            <a:r>
              <a:rPr lang="en-US" sz="2000" dirty="0"/>
              <a:t>The United States Federal Food, Drug, and Cosmetic Act (abbreviated as FFDCA, FDCA, or FD&amp;C), is a set of laws passed by the US Congress in 1938 giving authority to the U.S. Food and Drug Administration (FDA) to oversee the safety of food, drugs, and cosmetics.  </a:t>
            </a:r>
          </a:p>
          <a:p>
            <a:pPr>
              <a:buNone/>
            </a:pPr>
            <a:r>
              <a:rPr lang="en-US" sz="1600" dirty="0" smtClean="0"/>
              <a:t>Additional </a:t>
            </a:r>
            <a:r>
              <a:rPr lang="en-US" sz="1600" dirty="0"/>
              <a:t>information is available at:</a:t>
            </a:r>
          </a:p>
          <a:p>
            <a:pPr marL="342900" lvl="1" indent="-342900"/>
            <a:r>
              <a:rPr lang="en-US" sz="1600" dirty="0" smtClean="0">
                <a:hlinkClick r:id="rId3"/>
              </a:rPr>
              <a:t>http://www.fda.gov/MedicalDevices/DeviceRegulationandGuidance/Overview/ClassifyYourDevice/ucm051512</a:t>
            </a:r>
            <a:endParaRPr lang="en-US" sz="1600" dirty="0" smtClean="0"/>
          </a:p>
          <a:p>
            <a:pPr marL="422275" lvl="1" indent="0" eaLnBrk="1" hangingPunct="1">
              <a:buNone/>
            </a:pPr>
            <a:endParaRPr lang="en-US" sz="1100" dirty="0" smtClean="0">
              <a:latin typeface="+mn-lt"/>
            </a:endParaRPr>
          </a:p>
          <a:p>
            <a:pPr lvl="1" eaLnBrk="1" hangingPunct="1"/>
            <a:endParaRPr lang="en-US" sz="1100" dirty="0" smtClean="0">
              <a:latin typeface="+mn-lt"/>
            </a:endParaRPr>
          </a:p>
          <a:p>
            <a:pPr eaLnBrk="1" hangingPunct="1">
              <a:buFontTx/>
              <a:buNone/>
            </a:pPr>
            <a:endParaRPr lang="en-US" sz="1100" dirty="0" smtClean="0"/>
          </a:p>
        </p:txBody>
      </p:sp>
      <p:pic>
        <p:nvPicPr>
          <p:cNvPr id="5" name="Picture 4"/>
          <p:cNvPicPr>
            <a:picLocks noChangeAspect="1" noChangeArrowheads="1"/>
          </p:cNvPicPr>
          <p:nvPr/>
        </p:nvPicPr>
        <p:blipFill>
          <a:blip r:embed="rId4" cstate="print"/>
          <a:srcRect/>
          <a:stretch>
            <a:fillRect/>
          </a:stretch>
        </p:blipFill>
        <p:spPr bwMode="auto">
          <a:xfrm>
            <a:off x="152400" y="5943600"/>
            <a:ext cx="8839200" cy="685800"/>
          </a:xfrm>
          <a:prstGeom prst="rect">
            <a:avLst/>
          </a:prstGeom>
          <a:noFill/>
          <a:ln w="9525">
            <a:noFill/>
            <a:miter lim="800000"/>
            <a:headEnd/>
            <a:tailEnd/>
          </a:ln>
        </p:spPr>
      </p:pic>
    </p:spTree>
    <p:extLst>
      <p:ext uri="{BB962C8B-B14F-4D97-AF65-F5344CB8AC3E}">
        <p14:creationId xmlns:p14="http://schemas.microsoft.com/office/powerpoint/2010/main" val="133638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noFill/>
        </p:spPr>
        <p:txBody>
          <a:bodyPr/>
          <a:lstStyle/>
          <a:p>
            <a:pPr eaLnBrk="1" hangingPunct="1"/>
            <a:r>
              <a:rPr lang="en-US" dirty="0" smtClean="0"/>
              <a:t>Medical Device Regulations - Canada</a:t>
            </a:r>
          </a:p>
        </p:txBody>
      </p:sp>
      <p:sp>
        <p:nvSpPr>
          <p:cNvPr id="5122" name="Rectangle 3"/>
          <p:cNvSpPr>
            <a:spLocks noGrp="1" noChangeArrowheads="1"/>
          </p:cNvSpPr>
          <p:nvPr>
            <p:ph idx="1"/>
          </p:nvPr>
        </p:nvSpPr>
        <p:spPr>
          <a:xfrm>
            <a:off x="381000" y="1143000"/>
            <a:ext cx="8450263" cy="4724400"/>
          </a:xfrm>
          <a:ln>
            <a:noFill/>
          </a:ln>
        </p:spPr>
        <p:txBody>
          <a:bodyPr/>
          <a:lstStyle/>
          <a:p>
            <a:pPr eaLnBrk="1" hangingPunct="1">
              <a:spcBef>
                <a:spcPts val="0"/>
              </a:spcBef>
              <a:spcAft>
                <a:spcPts val="600"/>
              </a:spcAft>
              <a:buFont typeface="Wingdings" pitchFamily="2" charset="2"/>
              <a:buChar char="q"/>
            </a:pPr>
            <a:r>
              <a:rPr lang="en-US" b="1" dirty="0" smtClean="0"/>
              <a:t>Canada (Canadian Food &amp; Drugs Act and the CMDRs)</a:t>
            </a:r>
          </a:p>
          <a:p>
            <a:pPr indent="4763">
              <a:spcBef>
                <a:spcPts val="0"/>
              </a:spcBef>
              <a:spcAft>
                <a:spcPts val="600"/>
              </a:spcAft>
              <a:buNone/>
            </a:pPr>
            <a:r>
              <a:rPr lang="en-US" sz="2000" b="0" i="1" dirty="0" smtClean="0"/>
              <a:t>“An article, instrument, apparatus or contrivance, including a component, part or accessory of one, that is manufactured, sold or represented for use in:</a:t>
            </a:r>
          </a:p>
          <a:p>
            <a:pPr marL="576263" indent="-228600">
              <a:spcBef>
                <a:spcPts val="0"/>
              </a:spcBef>
              <a:spcAft>
                <a:spcPts val="600"/>
              </a:spcAft>
              <a:buFont typeface="Arial" pitchFamily="34" charset="0"/>
              <a:buChar char="•"/>
            </a:pPr>
            <a:r>
              <a:rPr lang="en-US" sz="1800" b="0" dirty="0" smtClean="0">
                <a:solidFill>
                  <a:srgbClr val="FF0000"/>
                </a:solidFill>
              </a:rPr>
              <a:t>The diagnosis, treatment, mitigation or prevention of a disease, disorder or abnormal physical state, or its symptoms, in a human being;</a:t>
            </a:r>
          </a:p>
          <a:p>
            <a:pPr marL="0" indent="0" eaLnBrk="1" hangingPunct="1">
              <a:buFontTx/>
              <a:buNone/>
            </a:pPr>
            <a:r>
              <a:rPr lang="en-US" sz="1600" b="0" dirty="0" smtClean="0">
                <a:latin typeface="Calibri" pitchFamily="34" charset="0"/>
              </a:rPr>
              <a:t>Medica</a:t>
            </a:r>
            <a:r>
              <a:rPr lang="en-US" sz="1600" b="0" dirty="0" smtClean="0"/>
              <a:t>l device software is considered to be an active device because it relies on a source of energy other than energy generated by the human body or gravity.</a:t>
            </a:r>
          </a:p>
          <a:p>
            <a:pPr marL="0" indent="0" eaLnBrk="1" hangingPunct="1">
              <a:buFontTx/>
              <a:buNone/>
            </a:pPr>
            <a:endParaRPr lang="en-US" sz="300" b="0" dirty="0" smtClean="0">
              <a:latin typeface="Calibri" pitchFamily="34" charset="0"/>
            </a:endParaRPr>
          </a:p>
          <a:p>
            <a:pPr marL="0" indent="0" eaLnBrk="1" hangingPunct="1">
              <a:buFontTx/>
              <a:buNone/>
            </a:pPr>
            <a:r>
              <a:rPr lang="en-US" sz="1600" b="0" dirty="0" smtClean="0"/>
              <a:t>Software involved in data manipulation, data analysis, data editing, image generation, determination of measurements, identification of a region of interest in an image, or identification (by an alarm or alert) of results from a monitor that are outside of an established range, is considered a Class II medical device and therefore requires a license.  This classification is based on Rule 10(1) of the </a:t>
            </a:r>
            <a:r>
              <a:rPr lang="en-US" sz="1600" b="0" i="1" dirty="0" smtClean="0"/>
              <a:t>Regulations.</a:t>
            </a:r>
            <a:endParaRPr lang="en-US" sz="1600" b="0" dirty="0" smtClean="0">
              <a:latin typeface="Calibri" pitchFamily="34" charset="0"/>
            </a:endParaRPr>
          </a:p>
          <a:p>
            <a:pPr lvl="2" eaLnBrk="1" hangingPunct="1">
              <a:buFont typeface="Webdings" pitchFamily="18" charset="2"/>
              <a:buNone/>
            </a:pPr>
            <a:endParaRPr lang="en-US" sz="1100" dirty="0" smtClean="0"/>
          </a:p>
          <a:p>
            <a:pPr>
              <a:buFont typeface="Arial" pitchFamily="34" charset="0"/>
              <a:buChar char="•"/>
            </a:pPr>
            <a:r>
              <a:rPr lang="en-US" sz="1600" dirty="0"/>
              <a:t>Information on Canadian Medical Device Requirements:</a:t>
            </a:r>
          </a:p>
          <a:p>
            <a:pPr marL="679450" lvl="2" indent="-342900"/>
            <a:r>
              <a:rPr lang="en-US" sz="1600" dirty="0">
                <a:hlinkClick r:id="rId3"/>
              </a:rPr>
              <a:t>http://www.hc-sc.gc.ca/dhp-mps/md-im/index_e.html</a:t>
            </a:r>
            <a:r>
              <a:rPr lang="en-US" sz="1600" dirty="0"/>
              <a:t>	</a:t>
            </a:r>
          </a:p>
          <a:p>
            <a:pPr lvl="2" eaLnBrk="1" hangingPunct="1">
              <a:buFont typeface="Webdings" pitchFamily="18" charset="2"/>
              <a:buNone/>
            </a:pPr>
            <a:endParaRPr lang="en-US" sz="1800" dirty="0" smtClean="0"/>
          </a:p>
          <a:p>
            <a:pPr lvl="2" eaLnBrk="1" hangingPunct="1"/>
            <a:endParaRPr lang="en-US" sz="1400" dirty="0" smtClean="0"/>
          </a:p>
          <a:p>
            <a:pPr lvl="1" eaLnBrk="1" hangingPunct="1"/>
            <a:endParaRPr lang="en-US" sz="1600" dirty="0" smtClean="0"/>
          </a:p>
          <a:p>
            <a:pPr lvl="1" eaLnBrk="1" hangingPunct="1"/>
            <a:endParaRPr lang="en-US" sz="1600" dirty="0" smtClean="0"/>
          </a:p>
          <a:p>
            <a:pPr eaLnBrk="1" hangingPunct="1">
              <a:buFontTx/>
              <a:buNone/>
            </a:pPr>
            <a:endParaRPr lang="en-US" sz="1800" dirty="0" smtClean="0">
              <a:latin typeface="Calibri" pitchFamily="34" charset="0"/>
            </a:endParaRPr>
          </a:p>
        </p:txBody>
      </p:sp>
      <p:pic>
        <p:nvPicPr>
          <p:cNvPr id="6146" name="Picture 2" descr="http://t3.gstatic.com/images?q=tbn:ANd9GcTy2uBSdnuJEIHpvvoMx4Ijg9CzHLMCF0nNCO2ygBhYgnjau2k4bg"/>
          <p:cNvPicPr>
            <a:picLocks noChangeAspect="1" noChangeArrowheads="1"/>
          </p:cNvPicPr>
          <p:nvPr/>
        </p:nvPicPr>
        <p:blipFill>
          <a:blip r:embed="rId4" cstate="print"/>
          <a:srcRect/>
          <a:stretch>
            <a:fillRect/>
          </a:stretch>
        </p:blipFill>
        <p:spPr bwMode="auto">
          <a:xfrm>
            <a:off x="3581400" y="5715000"/>
            <a:ext cx="3886200" cy="800100"/>
          </a:xfrm>
          <a:prstGeom prst="rect">
            <a:avLst/>
          </a:prstGeom>
          <a:noFill/>
        </p:spPr>
      </p:pic>
      <p:sp>
        <p:nvSpPr>
          <p:cNvPr id="2" name="Rectangle 1"/>
          <p:cNvSpPr/>
          <p:nvPr/>
        </p:nvSpPr>
        <p:spPr bwMode="auto">
          <a:xfrm>
            <a:off x="381000" y="3581400"/>
            <a:ext cx="8305800" cy="1295400"/>
          </a:xfrm>
          <a:prstGeom prst="rect">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325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3.gstatic.com/images?q=tbn:ANd9GcT3IG3rErfU5tdZQb-sTLY-i5RqsNPHMT9UK6n4kkFAuKGqMVgrvQ"/>
          <p:cNvPicPr>
            <a:picLocks noChangeAspect="1" noChangeArrowheads="1"/>
          </p:cNvPicPr>
          <p:nvPr/>
        </p:nvPicPr>
        <p:blipFill>
          <a:blip r:embed="rId3" cstate="print">
            <a:lum bright="70000" contrast="-70000"/>
          </a:blip>
          <a:srcRect/>
          <a:stretch>
            <a:fillRect/>
          </a:stretch>
        </p:blipFill>
        <p:spPr bwMode="auto">
          <a:xfrm>
            <a:off x="2438400" y="1981200"/>
            <a:ext cx="3962400" cy="3962400"/>
          </a:xfrm>
          <a:prstGeom prst="rect">
            <a:avLst/>
          </a:prstGeom>
          <a:noFill/>
        </p:spPr>
      </p:pic>
      <p:sp>
        <p:nvSpPr>
          <p:cNvPr id="5123" name="Rectangle 4"/>
          <p:cNvSpPr>
            <a:spLocks noGrp="1" noChangeArrowheads="1"/>
          </p:cNvSpPr>
          <p:nvPr>
            <p:ph type="title"/>
          </p:nvPr>
        </p:nvSpPr>
        <p:spPr>
          <a:noFill/>
        </p:spPr>
        <p:txBody>
          <a:bodyPr/>
          <a:lstStyle/>
          <a:p>
            <a:pPr eaLnBrk="1" hangingPunct="1"/>
            <a:r>
              <a:rPr lang="en-US" dirty="0" smtClean="0"/>
              <a:t>Medical Device Regulations - EU</a:t>
            </a:r>
          </a:p>
        </p:txBody>
      </p:sp>
      <p:sp>
        <p:nvSpPr>
          <p:cNvPr id="5122" name="Rectangle 3"/>
          <p:cNvSpPr>
            <a:spLocks noGrp="1" noChangeArrowheads="1"/>
          </p:cNvSpPr>
          <p:nvPr>
            <p:ph idx="1"/>
          </p:nvPr>
        </p:nvSpPr>
        <p:spPr>
          <a:xfrm>
            <a:off x="381000" y="1066800"/>
            <a:ext cx="8450263" cy="5029200"/>
          </a:xfrm>
        </p:spPr>
        <p:txBody>
          <a:bodyPr/>
          <a:lstStyle/>
          <a:p>
            <a:pPr eaLnBrk="1" hangingPunct="1">
              <a:spcBef>
                <a:spcPts val="0"/>
              </a:spcBef>
              <a:spcAft>
                <a:spcPts val="600"/>
              </a:spcAft>
              <a:buFont typeface="Wingdings" pitchFamily="2" charset="2"/>
              <a:buChar char="q"/>
            </a:pPr>
            <a:r>
              <a:rPr lang="en-US" b="1" dirty="0" smtClean="0"/>
              <a:t>EU – Medical Device Directive (MDD)</a:t>
            </a:r>
          </a:p>
          <a:p>
            <a:pPr indent="4763">
              <a:spcBef>
                <a:spcPts val="0"/>
              </a:spcBef>
              <a:spcAft>
                <a:spcPts val="600"/>
              </a:spcAft>
              <a:buNone/>
            </a:pPr>
            <a:r>
              <a:rPr lang="en-US" sz="2000" b="0" i="1" dirty="0" smtClean="0"/>
              <a:t>“Any instrument, apparatus, appliance, material or other article, whether used alone or in combination, including the software necessary for its proper application intended by the manufacturer to be used for human beings for the purpose of:</a:t>
            </a:r>
          </a:p>
          <a:p>
            <a:pPr marL="576263" indent="-228600">
              <a:spcBef>
                <a:spcPts val="0"/>
              </a:spcBef>
              <a:buFont typeface="Arial" pitchFamily="34" charset="0"/>
              <a:buChar char="•"/>
            </a:pPr>
            <a:r>
              <a:rPr lang="en-US" sz="1600" b="0" dirty="0" smtClean="0">
                <a:solidFill>
                  <a:srgbClr val="FF0000"/>
                </a:solidFill>
              </a:rPr>
              <a:t>Diagnosis, prevention, monitoring, treatment or alleviation of disease;</a:t>
            </a:r>
          </a:p>
          <a:p>
            <a:pPr marL="576263" indent="-228600">
              <a:spcBef>
                <a:spcPts val="0"/>
              </a:spcBef>
              <a:buFont typeface="Arial" pitchFamily="34" charset="0"/>
              <a:buChar char="•"/>
            </a:pPr>
            <a:r>
              <a:rPr lang="en-US" sz="1600" b="0" dirty="0" smtClean="0">
                <a:solidFill>
                  <a:srgbClr val="FF0000"/>
                </a:solidFill>
              </a:rPr>
              <a:t>Diagnosis, monitoring, treatment, alleviation of or compensation for an injury or handicap; </a:t>
            </a:r>
            <a:endParaRPr lang="en-US" sz="1600" dirty="0" smtClean="0"/>
          </a:p>
          <a:p>
            <a:pPr indent="4763">
              <a:buNone/>
            </a:pPr>
            <a:r>
              <a:rPr lang="en-US" sz="1800" i="1" dirty="0" smtClean="0"/>
              <a:t>It is necessary to clarify that software in its own right, when specifically intended by the manufacturer to be used for one or more of the medical purposes set out in the definition of a medical device, is a medical device. </a:t>
            </a:r>
          </a:p>
          <a:p>
            <a:pPr>
              <a:buNone/>
            </a:pPr>
            <a:r>
              <a:rPr lang="en-US" sz="1600" i="1" dirty="0" smtClean="0"/>
              <a:t>	</a:t>
            </a:r>
            <a:r>
              <a:rPr lang="en-US" sz="1200" dirty="0" smtClean="0"/>
              <a:t>– Directive 2007/47/EC of the European Parliament of 5 September 2007</a:t>
            </a:r>
          </a:p>
          <a:p>
            <a:pPr lvl="2" eaLnBrk="1" hangingPunct="1"/>
            <a:endParaRPr lang="en-US" sz="1400" dirty="0" smtClean="0"/>
          </a:p>
          <a:p>
            <a:pPr>
              <a:buNone/>
            </a:pPr>
            <a:r>
              <a:rPr lang="en-US" sz="1600" dirty="0">
                <a:solidFill>
                  <a:schemeClr val="tx1"/>
                </a:solidFill>
              </a:rPr>
              <a:t>European Commission – Medical Devices</a:t>
            </a:r>
          </a:p>
          <a:p>
            <a:pPr marL="342900" lvl="1" indent="-342900"/>
            <a:r>
              <a:rPr lang="en-US" sz="1600" dirty="0" smtClean="0">
                <a:hlinkClick r:id="rId4"/>
              </a:rPr>
              <a:t>http://ec.europa.eu/health/medical-devices/index_en.htm</a:t>
            </a:r>
            <a:endParaRPr lang="en-US" sz="1600" dirty="0"/>
          </a:p>
          <a:p>
            <a:pPr lvl="2" eaLnBrk="1" hangingPunct="1"/>
            <a:endParaRPr lang="en-US" sz="1400" dirty="0" smtClean="0"/>
          </a:p>
          <a:p>
            <a:pPr lvl="1" eaLnBrk="1" hangingPunct="1"/>
            <a:endParaRPr lang="en-US" sz="1600" dirty="0" smtClean="0"/>
          </a:p>
          <a:p>
            <a:pPr lvl="1" eaLnBrk="1" hangingPunct="1"/>
            <a:endParaRPr lang="en-US" sz="1600" dirty="0" smtClean="0"/>
          </a:p>
          <a:p>
            <a:pPr eaLnBrk="1" hangingPunct="1">
              <a:buFontTx/>
              <a:buNone/>
            </a:pPr>
            <a:endParaRPr lang="en-US" sz="1800" dirty="0" smtClean="0">
              <a:latin typeface="Calibri" pitchFamily="34" charset="0"/>
            </a:endParaRPr>
          </a:p>
        </p:txBody>
      </p:sp>
      <p:sp>
        <p:nvSpPr>
          <p:cNvPr id="2" name="Right Arrow 1"/>
          <p:cNvSpPr/>
          <p:nvPr/>
        </p:nvSpPr>
        <p:spPr bwMode="auto">
          <a:xfrm>
            <a:off x="381000" y="3429000"/>
            <a:ext cx="381000" cy="22860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38819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120646e_TEMPLATE">
  <a:themeElements>
    <a:clrScheme name="Cerner-1">
      <a:dk1>
        <a:srgbClr val="21345F"/>
      </a:dk1>
      <a:lt1>
        <a:srgbClr val="FFFFFF"/>
      </a:lt1>
      <a:dk2>
        <a:srgbClr val="0194D3"/>
      </a:dk2>
      <a:lt2>
        <a:srgbClr val="000000"/>
      </a:lt2>
      <a:accent1>
        <a:srgbClr val="F58025"/>
      </a:accent1>
      <a:accent2>
        <a:srgbClr val="7AC143"/>
      </a:accent2>
      <a:accent3>
        <a:srgbClr val="D8D8D8"/>
      </a:accent3>
      <a:accent4>
        <a:srgbClr val="1B2B50"/>
      </a:accent4>
      <a:accent5>
        <a:srgbClr val="D4C8AE"/>
      </a:accent5>
      <a:accent6>
        <a:srgbClr val="5C8A2D"/>
      </a:accent6>
      <a:hlink>
        <a:srgbClr val="AF6227"/>
      </a:hlink>
      <a:folHlink>
        <a:srgbClr val="E8BA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366713" marR="0" indent="-366713" algn="ctr" defTabSz="976313" rtl="0" eaLnBrk="1" fontAlgn="base" latinLnBrk="0" hangingPunct="1">
          <a:lnSpc>
            <a:spcPct val="100000"/>
          </a:lnSpc>
          <a:spcBef>
            <a:spcPct val="20000"/>
          </a:spcBef>
          <a:spcAft>
            <a:spcPct val="0"/>
          </a:spcAft>
          <a:buClrTx/>
          <a:buSzPct val="140000"/>
          <a:buFontTx/>
          <a:buNone/>
          <a:tabLst/>
          <a:defRPr kumimoji="0" sz="36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AF9335"/>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66713" marR="0" indent="-366713" algn="ctr" defTabSz="976313" rtl="0" eaLnBrk="1" fontAlgn="base" latinLnBrk="0" hangingPunct="1">
          <a:lnSpc>
            <a:spcPct val="100000"/>
          </a:lnSpc>
          <a:spcBef>
            <a:spcPct val="20000"/>
          </a:spcBef>
          <a:spcAft>
            <a:spcPct val="0"/>
          </a:spcAft>
          <a:buClrTx/>
          <a:buSzPct val="140000"/>
          <a:buFontTx/>
          <a:buNone/>
          <a:tabLst/>
          <a:defRPr kumimoji="0" lang="en-US" sz="3600" b="1"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576396"/>
        </a:accent1>
        <a:accent2>
          <a:srgbClr val="A19B70"/>
        </a:accent2>
        <a:accent3>
          <a:srgbClr val="FFFFFF"/>
        </a:accent3>
        <a:accent4>
          <a:srgbClr val="000000"/>
        </a:accent4>
        <a:accent5>
          <a:srgbClr val="B4B7C9"/>
        </a:accent5>
        <a:accent6>
          <a:srgbClr val="918C65"/>
        </a:accent6>
        <a:hlink>
          <a:srgbClr val="688584"/>
        </a:hlink>
        <a:folHlink>
          <a:srgbClr val="D99331"/>
        </a:folHlink>
      </a:clrScheme>
      <a:clrMap bg1="lt1" tx1="dk1" bg2="lt2" tx2="dk2" accent1="accent1" accent2="accent2" accent3="accent3" accent4="accent4" accent5="accent5" accent6="accent6" hlink="hlink" folHlink="folHlink"/>
    </a:extraClrScheme>
    <a:extraClrScheme>
      <a:clrScheme name="Office Theme 14">
        <a:dk1>
          <a:srgbClr val="21345F"/>
        </a:dk1>
        <a:lt1>
          <a:srgbClr val="FFFFFF"/>
        </a:lt1>
        <a:dk2>
          <a:srgbClr val="1C7BA5"/>
        </a:dk2>
        <a:lt2>
          <a:srgbClr val="000000"/>
        </a:lt2>
        <a:accent1>
          <a:srgbClr val="AF9335"/>
        </a:accent1>
        <a:accent2>
          <a:srgbClr val="669933"/>
        </a:accent2>
        <a:accent3>
          <a:srgbClr val="FFFFFF"/>
        </a:accent3>
        <a:accent4>
          <a:srgbClr val="1B2B50"/>
        </a:accent4>
        <a:accent5>
          <a:srgbClr val="D4C8AE"/>
        </a:accent5>
        <a:accent6>
          <a:srgbClr val="5C8A2D"/>
        </a:accent6>
        <a:hlink>
          <a:srgbClr val="AF6227"/>
        </a:hlink>
        <a:folHlink>
          <a:srgbClr val="E8BA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26571</TotalTime>
  <Words>4756</Words>
  <Application>Microsoft Office PowerPoint</Application>
  <PresentationFormat>On-screen Show (4:3)</PresentationFormat>
  <Paragraphs>419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CR120646e_TEMPLATE</vt:lpstr>
      <vt:lpstr>PowerPoint Presentation</vt:lpstr>
      <vt:lpstr>PowerPoint Presentation</vt:lpstr>
      <vt:lpstr>PowerPoint Presentation</vt:lpstr>
      <vt:lpstr>PowerPoint Presentation</vt:lpstr>
      <vt:lpstr>PowerPoint Presentation</vt:lpstr>
      <vt:lpstr>PowerPoint Presentation</vt:lpstr>
      <vt:lpstr>Medical Device Regulations - FDA</vt:lpstr>
      <vt:lpstr>Medical Device Regulations - Canada</vt:lpstr>
      <vt:lpstr>Medical Device Regulations - EU</vt:lpstr>
      <vt:lpstr>Medical Device Regulations - Australia</vt:lpstr>
      <vt:lpstr>Other Global Requirements</vt:lpstr>
      <vt:lpstr>PowerPoint Presentation</vt:lpstr>
      <vt:lpstr>PowerPoint Presentation</vt:lpstr>
      <vt:lpstr>PowerPoint Presentation</vt:lpstr>
      <vt:lpstr>PowerPoint Presentation</vt:lpstr>
      <vt:lpstr>British Standards Institute (BSI)</vt:lpstr>
      <vt:lpstr>Neal’s thought on ISO certification…</vt:lpstr>
      <vt:lpstr>Cerner Quality System (CQS)</vt:lpstr>
      <vt:lpstr>PowerPoint Presentation</vt:lpstr>
      <vt:lpstr>Risk Management</vt:lpstr>
      <vt:lpstr>PowerPoint Presentation</vt:lpstr>
      <vt:lpstr>PowerPoint Presentation</vt:lpstr>
      <vt:lpstr>PowerPoint Presentation</vt:lpstr>
      <vt:lpstr>PowerPoint Presentation</vt:lpstr>
      <vt:lpstr>PowerPoint Presentation</vt:lpstr>
      <vt:lpstr>Complaints, Hazards, Incidents &amp; Accidents - CHIA</vt:lpstr>
      <vt:lpstr>Premarket clearance from the FDA</vt:lpstr>
      <vt:lpstr>CE Marking</vt:lpstr>
      <vt:lpstr>Post Market Surveillance Activity</vt:lpstr>
      <vt:lpstr>PowerPoint Presentation</vt:lpstr>
      <vt:lpstr>Who performs external audits in the US?</vt:lpstr>
      <vt:lpstr>Who performs external audits globally?</vt:lpstr>
      <vt:lpstr>PowerPoint Presentation</vt:lpstr>
      <vt:lpstr>Additional Resources</vt:lpstr>
      <vt:lpstr>Quality – “Cerner: All Together”</vt:lpstr>
    </vt:vector>
  </TitlesOfParts>
  <Company>Cerner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Hand Foundation</dc:title>
  <dc:creator>Cerner Business Systems</dc:creator>
  <cp:lastModifiedBy>Rice,Melissa</cp:lastModifiedBy>
  <cp:revision>1206</cp:revision>
  <cp:lastPrinted>2014-06-10T15:54:09Z</cp:lastPrinted>
  <dcterms:created xsi:type="dcterms:W3CDTF">2004-04-22T20:22:41Z</dcterms:created>
  <dcterms:modified xsi:type="dcterms:W3CDTF">2014-08-25T22:49:26Z</dcterms:modified>
</cp:coreProperties>
</file>